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89" autoAdjust="0"/>
  </p:normalViewPr>
  <p:slideViewPr>
    <p:cSldViewPr>
      <p:cViewPr varScale="1">
        <p:scale>
          <a:sx n="75" d="100"/>
          <a:sy n="75" d="100"/>
        </p:scale>
        <p:origin x="-1176" y="-84"/>
      </p:cViewPr>
      <p:guideLst>
        <p:guide orient="horz" pos="2160"/>
        <p:guide pos="2880"/>
      </p:guideLst>
    </p:cSldViewPr>
  </p:slideViewPr>
  <p:outlineViewPr>
    <p:cViewPr>
      <p:scale>
        <a:sx n="33" d="100"/>
        <a:sy n="33" d="100"/>
      </p:scale>
      <p:origin x="0" y="106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54CC0C9-82DC-45B9-8F8D-9240930BEDB7}" type="datetimeFigureOut">
              <a:rPr lang="en-US" smtClean="0"/>
              <a:pPr/>
              <a:t>2/7/2023</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6AE352A-2016-44B8-9C56-76E46EB88EF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54CC0C9-82DC-45B9-8F8D-9240930BEDB7}" type="datetimeFigureOut">
              <a:rPr lang="en-US" smtClean="0"/>
              <a:pPr/>
              <a:t>2/7/2023</a:t>
            </a:fld>
            <a:endParaRPr lang="en-US" dirty="0"/>
          </a:p>
        </p:txBody>
      </p:sp>
      <p:sp>
        <p:nvSpPr>
          <p:cNvPr id="27" name="Slide Number Placeholder 26"/>
          <p:cNvSpPr>
            <a:spLocks noGrp="1"/>
          </p:cNvSpPr>
          <p:nvPr>
            <p:ph type="sldNum" sz="quarter" idx="11"/>
          </p:nvPr>
        </p:nvSpPr>
        <p:spPr/>
        <p:txBody>
          <a:bodyPr rtlCol="0"/>
          <a:lstStyle/>
          <a:p>
            <a:fld id="{A6AE352A-2016-44B8-9C56-76E46EB88E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54CC0C9-82DC-45B9-8F8D-9240930BEDB7}" type="datetimeFigureOut">
              <a:rPr lang="en-US" smtClean="0"/>
              <a:pPr/>
              <a:t>2/7/2023</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A6AE352A-2016-44B8-9C56-76E46EB88EF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4CC0C9-82DC-45B9-8F8D-9240930BEDB7}" type="datetimeFigureOut">
              <a:rPr lang="en-US" smtClean="0"/>
              <a:pPr/>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AE352A-2016-44B8-9C56-76E46EB88EF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54CC0C9-82DC-45B9-8F8D-9240930BEDB7}" type="datetimeFigureOut">
              <a:rPr lang="en-US" smtClean="0"/>
              <a:pPr/>
              <a:t>2/7/2023</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6AE352A-2016-44B8-9C56-76E46EB88EF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E-learning</a:t>
            </a:r>
            <a:endParaRPr lang="en-US" dirty="0"/>
          </a:p>
        </p:txBody>
      </p:sp>
      <p:sp>
        <p:nvSpPr>
          <p:cNvPr id="3" name="Subtitle 2"/>
          <p:cNvSpPr>
            <a:spLocks noGrp="1"/>
          </p:cNvSpPr>
          <p:nvPr>
            <p:ph type="subTitle" idx="1"/>
          </p:nvPr>
        </p:nvSpPr>
        <p:spPr>
          <a:xfrm>
            <a:off x="2667000" y="4495800"/>
            <a:ext cx="4343400" cy="762000"/>
          </a:xfrm>
        </p:spPr>
        <p:txBody>
          <a:bodyPr/>
          <a:lstStyle/>
          <a:p>
            <a:r>
              <a:rPr lang="en-US" dirty="0" smtClean="0"/>
              <a:t>Done by: </a:t>
            </a:r>
            <a:r>
              <a:rPr lang="en-US" dirty="0" smtClean="0"/>
              <a:t>Jessica Azrai</a:t>
            </a:r>
            <a:endParaRPr lang="en-US" dirty="0"/>
          </a:p>
        </p:txBody>
      </p:sp>
      <p:pic>
        <p:nvPicPr>
          <p:cNvPr id="10242" name="Picture 2" descr="How to Overcome E-Learning Challenges Across Industry Vertical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8" name="Rectangle 7"/>
          <p:cNvSpPr/>
          <p:nvPr/>
        </p:nvSpPr>
        <p:spPr>
          <a:xfrm>
            <a:off x="6591347" y="6172200"/>
            <a:ext cx="2552653" cy="323165"/>
          </a:xfrm>
          <a:prstGeom prst="rect">
            <a:avLst/>
          </a:prstGeom>
          <a:noFill/>
        </p:spPr>
        <p:txBody>
          <a:bodyPr wrap="square" lIns="91440" tIns="45720" rIns="91440" bIns="45720">
            <a:spAutoFit/>
          </a:bodyPr>
          <a:lstStyle/>
          <a:p>
            <a:pPr algn="ctr"/>
            <a:r>
              <a:rPr lang="en-US" sz="15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Done by : Jessica Azrai</a:t>
            </a:r>
            <a:endParaRPr lang="en-US" sz="15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r>
              <a:rPr lang="en-US" sz="2400" b="1" dirty="0" smtClean="0"/>
              <a:t>Online Classes Are Prone to Technical Issues</a:t>
            </a:r>
            <a:r>
              <a:rPr lang="en-US" sz="2400" b="1" dirty="0" smtClean="0"/>
              <a:t>:</a:t>
            </a:r>
          </a:p>
          <a:p>
            <a:pPr algn="just">
              <a:buFontTx/>
              <a:buChar char="-"/>
            </a:pPr>
            <a:r>
              <a:rPr lang="en-US" sz="2400" dirty="0" smtClean="0"/>
              <a:t>The </a:t>
            </a:r>
            <a:r>
              <a:rPr lang="en-US" sz="2400" dirty="0" smtClean="0"/>
              <a:t>classic disadvantages of online learning center around technical problems.  Nothing disrupts an online lesson more than audio, video, or connection issues.  Many times in the past, students were required to download and/or install cumbersome apps or technology that would deliver inconsistent </a:t>
            </a:r>
            <a:r>
              <a:rPr lang="en-US" sz="2400" dirty="0" smtClean="0"/>
              <a:t>performances.</a:t>
            </a:r>
          </a:p>
          <a:p>
            <a:pPr algn="just"/>
            <a:endParaRPr lang="en-US" sz="2400" b="1" dirty="0" smtClean="0"/>
          </a:p>
          <a:p>
            <a:pPr algn="just"/>
            <a:r>
              <a:rPr lang="en-US" sz="2400" b="1" dirty="0" smtClean="0"/>
              <a:t>Online </a:t>
            </a:r>
            <a:r>
              <a:rPr lang="en-US" sz="2400" b="1" dirty="0" smtClean="0"/>
              <a:t>Learning Requires </a:t>
            </a:r>
            <a:r>
              <a:rPr lang="en-US" sz="2400" b="1" dirty="0" smtClean="0"/>
              <a:t>Self-Discipline:</a:t>
            </a:r>
          </a:p>
          <a:p>
            <a:pPr algn="just">
              <a:buNone/>
            </a:pPr>
            <a:r>
              <a:rPr lang="en-US" sz="2400" b="1" dirty="0" smtClean="0"/>
              <a:t>-  </a:t>
            </a:r>
            <a:r>
              <a:rPr lang="en-US" sz="2400" dirty="0" smtClean="0"/>
              <a:t>If a student does not feel they are getting the proper guidance, they may not have enough self-discipline to fully engage in the lessons themselves. Moving to virtual, real-time classes instead of just online courses gives a greater sense of accountability.</a:t>
            </a:r>
            <a:endParaRPr lang="en-US" sz="2400" b="1" dirty="0" smtClean="0"/>
          </a:p>
        </p:txBody>
      </p:sp>
      <p:pic>
        <p:nvPicPr>
          <p:cNvPr id="1026" name="Picture 2" descr="Effects of online education on mental and physical health - India Today"/>
          <p:cNvPicPr>
            <a:picLocks noChangeAspect="1" noChangeArrowheads="1"/>
          </p:cNvPicPr>
          <p:nvPr/>
        </p:nvPicPr>
        <p:blipFill>
          <a:blip r:embed="rId2" cstate="print"/>
          <a:srcRect/>
          <a:stretch>
            <a:fillRect/>
          </a:stretch>
        </p:blipFill>
        <p:spPr bwMode="auto">
          <a:xfrm>
            <a:off x="7086600" y="3224212"/>
            <a:ext cx="1447800" cy="8143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2743200"/>
          </a:xfrm>
        </p:spPr>
        <p:txBody>
          <a:bodyPr>
            <a:normAutofit/>
          </a:bodyPr>
          <a:lstStyle/>
          <a:p>
            <a:pPr algn="ctr"/>
            <a:r>
              <a:rPr lang="en-US" sz="12000" dirty="0" smtClean="0"/>
              <a:t>THANK YOU</a:t>
            </a:r>
            <a:endParaRPr lang="en-US" sz="1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Introducing </a:t>
            </a:r>
            <a:r>
              <a:rPr lang="en-US" dirty="0" smtClean="0"/>
              <a:t>E</a:t>
            </a:r>
            <a:r>
              <a:rPr lang="en-US" dirty="0" smtClean="0"/>
              <a:t>-learning</a:t>
            </a:r>
            <a:endParaRPr lang="en-US" dirty="0"/>
          </a:p>
        </p:txBody>
      </p:sp>
      <p:sp>
        <p:nvSpPr>
          <p:cNvPr id="3" name="Content Placeholder 2"/>
          <p:cNvSpPr>
            <a:spLocks noGrp="1"/>
          </p:cNvSpPr>
          <p:nvPr>
            <p:ph idx="1"/>
          </p:nvPr>
        </p:nvSpPr>
        <p:spPr>
          <a:xfrm>
            <a:off x="457200" y="1542288"/>
            <a:ext cx="8229600" cy="4325112"/>
          </a:xfrm>
        </p:spPr>
        <p:txBody>
          <a:bodyPr/>
          <a:lstStyle/>
          <a:p>
            <a:r>
              <a:rPr lang="en-US" dirty="0" smtClean="0"/>
              <a:t>E-learning also known as “ digital learning or online learning”, is taking a huge part in our life ; in both educational and business parts. Especially after the lockdown, all the schools around the globe turned their learning system to digital learning , so we conclude that reliance has mostly become on </a:t>
            </a:r>
            <a:r>
              <a:rPr lang="en-US" dirty="0" smtClean="0"/>
              <a:t>E-learning</a:t>
            </a:r>
            <a:r>
              <a:rPr lang="en-US" dirty="0" smtClean="0"/>
              <a:t>. </a:t>
            </a:r>
          </a:p>
        </p:txBody>
      </p:sp>
      <p:pic>
        <p:nvPicPr>
          <p:cNvPr id="9222" name="Picture 6" descr="The 9 Key Components of an eLearning Template | Litmos Blog"/>
          <p:cNvPicPr>
            <a:picLocks noChangeAspect="1" noChangeArrowheads="1"/>
          </p:cNvPicPr>
          <p:nvPr/>
        </p:nvPicPr>
        <p:blipFill>
          <a:blip r:embed="rId2"/>
          <a:srcRect/>
          <a:stretch>
            <a:fillRect/>
          </a:stretch>
        </p:blipFill>
        <p:spPr bwMode="auto">
          <a:xfrm>
            <a:off x="6477000" y="4191000"/>
            <a:ext cx="1905000" cy="12234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224" name="AutoShape 8" descr="What is E-Learning? | True Education Partnership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26" name="AutoShape 10" descr="What is E-Learning? | True Education Partnership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8" name="Picture 12" descr="What is E-Learning? | True Education Partnerships"/>
          <p:cNvPicPr>
            <a:picLocks noChangeAspect="1" noChangeArrowheads="1"/>
          </p:cNvPicPr>
          <p:nvPr/>
        </p:nvPicPr>
        <p:blipFill>
          <a:blip r:embed="rId3"/>
          <a:srcRect/>
          <a:stretch>
            <a:fillRect/>
          </a:stretch>
        </p:blipFill>
        <p:spPr bwMode="auto">
          <a:xfrm>
            <a:off x="964099" y="4648200"/>
            <a:ext cx="3531701" cy="19811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What is E-learning?</a:t>
            </a:r>
            <a:endParaRPr lang="en-US" dirty="0"/>
          </a:p>
        </p:txBody>
      </p:sp>
      <p:sp>
        <p:nvSpPr>
          <p:cNvPr id="3" name="Content Placeholder 2"/>
          <p:cNvSpPr>
            <a:spLocks noGrp="1"/>
          </p:cNvSpPr>
          <p:nvPr>
            <p:ph idx="1"/>
          </p:nvPr>
        </p:nvSpPr>
        <p:spPr>
          <a:xfrm>
            <a:off x="457200" y="1524000"/>
            <a:ext cx="8229600" cy="4325112"/>
          </a:xfrm>
        </p:spPr>
        <p:txBody>
          <a:bodyPr/>
          <a:lstStyle/>
          <a:p>
            <a:pPr fontAlgn="base"/>
            <a:r>
              <a:rPr lang="en-US" dirty="0"/>
              <a:t>E-learning is a type of learning conducted digitally via electronic media, typically involving the </a:t>
            </a:r>
            <a:r>
              <a:rPr lang="en-US" dirty="0" smtClean="0"/>
              <a:t>internet .It </a:t>
            </a:r>
            <a:r>
              <a:rPr lang="en-US" dirty="0"/>
              <a:t>can be accessed via most electronic </a:t>
            </a:r>
            <a:r>
              <a:rPr lang="en-US" dirty="0" smtClean="0"/>
              <a:t>devices such as computers, laptops, tablets </a:t>
            </a:r>
            <a:r>
              <a:rPr lang="en-US" dirty="0"/>
              <a:t>or </a:t>
            </a:r>
            <a:r>
              <a:rPr lang="en-US" dirty="0" smtClean="0"/>
              <a:t>Smart phones, </a:t>
            </a:r>
            <a:r>
              <a:rPr lang="en-US" dirty="0"/>
              <a:t>making it </a:t>
            </a:r>
            <a:r>
              <a:rPr lang="en-US" dirty="0" smtClean="0"/>
              <a:t>an </a:t>
            </a:r>
            <a:r>
              <a:rPr lang="en-US" dirty="0"/>
              <a:t>easy way for students to learn wherever they </a:t>
            </a:r>
            <a:r>
              <a:rPr lang="en-US" dirty="0" smtClean="0"/>
              <a:t>are.</a:t>
            </a:r>
            <a:endParaRPr lang="en-US" dirty="0"/>
          </a:p>
        </p:txBody>
      </p:sp>
      <p:pic>
        <p:nvPicPr>
          <p:cNvPr id="8196" name="Picture 4" descr="Corporate Education and Online Training in Companies"/>
          <p:cNvPicPr>
            <a:picLocks noChangeAspect="1" noChangeArrowheads="1"/>
          </p:cNvPicPr>
          <p:nvPr/>
        </p:nvPicPr>
        <p:blipFill>
          <a:blip r:embed="rId2"/>
          <a:srcRect/>
          <a:stretch>
            <a:fillRect/>
          </a:stretch>
        </p:blipFill>
        <p:spPr bwMode="auto">
          <a:xfrm>
            <a:off x="4114800" y="4191000"/>
            <a:ext cx="3962400" cy="24368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algn="l"/>
            <a:r>
              <a:rPr lang="en-US" dirty="0" smtClean="0"/>
              <a:t>What does the “E” in the word E-learning stand for?</a:t>
            </a:r>
            <a:endParaRPr lang="en-US" dirty="0"/>
          </a:p>
        </p:txBody>
      </p:sp>
      <p:sp>
        <p:nvSpPr>
          <p:cNvPr id="3" name="Content Placeholder 2"/>
          <p:cNvSpPr>
            <a:spLocks noGrp="1"/>
          </p:cNvSpPr>
          <p:nvPr>
            <p:ph idx="1"/>
          </p:nvPr>
        </p:nvSpPr>
        <p:spPr>
          <a:xfrm>
            <a:off x="457200" y="1847088"/>
            <a:ext cx="8229600" cy="4325112"/>
          </a:xfrm>
        </p:spPr>
        <p:txBody>
          <a:bodyPr/>
          <a:lstStyle/>
          <a:p>
            <a:r>
              <a:rPr lang="en-US" dirty="0"/>
              <a:t> The </a:t>
            </a:r>
            <a:r>
              <a:rPr lang="en-US" dirty="0" smtClean="0"/>
              <a:t>“</a:t>
            </a:r>
            <a:r>
              <a:rPr lang="en-US" i="1" dirty="0" smtClean="0"/>
              <a:t>E”</a:t>
            </a:r>
            <a:r>
              <a:rPr lang="en-US" dirty="0"/>
              <a:t> in E-learning </a:t>
            </a:r>
            <a:r>
              <a:rPr lang="en-US" dirty="0" smtClean="0"/>
              <a:t>stands for “</a:t>
            </a:r>
            <a:r>
              <a:rPr lang="en-US" i="1" dirty="0" smtClean="0"/>
              <a:t>Electronic”; </a:t>
            </a:r>
            <a:r>
              <a:rPr lang="en-US" dirty="0"/>
              <a:t>the original </a:t>
            </a:r>
            <a:r>
              <a:rPr lang="en-US" dirty="0" smtClean="0"/>
              <a:t>term is “ electronic learning”. The word (“ electronic/online”) in this context, </a:t>
            </a:r>
            <a:r>
              <a:rPr lang="en-US" dirty="0"/>
              <a:t>means with an Internet </a:t>
            </a:r>
            <a:r>
              <a:rPr lang="en-US" dirty="0" smtClean="0"/>
              <a:t>connection. The </a:t>
            </a:r>
            <a:r>
              <a:rPr lang="en-US" dirty="0"/>
              <a:t>term may also refer to a network that can provide knowledge and skills to one or more individuals.</a:t>
            </a:r>
          </a:p>
          <a:p>
            <a:endParaRPr lang="en-US" dirty="0"/>
          </a:p>
          <a:p>
            <a:endParaRPr lang="en-US" dirty="0"/>
          </a:p>
        </p:txBody>
      </p:sp>
      <p:pic>
        <p:nvPicPr>
          <p:cNvPr id="7170" name="Picture 2" descr="Icarus LMS - HISTORY OF E-LEARNING"/>
          <p:cNvPicPr>
            <a:picLocks noChangeAspect="1" noChangeArrowheads="1"/>
          </p:cNvPicPr>
          <p:nvPr/>
        </p:nvPicPr>
        <p:blipFill>
          <a:blip r:embed="rId2" cstate="print"/>
          <a:srcRect/>
          <a:stretch>
            <a:fillRect/>
          </a:stretch>
        </p:blipFill>
        <p:spPr bwMode="auto">
          <a:xfrm>
            <a:off x="1447800" y="4667441"/>
            <a:ext cx="2895600" cy="18857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172" name="Picture 4" descr="E-learning education: 10 tips to get the most out of it - CAE"/>
          <p:cNvPicPr>
            <a:picLocks noChangeAspect="1" noChangeArrowheads="1"/>
          </p:cNvPicPr>
          <p:nvPr/>
        </p:nvPicPr>
        <p:blipFill>
          <a:blip r:embed="rId3" cstate="print"/>
          <a:srcRect/>
          <a:stretch>
            <a:fillRect/>
          </a:stretch>
        </p:blipFill>
        <p:spPr bwMode="auto">
          <a:xfrm>
            <a:off x="7467600" y="838200"/>
            <a:ext cx="1371600" cy="9548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Types of E-learning</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r>
              <a:rPr lang="en-US" sz="2400" b="1" dirty="0"/>
              <a:t>Asynchronous Online </a:t>
            </a:r>
            <a:r>
              <a:rPr lang="en-US" sz="2400" b="1" dirty="0" smtClean="0"/>
              <a:t>Learning:</a:t>
            </a:r>
          </a:p>
          <a:p>
            <a:pPr algn="just">
              <a:buNone/>
            </a:pPr>
            <a:r>
              <a:rPr lang="en-US" sz="2400" dirty="0"/>
              <a:t>-</a:t>
            </a:r>
            <a:r>
              <a:rPr lang="en-US" sz="2400" dirty="0" smtClean="0"/>
              <a:t>    Asynchronous </a:t>
            </a:r>
            <a:r>
              <a:rPr lang="en-US" sz="2400" dirty="0"/>
              <a:t>online </a:t>
            </a:r>
            <a:r>
              <a:rPr lang="en-US" sz="2400" dirty="0" smtClean="0"/>
              <a:t>learning includes groups </a:t>
            </a:r>
            <a:r>
              <a:rPr lang="en-US" sz="2400" dirty="0"/>
              <a:t>of </a:t>
            </a:r>
            <a:r>
              <a:rPr lang="en-US" sz="2400" dirty="0" smtClean="0"/>
              <a:t>students that </a:t>
            </a:r>
            <a:r>
              <a:rPr lang="en-US" sz="2400" dirty="0"/>
              <a:t>study independently at different times and </a:t>
            </a:r>
            <a:r>
              <a:rPr lang="en-US" sz="2400" dirty="0" smtClean="0"/>
              <a:t>locations without </a:t>
            </a:r>
            <a:r>
              <a:rPr lang="en-US" sz="2400" dirty="0"/>
              <a:t>real-time communication taking place. Asynchronous e-learning methods are often considered </a:t>
            </a:r>
            <a:r>
              <a:rPr lang="en-US" sz="2400" dirty="0" smtClean="0"/>
              <a:t>to </a:t>
            </a:r>
            <a:r>
              <a:rPr lang="en-US" sz="2400" dirty="0"/>
              <a:t>give students more flexibility.</a:t>
            </a:r>
          </a:p>
          <a:p>
            <a:r>
              <a:rPr lang="en-US" sz="2400" b="1" dirty="0" smtClean="0"/>
              <a:t>Fixed </a:t>
            </a:r>
            <a:r>
              <a:rPr lang="en-US" sz="2400" b="1" dirty="0" smtClean="0"/>
              <a:t>E-Learning:</a:t>
            </a:r>
          </a:p>
          <a:p>
            <a:pPr algn="just">
              <a:buNone/>
            </a:pPr>
            <a:r>
              <a:rPr lang="en-US" sz="2400" dirty="0" smtClean="0"/>
              <a:t>-   Fixed </a:t>
            </a:r>
            <a:r>
              <a:rPr lang="en-US" sz="2400" dirty="0"/>
              <a:t>e-learning is a fancy name for something you are likely already familiar with. “Fixed” in this context means that the content used during the learning process does not change from its original state and all the participating students receive the same information as all the others.</a:t>
            </a:r>
            <a:endParaRPr lang="en-US" sz="2400" b="1" dirty="0"/>
          </a:p>
          <a:p>
            <a:pPr>
              <a:buNone/>
            </a:pPr>
            <a:endParaRPr lang="en-US" dirty="0"/>
          </a:p>
        </p:txBody>
      </p:sp>
      <p:pic>
        <p:nvPicPr>
          <p:cNvPr id="6146" name="Picture 2" descr="The Right Asynchronous Learning Elements - eLearning Industry"/>
          <p:cNvPicPr>
            <a:picLocks noChangeAspect="1" noChangeArrowheads="1"/>
          </p:cNvPicPr>
          <p:nvPr/>
        </p:nvPicPr>
        <p:blipFill>
          <a:blip r:embed="rId2"/>
          <a:srcRect/>
          <a:stretch>
            <a:fillRect/>
          </a:stretch>
        </p:blipFill>
        <p:spPr bwMode="auto">
          <a:xfrm>
            <a:off x="6172200" y="609600"/>
            <a:ext cx="1752600" cy="1168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sz="2400" b="1" dirty="0"/>
              <a:t>Adaptive </a:t>
            </a:r>
            <a:r>
              <a:rPr lang="en-US" sz="2400" b="1" dirty="0" smtClean="0"/>
              <a:t>E-Learning:</a:t>
            </a:r>
          </a:p>
          <a:p>
            <a:pPr algn="just">
              <a:buFontTx/>
              <a:buChar char="-"/>
            </a:pPr>
            <a:r>
              <a:rPr lang="en-US" sz="2400" dirty="0" smtClean="0"/>
              <a:t>Adaptive </a:t>
            </a:r>
            <a:r>
              <a:rPr lang="en-US" sz="2400" dirty="0"/>
              <a:t>e-learning is a new and innovative type of e-learning, making it possible to adapt and redesign learning materials for each learner. Taking several parameters such as student performance, </a:t>
            </a:r>
            <a:r>
              <a:rPr lang="en-US" sz="2400" dirty="0" smtClean="0"/>
              <a:t>goals and abilities  </a:t>
            </a:r>
            <a:r>
              <a:rPr lang="en-US" sz="2400" dirty="0"/>
              <a:t>into </a:t>
            </a:r>
            <a:r>
              <a:rPr lang="en-US" sz="2400" dirty="0" smtClean="0"/>
              <a:t>consideration, adaptive e-learning tools allow education to become more individualized and student-centered than ever before.</a:t>
            </a:r>
          </a:p>
          <a:p>
            <a:endParaRPr lang="en-US" sz="2400" b="1" dirty="0" smtClean="0"/>
          </a:p>
          <a:p>
            <a:r>
              <a:rPr lang="en-US" sz="2400" b="1" dirty="0" smtClean="0"/>
              <a:t>Individual </a:t>
            </a:r>
            <a:r>
              <a:rPr lang="en-US" sz="2400" b="1" dirty="0"/>
              <a:t>Online </a:t>
            </a:r>
            <a:r>
              <a:rPr lang="en-US" sz="2400" b="1" dirty="0" smtClean="0"/>
              <a:t>Learning:</a:t>
            </a:r>
          </a:p>
          <a:p>
            <a:pPr algn="just">
              <a:buNone/>
            </a:pPr>
            <a:r>
              <a:rPr lang="en-US" sz="2400" dirty="0" smtClean="0"/>
              <a:t>-</a:t>
            </a:r>
            <a:r>
              <a:rPr lang="en-US" sz="2400" b="1" dirty="0" smtClean="0"/>
              <a:t>    </a:t>
            </a:r>
            <a:r>
              <a:rPr lang="en-US" sz="2400" dirty="0" smtClean="0"/>
              <a:t>Individual </a:t>
            </a:r>
            <a:r>
              <a:rPr lang="en-US" sz="2400" dirty="0"/>
              <a:t>learning in this context refers to the number of students participating in achieving the learning goals rather than the student-centeredness of the </a:t>
            </a:r>
            <a:r>
              <a:rPr lang="en-US" sz="2400" dirty="0" smtClean="0"/>
              <a:t>material. </a:t>
            </a:r>
            <a:r>
              <a:rPr lang="en-US" sz="2400" dirty="0"/>
              <a:t>When practicing individual learning</a:t>
            </a:r>
            <a:r>
              <a:rPr lang="en-US" sz="2400" dirty="0" smtClean="0"/>
              <a:t>, </a:t>
            </a:r>
            <a:r>
              <a:rPr lang="en-US" sz="2400" dirty="0"/>
              <a:t>students study the learning materials on their </a:t>
            </a:r>
            <a:r>
              <a:rPr lang="en-US" sz="2400" dirty="0" smtClean="0"/>
              <a:t>own, and </a:t>
            </a:r>
            <a:r>
              <a:rPr lang="en-US" sz="2400" dirty="0"/>
              <a:t>are expected to meet their learning goals on their </a:t>
            </a:r>
            <a:r>
              <a:rPr lang="en-US" sz="2400" dirty="0" smtClean="0"/>
              <a:t>own.</a:t>
            </a:r>
            <a:endParaRPr lang="en-US" sz="2400" dirty="0"/>
          </a:p>
          <a:p>
            <a:pPr>
              <a:buNone/>
            </a:pPr>
            <a:endParaRPr lang="en-US" b="1" dirty="0"/>
          </a:p>
        </p:txBody>
      </p:sp>
      <p:sp>
        <p:nvSpPr>
          <p:cNvPr id="5122" name="AutoShape 2" descr="Fixed E-learning - commonsenseblog ,online phon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Fixed E-learning - commonsenseblog ,online phon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6" name="AutoShape 6" descr="Fixed E-learning - commonsenseblog ,online phon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8" name="AutoShape 8" descr="Fixed E-learning - commonsenseblog ,online phon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32" name="Picture 12" descr="eLearning Online IT Courses | Education Services: HPE Netherlands"/>
          <p:cNvPicPr>
            <a:picLocks noChangeAspect="1" noChangeArrowheads="1"/>
          </p:cNvPicPr>
          <p:nvPr/>
        </p:nvPicPr>
        <p:blipFill>
          <a:blip r:embed="rId2" cstate="print"/>
          <a:srcRect/>
          <a:stretch>
            <a:fillRect/>
          </a:stretch>
        </p:blipFill>
        <p:spPr bwMode="auto">
          <a:xfrm>
            <a:off x="6400800" y="5686425"/>
            <a:ext cx="1676400" cy="9429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134" name="Picture 14" descr="Shifting to e-Learning: 5 Benefits of Adaptive Learning - Global Student  Network"/>
          <p:cNvPicPr>
            <a:picLocks noChangeAspect="1" noChangeArrowheads="1"/>
          </p:cNvPicPr>
          <p:nvPr/>
        </p:nvPicPr>
        <p:blipFill>
          <a:blip r:embed="rId3" cstate="print"/>
          <a:srcRect/>
          <a:stretch>
            <a:fillRect/>
          </a:stretch>
        </p:blipFill>
        <p:spPr bwMode="auto">
          <a:xfrm>
            <a:off x="5638800" y="2895600"/>
            <a:ext cx="1814838" cy="990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Advantages of E-learning</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sz="2400" b="1" dirty="0" smtClean="0"/>
              <a:t>Reduced Cost</a:t>
            </a:r>
            <a:r>
              <a:rPr lang="en-US" sz="2400" b="1" dirty="0" smtClean="0"/>
              <a:t>:</a:t>
            </a:r>
          </a:p>
          <a:p>
            <a:pPr algn="just">
              <a:buFontTx/>
              <a:buChar char="-"/>
            </a:pPr>
            <a:r>
              <a:rPr lang="en-US" sz="2400" dirty="0" smtClean="0"/>
              <a:t>One </a:t>
            </a:r>
            <a:r>
              <a:rPr lang="en-US" sz="2400" dirty="0" smtClean="0"/>
              <a:t>of the biggest benefits of e-learning is it’s cost effectiveness. The price reduction is the result of educational institutions saving a lot of money on transportation and accommodation of both students and teachers. </a:t>
            </a:r>
            <a:endParaRPr lang="en-US" sz="2400" dirty="0" smtClean="0"/>
          </a:p>
          <a:p>
            <a:pPr algn="just"/>
            <a:r>
              <a:rPr lang="en-US" sz="2400" b="1" dirty="0" smtClean="0"/>
              <a:t>Transfer </a:t>
            </a:r>
            <a:r>
              <a:rPr lang="en-US" sz="2400" b="1" dirty="0" smtClean="0"/>
              <a:t>Credits &amp; Commuting:</a:t>
            </a:r>
          </a:p>
          <a:p>
            <a:pPr algn="just">
              <a:buNone/>
            </a:pPr>
            <a:r>
              <a:rPr lang="en-US" sz="2400" dirty="0" smtClean="0"/>
              <a:t>-   </a:t>
            </a:r>
            <a:r>
              <a:rPr lang="en-US" sz="2400" dirty="0" smtClean="0"/>
              <a:t>By online education ,students gain the freedom to manage their time without interrupting the progress. The special thing is that working college students, can take online courses and transfer the credits to their primary educational institution. This makes life a lot easier for those who need to maintain their jobs in order to pay for their learning .Not to mention how it could come in handy during harsh weather conditions</a:t>
            </a:r>
            <a:r>
              <a:rPr lang="en-US" sz="2400" dirty="0" smtClean="0"/>
              <a:t>. </a:t>
            </a:r>
          </a:p>
          <a:p>
            <a:pPr>
              <a:buFontTx/>
              <a:buChar char="-"/>
            </a:pPr>
            <a:endParaRPr lang="en-US" sz="2400" b="1" dirty="0" smtClean="0"/>
          </a:p>
        </p:txBody>
      </p:sp>
      <p:pic>
        <p:nvPicPr>
          <p:cNvPr id="4098" name="Picture 2" descr="Basic tools for e-learning students - eFront Blog"/>
          <p:cNvPicPr>
            <a:picLocks noChangeAspect="1" noChangeArrowheads="1"/>
          </p:cNvPicPr>
          <p:nvPr/>
        </p:nvPicPr>
        <p:blipFill>
          <a:blip r:embed="rId2" cstate="print"/>
          <a:srcRect/>
          <a:stretch>
            <a:fillRect/>
          </a:stretch>
        </p:blipFill>
        <p:spPr bwMode="auto">
          <a:xfrm>
            <a:off x="6705600" y="762000"/>
            <a:ext cx="1729389" cy="1219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r>
              <a:rPr lang="en-US" sz="2400" b="1" dirty="0" smtClean="0"/>
              <a:t>Quick </a:t>
            </a:r>
            <a:r>
              <a:rPr lang="en-US" sz="2400" b="1" dirty="0" smtClean="0"/>
              <a:t>Delivery:</a:t>
            </a:r>
          </a:p>
          <a:p>
            <a:pPr algn="just">
              <a:buFontTx/>
              <a:buChar char="-"/>
            </a:pPr>
            <a:r>
              <a:rPr lang="en-US" sz="2400" dirty="0" smtClean="0"/>
              <a:t>Online </a:t>
            </a:r>
            <a:r>
              <a:rPr lang="en-US" sz="2400" dirty="0" smtClean="0"/>
              <a:t>lessons have a quick start and go straight to the topic, usually wrapping it up in that same learning session. This enables E</a:t>
            </a:r>
            <a:r>
              <a:rPr lang="en-US" sz="2400" dirty="0" smtClean="0"/>
              <a:t>-learning </a:t>
            </a:r>
            <a:r>
              <a:rPr lang="en-US" sz="2400" dirty="0" smtClean="0"/>
              <a:t>training’s to roll out within couple of </a:t>
            </a:r>
            <a:r>
              <a:rPr lang="en-US" sz="2400" dirty="0" smtClean="0"/>
              <a:t>weeks </a:t>
            </a:r>
            <a:r>
              <a:rPr lang="en-US" sz="2400" dirty="0" smtClean="0"/>
              <a:t>or even </a:t>
            </a:r>
            <a:r>
              <a:rPr lang="en-US" sz="2400" dirty="0" smtClean="0"/>
              <a:t>days. Also Students </a:t>
            </a:r>
            <a:r>
              <a:rPr lang="en-US" sz="2400" dirty="0" smtClean="0"/>
              <a:t>are advancing at their own speed, without the need to accommodate </a:t>
            </a:r>
            <a:r>
              <a:rPr lang="en-US" sz="2400" dirty="0" smtClean="0"/>
              <a:t>to others.</a:t>
            </a:r>
          </a:p>
          <a:p>
            <a:pPr>
              <a:buNone/>
            </a:pPr>
            <a:r>
              <a:rPr lang="en-US" sz="2400" b="1" dirty="0" smtClean="0"/>
              <a:t> </a:t>
            </a:r>
            <a:endParaRPr lang="en-US" sz="2400" b="1" dirty="0" smtClean="0"/>
          </a:p>
          <a:p>
            <a:r>
              <a:rPr lang="en-US" sz="2400" b="1" dirty="0" smtClean="0"/>
              <a:t>E-learning </a:t>
            </a:r>
            <a:r>
              <a:rPr lang="en-US" sz="2400" b="1" dirty="0" smtClean="0"/>
              <a:t>Offers </a:t>
            </a:r>
            <a:r>
              <a:rPr lang="en-US" sz="2400" b="1" dirty="0" smtClean="0"/>
              <a:t>Personalization:</a:t>
            </a:r>
          </a:p>
          <a:p>
            <a:pPr algn="just">
              <a:buNone/>
            </a:pPr>
            <a:r>
              <a:rPr lang="en-US" sz="2400" b="1" dirty="0" smtClean="0"/>
              <a:t>-    </a:t>
            </a:r>
            <a:r>
              <a:rPr lang="en-US" sz="2400" dirty="0" smtClean="0"/>
              <a:t>Because </a:t>
            </a:r>
            <a:r>
              <a:rPr lang="en-US" sz="2400" dirty="0" smtClean="0"/>
              <a:t>of the difference between </a:t>
            </a:r>
            <a:r>
              <a:rPr lang="en-US" sz="2400" dirty="0" smtClean="0"/>
              <a:t>students, </a:t>
            </a:r>
            <a:r>
              <a:rPr lang="en-US" sz="2400" dirty="0" smtClean="0"/>
              <a:t>online learning offers various learning styles to allow students to better adapt to their desired classes.  </a:t>
            </a:r>
            <a:r>
              <a:rPr lang="en-US" sz="2400" dirty="0" smtClean="0"/>
              <a:t>Learning online </a:t>
            </a:r>
            <a:r>
              <a:rPr lang="en-US" sz="2400" dirty="0" smtClean="0"/>
              <a:t>makes it possible to cater to each student’s unique preferences and goals. It allows them to navigate their pace while choosing a path for </a:t>
            </a:r>
            <a:r>
              <a:rPr lang="en-US" sz="2400" dirty="0" smtClean="0"/>
              <a:t>themselves</a:t>
            </a:r>
            <a:endParaRPr lang="en-US" sz="2400" dirty="0" smtClean="0"/>
          </a:p>
          <a:p>
            <a:pPr>
              <a:buNone/>
            </a:pPr>
            <a:endParaRPr lang="en-US" sz="2400" b="1" dirty="0" smtClean="0"/>
          </a:p>
          <a:p>
            <a:pPr>
              <a:buNone/>
            </a:pPr>
            <a:endParaRPr lang="en-US" sz="2400" dirty="0" smtClean="0"/>
          </a:p>
          <a:p>
            <a:pPr>
              <a:buNone/>
            </a:pPr>
            <a:endParaRPr lang="en-US" sz="2400" b="1" dirty="0" smtClean="0"/>
          </a:p>
          <a:p>
            <a:endParaRPr lang="en-US" dirty="0"/>
          </a:p>
        </p:txBody>
      </p:sp>
      <p:pic>
        <p:nvPicPr>
          <p:cNvPr id="3074" name="Picture 2" descr="E-Learning | KUTC"/>
          <p:cNvPicPr>
            <a:picLocks noChangeAspect="1" noChangeArrowheads="1"/>
          </p:cNvPicPr>
          <p:nvPr/>
        </p:nvPicPr>
        <p:blipFill>
          <a:blip r:embed="rId2"/>
          <a:srcRect/>
          <a:stretch>
            <a:fillRect/>
          </a:stretch>
        </p:blipFill>
        <p:spPr bwMode="auto">
          <a:xfrm>
            <a:off x="6477000" y="2819400"/>
            <a:ext cx="1219200" cy="1219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Disadvantages of E-learning</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b="1" dirty="0" smtClean="0"/>
              <a:t> </a:t>
            </a:r>
            <a:r>
              <a:rPr lang="en-US" sz="2600" b="1" dirty="0" smtClean="0"/>
              <a:t>Online Learning Requires Additional Training for Instructors:</a:t>
            </a:r>
          </a:p>
          <a:p>
            <a:pPr algn="just" fontAlgn="base">
              <a:buNone/>
            </a:pPr>
            <a:r>
              <a:rPr lang="en-US" sz="2400" b="1" dirty="0" smtClean="0"/>
              <a:t>-   </a:t>
            </a:r>
            <a:r>
              <a:rPr lang="en-US" sz="2600" dirty="0" smtClean="0"/>
              <a:t>Online classes imply an initial learning curve and extra effort on the teacher’s behalf to create a successful online course. Instructors need to get a deep understanding of the different approaches to teaching and learning to avoid just replicating the physical class environment and miss out on all the added advantages and tools that eLearning and blended learning have to offer.</a:t>
            </a:r>
          </a:p>
          <a:p>
            <a:endParaRPr lang="en-US" sz="2600" b="1" dirty="0" smtClean="0"/>
          </a:p>
          <a:p>
            <a:r>
              <a:rPr lang="en-US" sz="2600" b="1" dirty="0" smtClean="0"/>
              <a:t>Health </a:t>
            </a:r>
            <a:r>
              <a:rPr lang="en-US" sz="2600" b="1" dirty="0" smtClean="0"/>
              <a:t>issues:</a:t>
            </a:r>
          </a:p>
          <a:p>
            <a:pPr>
              <a:buNone/>
            </a:pPr>
            <a:r>
              <a:rPr lang="en-US" sz="2400" b="1" dirty="0" smtClean="0"/>
              <a:t>-</a:t>
            </a:r>
            <a:r>
              <a:rPr lang="en-US" sz="2400" dirty="0" smtClean="0"/>
              <a:t> </a:t>
            </a:r>
            <a:r>
              <a:rPr lang="en-US" sz="2400" dirty="0" smtClean="0"/>
              <a:t>   </a:t>
            </a:r>
            <a:r>
              <a:rPr lang="en-US" sz="2600" dirty="0" smtClean="0"/>
              <a:t>Excessive screen-time can lead to all sorts of physical ailments like poor posture or headaches. But it can also be a personal issue to students who struggle with learning from or focusing on screens. </a:t>
            </a:r>
            <a:r>
              <a:rPr lang="en-US" sz="2600" dirty="0" smtClean="0"/>
              <a:t> </a:t>
            </a:r>
            <a:r>
              <a:rPr lang="en-US" sz="2400" dirty="0" smtClean="0"/>
              <a:t/>
            </a:r>
            <a:br>
              <a:rPr lang="en-US" sz="2400" dirty="0" smtClean="0"/>
            </a:br>
            <a:endParaRPr lang="en-US" sz="2400" b="1" dirty="0" smtClean="0"/>
          </a:p>
          <a:p>
            <a:pPr>
              <a:buNone/>
            </a:pPr>
            <a:endParaRPr lang="en-US" dirty="0"/>
          </a:p>
        </p:txBody>
      </p:sp>
      <p:pic>
        <p:nvPicPr>
          <p:cNvPr id="2050" name="Picture 2" descr="10 eLearning Websites For Educators To Use In The New Semester - eLearning  Industry"/>
          <p:cNvPicPr>
            <a:picLocks noChangeAspect="1" noChangeArrowheads="1"/>
          </p:cNvPicPr>
          <p:nvPr/>
        </p:nvPicPr>
        <p:blipFill>
          <a:blip r:embed="rId2" cstate="print"/>
          <a:srcRect/>
          <a:stretch>
            <a:fillRect/>
          </a:stretch>
        </p:blipFill>
        <p:spPr bwMode="auto">
          <a:xfrm>
            <a:off x="7543800" y="5715000"/>
            <a:ext cx="1262825" cy="838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2" name="Picture 4" descr="To do remote learning well, teachers need lots of training"/>
          <p:cNvPicPr>
            <a:picLocks noChangeAspect="1" noChangeArrowheads="1"/>
          </p:cNvPicPr>
          <p:nvPr/>
        </p:nvPicPr>
        <p:blipFill>
          <a:blip r:embed="rId3" cstate="print"/>
          <a:srcRect/>
          <a:stretch>
            <a:fillRect/>
          </a:stretch>
        </p:blipFill>
        <p:spPr bwMode="auto">
          <a:xfrm>
            <a:off x="7239000" y="533400"/>
            <a:ext cx="1524000" cy="10179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4311</TotalTime>
  <Words>468</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vt:lpstr>
      <vt:lpstr>E-learning</vt:lpstr>
      <vt:lpstr>Introducing E-learning</vt:lpstr>
      <vt:lpstr>What is E-learning?</vt:lpstr>
      <vt:lpstr>What does the “E” in the word E-learning stand for?</vt:lpstr>
      <vt:lpstr>Types of E-learning</vt:lpstr>
      <vt:lpstr>Slide 6</vt:lpstr>
      <vt:lpstr>Advantages of E-learning</vt:lpstr>
      <vt:lpstr>Slide 8</vt:lpstr>
      <vt:lpstr>Disadvantages of E-learning</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Jessica</dc:creator>
  <cp:lastModifiedBy>Jessica</cp:lastModifiedBy>
  <cp:revision>18</cp:revision>
  <dcterms:created xsi:type="dcterms:W3CDTF">2023-02-05T10:28:10Z</dcterms:created>
  <dcterms:modified xsi:type="dcterms:W3CDTF">2023-02-08T10:25:02Z</dcterms:modified>
</cp:coreProperties>
</file>