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4" r:id="rId4"/>
    <p:sldId id="265" r:id="rId5"/>
    <p:sldId id="258" r:id="rId6"/>
    <p:sldId id="259" r:id="rId7"/>
    <p:sldId id="260" r:id="rId8"/>
    <p:sldId id="261" r:id="rId9"/>
    <p:sldId id="262" r:id="rId10"/>
    <p:sldId id="266" r:id="rId11"/>
    <p:sldId id="263"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37272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0966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83522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514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4859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06925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1782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21598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5596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96743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9966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71405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A16B7-9C44-4553-960D-7C8332BAB89E}"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15499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05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8A16B7-9C44-4553-960D-7C8332BAB89E}"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45353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9690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87035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8A16B7-9C44-4553-960D-7C8332BAB89E}" type="datetimeFigureOut">
              <a:rPr lang="en-US" smtClean="0"/>
              <a:t>2/7/2023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35109085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7464-0F3B-1393-3D01-353F7D55EC92}"/>
              </a:ext>
            </a:extLst>
          </p:cNvPr>
          <p:cNvSpPr>
            <a:spLocks noGrp="1"/>
          </p:cNvSpPr>
          <p:nvPr>
            <p:ph type="ctrTitle"/>
          </p:nvPr>
        </p:nvSpPr>
        <p:spPr>
          <a:xfrm>
            <a:off x="619514" y="2154782"/>
            <a:ext cx="9448800" cy="1825096"/>
          </a:xfrm>
        </p:spPr>
        <p:txBody>
          <a:bodyPr>
            <a:normAutofit/>
          </a:bodyPr>
          <a:lstStyle/>
          <a:p>
            <a:pPr algn="ctr"/>
            <a:r>
              <a:rPr lang="en-US" sz="6600" b="1" dirty="0"/>
              <a:t>E-Learning</a:t>
            </a:r>
          </a:p>
        </p:txBody>
      </p:sp>
      <p:sp>
        <p:nvSpPr>
          <p:cNvPr id="3" name="Subtitle 2">
            <a:extLst>
              <a:ext uri="{FF2B5EF4-FFF2-40B4-BE49-F238E27FC236}">
                <a16:creationId xmlns:a16="http://schemas.microsoft.com/office/drawing/2014/main" id="{7A3DA348-AD7D-4B89-0DB2-AB4202AFE13A}"/>
              </a:ext>
            </a:extLst>
          </p:cNvPr>
          <p:cNvSpPr>
            <a:spLocks noGrp="1"/>
          </p:cNvSpPr>
          <p:nvPr>
            <p:ph type="subTitle" idx="1"/>
          </p:nvPr>
        </p:nvSpPr>
        <p:spPr>
          <a:xfrm>
            <a:off x="2624818" y="6351290"/>
            <a:ext cx="9448800" cy="685800"/>
          </a:xfrm>
        </p:spPr>
        <p:txBody>
          <a:bodyPr/>
          <a:lstStyle/>
          <a:p>
            <a:r>
              <a:rPr lang="en-US" dirty="0"/>
              <a:t>Made by : Basel Ebaid 8E</a:t>
            </a:r>
          </a:p>
        </p:txBody>
      </p:sp>
      <p:pic>
        <p:nvPicPr>
          <p:cNvPr id="5" name="Picture 4">
            <a:extLst>
              <a:ext uri="{FF2B5EF4-FFF2-40B4-BE49-F238E27FC236}">
                <a16:creationId xmlns:a16="http://schemas.microsoft.com/office/drawing/2014/main" id="{8C91AFF7-62B7-51B2-7663-F80225A41F00}"/>
              </a:ext>
            </a:extLst>
          </p:cNvPr>
          <p:cNvPicPr>
            <a:picLocks noChangeAspect="1"/>
          </p:cNvPicPr>
          <p:nvPr/>
        </p:nvPicPr>
        <p:blipFill>
          <a:blip r:embed="rId2"/>
          <a:stretch>
            <a:fillRect/>
          </a:stretch>
        </p:blipFill>
        <p:spPr>
          <a:xfrm>
            <a:off x="6457950" y="638"/>
            <a:ext cx="5734050" cy="2515814"/>
          </a:xfrm>
          <a:prstGeom prst="ellipse">
            <a:avLst/>
          </a:prstGeom>
          <a:ln>
            <a:noFill/>
          </a:ln>
          <a:effectLst>
            <a:softEdge rad="112500"/>
          </a:effectLst>
        </p:spPr>
      </p:pic>
    </p:spTree>
    <p:extLst>
      <p:ext uri="{BB962C8B-B14F-4D97-AF65-F5344CB8AC3E}">
        <p14:creationId xmlns:p14="http://schemas.microsoft.com/office/powerpoint/2010/main" val="63093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2BCB-63FA-E91C-94DE-608748FA699A}"/>
              </a:ext>
            </a:extLst>
          </p:cNvPr>
          <p:cNvSpPr>
            <a:spLocks noGrp="1"/>
          </p:cNvSpPr>
          <p:nvPr>
            <p:ph type="title"/>
          </p:nvPr>
        </p:nvSpPr>
        <p:spPr/>
        <p:txBody>
          <a:bodyPr/>
          <a:lstStyle/>
          <a:p>
            <a:r>
              <a:rPr lang="en-US" dirty="0"/>
              <a:t>What Are The Drawbacks of E-Learning?</a:t>
            </a:r>
          </a:p>
        </p:txBody>
      </p:sp>
      <p:sp>
        <p:nvSpPr>
          <p:cNvPr id="3" name="Content Placeholder 2">
            <a:extLst>
              <a:ext uri="{FF2B5EF4-FFF2-40B4-BE49-F238E27FC236}">
                <a16:creationId xmlns:a16="http://schemas.microsoft.com/office/drawing/2014/main" id="{12C8DBAC-61CD-35C1-B277-B964ECD86626}"/>
              </a:ext>
            </a:extLst>
          </p:cNvPr>
          <p:cNvSpPr>
            <a:spLocks noGrp="1"/>
          </p:cNvSpPr>
          <p:nvPr>
            <p:ph idx="1"/>
          </p:nvPr>
        </p:nvSpPr>
        <p:spPr>
          <a:xfrm>
            <a:off x="91235" y="1991640"/>
            <a:ext cx="9613861" cy="3898527"/>
          </a:xfrm>
        </p:spPr>
        <p:txBody>
          <a:bodyPr>
            <a:normAutofit/>
          </a:bodyPr>
          <a:lstStyle/>
          <a:p>
            <a:pPr marL="0" indent="0">
              <a:buNone/>
            </a:pPr>
            <a:r>
              <a:rPr lang="en-US" dirty="0"/>
              <a:t>1.Most of the online assessments are limited to questions that are only objective in nature.</a:t>
            </a:r>
          </a:p>
          <a:p>
            <a:pPr marL="0" indent="0">
              <a:buNone/>
            </a:pPr>
            <a:r>
              <a:rPr lang="en-US" dirty="0"/>
              <a:t>2.There is also the problem of the extent of security of online learning programs.</a:t>
            </a:r>
          </a:p>
          <a:p>
            <a:pPr marL="0" indent="0">
              <a:buNone/>
            </a:pPr>
            <a:r>
              <a:rPr lang="en-US" dirty="0"/>
              <a:t>3.The authenticity of a particular student's work is also a problem as online just about anyone can do a project rather than the actual student itself.</a:t>
            </a:r>
          </a:p>
          <a:p>
            <a:pPr marL="0" indent="0">
              <a:buNone/>
            </a:pPr>
            <a:r>
              <a:rPr lang="en-US" dirty="0"/>
              <a:t>4.The assessments that are computer marked generally have a tendency of being only knowledge-based and not necessarily practicality-based.</a:t>
            </a:r>
          </a:p>
        </p:txBody>
      </p:sp>
      <p:pic>
        <p:nvPicPr>
          <p:cNvPr id="4" name="Picture 3">
            <a:extLst>
              <a:ext uri="{FF2B5EF4-FFF2-40B4-BE49-F238E27FC236}">
                <a16:creationId xmlns:a16="http://schemas.microsoft.com/office/drawing/2014/main" id="{711C40B3-ECC3-3653-9D35-DE6EED02DFE4}"/>
              </a:ext>
            </a:extLst>
          </p:cNvPr>
          <p:cNvPicPr>
            <a:picLocks noChangeAspect="1"/>
          </p:cNvPicPr>
          <p:nvPr/>
        </p:nvPicPr>
        <p:blipFill>
          <a:blip r:embed="rId2"/>
          <a:stretch>
            <a:fillRect/>
          </a:stretch>
        </p:blipFill>
        <p:spPr>
          <a:xfrm>
            <a:off x="9032033" y="4282751"/>
            <a:ext cx="3263500" cy="2604073"/>
          </a:xfrm>
          <a:prstGeom prst="rect">
            <a:avLst/>
          </a:prstGeom>
          <a:ln>
            <a:noFill/>
          </a:ln>
          <a:effectLst>
            <a:softEdge rad="112500"/>
          </a:effectLst>
        </p:spPr>
      </p:pic>
    </p:spTree>
    <p:extLst>
      <p:ext uri="{BB962C8B-B14F-4D97-AF65-F5344CB8AC3E}">
        <p14:creationId xmlns:p14="http://schemas.microsoft.com/office/powerpoint/2010/main" val="221684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AAA0B-056E-EBB4-83AA-BB27F7765B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1327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FA4A-8C9F-7865-B8FD-0794686506B6}"/>
              </a:ext>
            </a:extLst>
          </p:cNvPr>
          <p:cNvSpPr>
            <a:spLocks noGrp="1"/>
          </p:cNvSpPr>
          <p:nvPr>
            <p:ph type="title"/>
          </p:nvPr>
        </p:nvSpPr>
        <p:spPr/>
        <p:txBody>
          <a:bodyPr/>
          <a:lstStyle/>
          <a:p>
            <a:r>
              <a:rPr lang="en-US" dirty="0"/>
              <a:t>What is online learning going to look like in the future?</a:t>
            </a:r>
          </a:p>
        </p:txBody>
      </p:sp>
      <p:sp>
        <p:nvSpPr>
          <p:cNvPr id="3" name="Content Placeholder 2">
            <a:extLst>
              <a:ext uri="{FF2B5EF4-FFF2-40B4-BE49-F238E27FC236}">
                <a16:creationId xmlns:a16="http://schemas.microsoft.com/office/drawing/2014/main" id="{25E2E406-15D6-CEE4-E4A8-134B61ECB44F}"/>
              </a:ext>
            </a:extLst>
          </p:cNvPr>
          <p:cNvSpPr>
            <a:spLocks noGrp="1"/>
          </p:cNvSpPr>
          <p:nvPr>
            <p:ph idx="1"/>
          </p:nvPr>
        </p:nvSpPr>
        <p:spPr>
          <a:xfrm>
            <a:off x="680321" y="2336872"/>
            <a:ext cx="9613861" cy="3767899"/>
          </a:xfrm>
        </p:spPr>
        <p:txBody>
          <a:bodyPr/>
          <a:lstStyle/>
          <a:p>
            <a:pPr marL="0" indent="0">
              <a:buNone/>
            </a:pPr>
            <a:r>
              <a:rPr lang="en-US" dirty="0"/>
              <a:t>The future of online learning will continue to see exponential growth. As more educational institutions, corporations, and online learners worldwide recognize the importance of online learning, its role in education will only continue to rise. Online learning already has numerous uses in education, and its future role in education will most likely be immense. </a:t>
            </a:r>
          </a:p>
        </p:txBody>
      </p:sp>
      <p:pic>
        <p:nvPicPr>
          <p:cNvPr id="4" name="Picture 3">
            <a:extLst>
              <a:ext uri="{FF2B5EF4-FFF2-40B4-BE49-F238E27FC236}">
                <a16:creationId xmlns:a16="http://schemas.microsoft.com/office/drawing/2014/main" id="{35CC7AFA-D52B-71F8-C2B0-99BA12F8473B}"/>
              </a:ext>
            </a:extLst>
          </p:cNvPr>
          <p:cNvPicPr>
            <a:picLocks noChangeAspect="1"/>
          </p:cNvPicPr>
          <p:nvPr/>
        </p:nvPicPr>
        <p:blipFill>
          <a:blip r:embed="rId2"/>
          <a:stretch>
            <a:fillRect/>
          </a:stretch>
        </p:blipFill>
        <p:spPr>
          <a:xfrm>
            <a:off x="7583844" y="4327849"/>
            <a:ext cx="451485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673A7E0-21C8-6AB4-7657-B20B8793886C}"/>
              </a:ext>
            </a:extLst>
          </p:cNvPr>
          <p:cNvPicPr>
            <a:picLocks noChangeAspect="1"/>
          </p:cNvPicPr>
          <p:nvPr/>
        </p:nvPicPr>
        <p:blipFill>
          <a:blip r:embed="rId3"/>
          <a:stretch>
            <a:fillRect/>
          </a:stretch>
        </p:blipFill>
        <p:spPr>
          <a:xfrm>
            <a:off x="429671" y="4327849"/>
            <a:ext cx="4178486" cy="2362200"/>
          </a:xfrm>
          <a:prstGeom prst="rect">
            <a:avLst/>
          </a:prstGeom>
          <a:ln>
            <a:noFill/>
          </a:ln>
          <a:effectLst>
            <a:softEdge rad="112500"/>
          </a:effectLst>
        </p:spPr>
      </p:pic>
    </p:spTree>
    <p:extLst>
      <p:ext uri="{BB962C8B-B14F-4D97-AF65-F5344CB8AC3E}">
        <p14:creationId xmlns:p14="http://schemas.microsoft.com/office/powerpoint/2010/main" val="1078642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EFC1-416C-0429-5126-3A06FBDD18AE}"/>
              </a:ext>
            </a:extLst>
          </p:cNvPr>
          <p:cNvSpPr>
            <a:spLocks noGrp="1"/>
          </p:cNvSpPr>
          <p:nvPr>
            <p:ph type="title"/>
          </p:nvPr>
        </p:nvSpPr>
        <p:spPr>
          <a:xfrm>
            <a:off x="680321" y="678584"/>
            <a:ext cx="9613861" cy="1080938"/>
          </a:xfrm>
        </p:spPr>
        <p:txBody>
          <a:bodyPr/>
          <a:lstStyle/>
          <a:p>
            <a:r>
              <a:rPr lang="en-US" dirty="0"/>
              <a:t>                            Resources:</a:t>
            </a:r>
          </a:p>
        </p:txBody>
      </p:sp>
      <p:sp>
        <p:nvSpPr>
          <p:cNvPr id="3" name="Content Placeholder 2">
            <a:extLst>
              <a:ext uri="{FF2B5EF4-FFF2-40B4-BE49-F238E27FC236}">
                <a16:creationId xmlns:a16="http://schemas.microsoft.com/office/drawing/2014/main" id="{CCA1F71A-DA19-D025-2072-B59FE6428DD0}"/>
              </a:ext>
            </a:extLst>
          </p:cNvPr>
          <p:cNvSpPr>
            <a:spLocks noGrp="1"/>
          </p:cNvSpPr>
          <p:nvPr>
            <p:ph idx="1"/>
          </p:nvPr>
        </p:nvSpPr>
        <p:spPr>
          <a:xfrm>
            <a:off x="680321" y="1996751"/>
            <a:ext cx="9613861" cy="4786603"/>
          </a:xfrm>
        </p:spPr>
        <p:txBody>
          <a:bodyPr>
            <a:normAutofit/>
          </a:bodyPr>
          <a:lstStyle/>
          <a:p>
            <a:pPr marL="0" indent="0">
              <a:buNone/>
            </a:pPr>
            <a:r>
              <a:rPr lang="en-US" dirty="0"/>
              <a:t>Clover, I. (2023, January 19). Advantages and disadvantages of eLearning. eLearning Industry. Retrieved February 7, 2023, from https://elearningindustry.com/advantages-and-disadvantages-of-elearning </a:t>
            </a:r>
          </a:p>
          <a:p>
            <a:pPr marL="0" indent="0">
              <a:buNone/>
            </a:pPr>
            <a:r>
              <a:rPr lang="en-US" dirty="0"/>
              <a:t>Tamm, S. (2023, January 12). All 10 types of e-learning explained - e-student. E. Retrieved February 7, 2023, from https://e-student.org/types-of-e-learning/ </a:t>
            </a:r>
          </a:p>
          <a:p>
            <a:pPr marL="0" indent="0">
              <a:buNone/>
            </a:pPr>
            <a:r>
              <a:rPr lang="en-US" dirty="0"/>
              <a:t>Tamm, S. (2023, January 12). What is the definition of e-learning? - e-student. E. Retrieved February 7, 2023, from https://e-student.org/what-is-e-learning/ </a:t>
            </a:r>
          </a:p>
          <a:p>
            <a:pPr marL="0" indent="0">
              <a:buNone/>
            </a:pPr>
            <a:r>
              <a:rPr lang="en-US" dirty="0"/>
              <a:t>What is e-learning?: ATD: ATD. Main. (n.d.). Retrieved February 7, 2023, from https://www.td.org/talent-development-glossary-terms/what-is-e-learning </a:t>
            </a:r>
          </a:p>
        </p:txBody>
      </p:sp>
    </p:spTree>
    <p:extLst>
      <p:ext uri="{BB962C8B-B14F-4D97-AF65-F5344CB8AC3E}">
        <p14:creationId xmlns:p14="http://schemas.microsoft.com/office/powerpoint/2010/main" val="352453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DE3D-1333-3CB0-D6B1-EE41A5118830}"/>
              </a:ext>
            </a:extLst>
          </p:cNvPr>
          <p:cNvSpPr>
            <a:spLocks noGrp="1"/>
          </p:cNvSpPr>
          <p:nvPr>
            <p:ph type="title"/>
          </p:nvPr>
        </p:nvSpPr>
        <p:spPr/>
        <p:txBody>
          <a:bodyPr/>
          <a:lstStyle/>
          <a:p>
            <a:r>
              <a:rPr lang="en-US" dirty="0"/>
              <a:t>                    Thanks for listening!</a:t>
            </a:r>
          </a:p>
        </p:txBody>
      </p:sp>
      <p:pic>
        <p:nvPicPr>
          <p:cNvPr id="4" name="Content Placeholder 3">
            <a:extLst>
              <a:ext uri="{FF2B5EF4-FFF2-40B4-BE49-F238E27FC236}">
                <a16:creationId xmlns:a16="http://schemas.microsoft.com/office/drawing/2014/main" id="{C4D04024-75CE-8655-4413-B84F39F67302}"/>
              </a:ext>
            </a:extLst>
          </p:cNvPr>
          <p:cNvPicPr>
            <a:picLocks noGrp="1" noChangeAspect="1"/>
          </p:cNvPicPr>
          <p:nvPr>
            <p:ph idx="1"/>
          </p:nvPr>
        </p:nvPicPr>
        <p:blipFill>
          <a:blip r:embed="rId2"/>
          <a:stretch>
            <a:fillRect/>
          </a:stretch>
        </p:blipFill>
        <p:spPr>
          <a:xfrm>
            <a:off x="2621902" y="2127380"/>
            <a:ext cx="6419461" cy="4338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48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699C-2843-62B5-3868-1FE42E5127D7}"/>
              </a:ext>
            </a:extLst>
          </p:cNvPr>
          <p:cNvSpPr>
            <a:spLocks noGrp="1"/>
          </p:cNvSpPr>
          <p:nvPr>
            <p:ph type="title"/>
          </p:nvPr>
        </p:nvSpPr>
        <p:spPr>
          <a:xfrm>
            <a:off x="1085461" y="647908"/>
            <a:ext cx="8610600" cy="1293028"/>
          </a:xfrm>
        </p:spPr>
        <p:txBody>
          <a:bodyPr/>
          <a:lstStyle/>
          <a:p>
            <a:pPr algn="l"/>
            <a:r>
              <a:rPr lang="en-US" dirty="0"/>
              <a:t>What is E-learning?</a:t>
            </a:r>
          </a:p>
        </p:txBody>
      </p:sp>
      <p:sp>
        <p:nvSpPr>
          <p:cNvPr id="3" name="Content Placeholder 2">
            <a:extLst>
              <a:ext uri="{FF2B5EF4-FFF2-40B4-BE49-F238E27FC236}">
                <a16:creationId xmlns:a16="http://schemas.microsoft.com/office/drawing/2014/main" id="{72A22F68-A51E-6E6A-F29F-D5A75CE3E246}"/>
              </a:ext>
            </a:extLst>
          </p:cNvPr>
          <p:cNvSpPr>
            <a:spLocks noGrp="1"/>
          </p:cNvSpPr>
          <p:nvPr>
            <p:ph idx="1"/>
          </p:nvPr>
        </p:nvSpPr>
        <p:spPr/>
        <p:txBody>
          <a:bodyPr/>
          <a:lstStyle/>
          <a:p>
            <a:r>
              <a:rPr lang="en-US" dirty="0"/>
              <a:t>E-learning is an organized course or learning experience given electronically. An e-learning program can include a wide range of diverse components, including video, quizzes, simulations, games, activities, and other interactive features. </a:t>
            </a:r>
          </a:p>
        </p:txBody>
      </p:sp>
      <p:pic>
        <p:nvPicPr>
          <p:cNvPr id="4" name="Picture 3">
            <a:extLst>
              <a:ext uri="{FF2B5EF4-FFF2-40B4-BE49-F238E27FC236}">
                <a16:creationId xmlns:a16="http://schemas.microsoft.com/office/drawing/2014/main" id="{8CA887FE-EBE8-6176-512E-846BC36028FB}"/>
              </a:ext>
            </a:extLst>
          </p:cNvPr>
          <p:cNvPicPr>
            <a:picLocks noChangeAspect="1"/>
          </p:cNvPicPr>
          <p:nvPr/>
        </p:nvPicPr>
        <p:blipFill>
          <a:blip r:embed="rId2"/>
          <a:stretch>
            <a:fillRect/>
          </a:stretch>
        </p:blipFill>
        <p:spPr>
          <a:xfrm>
            <a:off x="7996335" y="3711251"/>
            <a:ext cx="4195665" cy="3146749"/>
          </a:xfrm>
          <a:prstGeom prst="rect">
            <a:avLst/>
          </a:prstGeom>
          <a:ln>
            <a:noFill/>
          </a:ln>
          <a:effectLst>
            <a:softEdge rad="112500"/>
          </a:effectLst>
        </p:spPr>
      </p:pic>
    </p:spTree>
    <p:extLst>
      <p:ext uri="{BB962C8B-B14F-4D97-AF65-F5344CB8AC3E}">
        <p14:creationId xmlns:p14="http://schemas.microsoft.com/office/powerpoint/2010/main" val="6433748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7F3E-5433-242B-C816-C4222343458D}"/>
              </a:ext>
            </a:extLst>
          </p:cNvPr>
          <p:cNvSpPr>
            <a:spLocks noGrp="1"/>
          </p:cNvSpPr>
          <p:nvPr>
            <p:ph type="title"/>
          </p:nvPr>
        </p:nvSpPr>
        <p:spPr/>
        <p:txBody>
          <a:bodyPr/>
          <a:lstStyle/>
          <a:p>
            <a:r>
              <a:rPr lang="en-US" dirty="0"/>
              <a:t>                  Types of E-Learning:</a:t>
            </a:r>
          </a:p>
        </p:txBody>
      </p:sp>
      <p:sp>
        <p:nvSpPr>
          <p:cNvPr id="3" name="Content Placeholder 2">
            <a:extLst>
              <a:ext uri="{FF2B5EF4-FFF2-40B4-BE49-F238E27FC236}">
                <a16:creationId xmlns:a16="http://schemas.microsoft.com/office/drawing/2014/main" id="{A1A5D2AA-3578-4934-3CE6-840AC759A859}"/>
              </a:ext>
            </a:extLst>
          </p:cNvPr>
          <p:cNvSpPr>
            <a:spLocks noGrp="1"/>
          </p:cNvSpPr>
          <p:nvPr>
            <p:ph idx="1"/>
          </p:nvPr>
        </p:nvSpPr>
        <p:spPr/>
        <p:txBody>
          <a:bodyPr>
            <a:normAutofit fontScale="92500" lnSpcReduction="20000"/>
          </a:bodyPr>
          <a:lstStyle/>
          <a:p>
            <a:r>
              <a:rPr lang="en-US" dirty="0"/>
              <a:t>1. Computer Managed Learning (CML)</a:t>
            </a:r>
          </a:p>
          <a:p>
            <a:r>
              <a:rPr lang="en-US" dirty="0"/>
              <a:t>2. Computer Assisted Instruction (CAI)</a:t>
            </a:r>
          </a:p>
          <a:p>
            <a:r>
              <a:rPr lang="en-US" dirty="0"/>
              <a:t>3. Synchronous Online Learning</a:t>
            </a:r>
          </a:p>
          <a:p>
            <a:r>
              <a:rPr lang="en-US" dirty="0"/>
              <a:t>4. Asynchronous Online Learning</a:t>
            </a:r>
          </a:p>
          <a:p>
            <a:r>
              <a:rPr lang="en-US" dirty="0"/>
              <a:t>5. Fixed E-Learning</a:t>
            </a:r>
          </a:p>
          <a:p>
            <a:r>
              <a:rPr lang="en-US" dirty="0"/>
              <a:t>6. Adaptive E-Learning</a:t>
            </a:r>
          </a:p>
          <a:p>
            <a:r>
              <a:rPr lang="en-US" dirty="0"/>
              <a:t>7. Linear E-Learning</a:t>
            </a:r>
          </a:p>
          <a:p>
            <a:r>
              <a:rPr lang="en-US" dirty="0"/>
              <a:t>8. Interactive Online Learning</a:t>
            </a:r>
          </a:p>
          <a:p>
            <a:r>
              <a:rPr lang="en-US" dirty="0"/>
              <a:t>9. Individual Online Learning</a:t>
            </a:r>
          </a:p>
          <a:p>
            <a:r>
              <a:rPr lang="en-US" dirty="0"/>
              <a:t>10. Collaborative Online Learning</a:t>
            </a:r>
          </a:p>
        </p:txBody>
      </p:sp>
      <p:pic>
        <p:nvPicPr>
          <p:cNvPr id="4" name="Picture 3">
            <a:extLst>
              <a:ext uri="{FF2B5EF4-FFF2-40B4-BE49-F238E27FC236}">
                <a16:creationId xmlns:a16="http://schemas.microsoft.com/office/drawing/2014/main" id="{5B6F2D0A-C9CD-50BB-1294-E4562019C558}"/>
              </a:ext>
            </a:extLst>
          </p:cNvPr>
          <p:cNvPicPr>
            <a:picLocks noChangeAspect="1"/>
          </p:cNvPicPr>
          <p:nvPr/>
        </p:nvPicPr>
        <p:blipFill>
          <a:blip r:embed="rId2"/>
          <a:stretch>
            <a:fillRect/>
          </a:stretch>
        </p:blipFill>
        <p:spPr>
          <a:xfrm>
            <a:off x="5851552" y="3741576"/>
            <a:ext cx="6340448" cy="31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1008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0D859A-E986-7AD3-2601-6FE491BD5D57}"/>
              </a:ext>
            </a:extLst>
          </p:cNvPr>
          <p:cNvPicPr>
            <a:picLocks noGrp="1" noChangeAspect="1"/>
          </p:cNvPicPr>
          <p:nvPr>
            <p:ph idx="1"/>
          </p:nvPr>
        </p:nvPicPr>
        <p:blipFill>
          <a:blip r:embed="rId2"/>
          <a:stretch>
            <a:fillRect/>
          </a:stretch>
        </p:blipFill>
        <p:spPr>
          <a:xfrm>
            <a:off x="0" y="1"/>
            <a:ext cx="1219200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445427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15F7-9ECA-C935-7E3C-485D3357FCEB}"/>
              </a:ext>
            </a:extLst>
          </p:cNvPr>
          <p:cNvSpPr>
            <a:spLocks noGrp="1"/>
          </p:cNvSpPr>
          <p:nvPr>
            <p:ph type="title"/>
          </p:nvPr>
        </p:nvSpPr>
        <p:spPr>
          <a:xfrm>
            <a:off x="1020147" y="639315"/>
            <a:ext cx="8610600" cy="1293028"/>
          </a:xfrm>
        </p:spPr>
        <p:txBody>
          <a:bodyPr/>
          <a:lstStyle/>
          <a:p>
            <a:pPr algn="l"/>
            <a:r>
              <a:rPr lang="en-US" dirty="0"/>
              <a:t>What Is E-Learning Used For?</a:t>
            </a:r>
          </a:p>
        </p:txBody>
      </p:sp>
      <p:sp>
        <p:nvSpPr>
          <p:cNvPr id="3" name="Content Placeholder 2">
            <a:extLst>
              <a:ext uri="{FF2B5EF4-FFF2-40B4-BE49-F238E27FC236}">
                <a16:creationId xmlns:a16="http://schemas.microsoft.com/office/drawing/2014/main" id="{52205021-2445-F3B0-B5A0-3C5C0325A471}"/>
              </a:ext>
            </a:extLst>
          </p:cNvPr>
          <p:cNvSpPr>
            <a:spLocks noGrp="1"/>
          </p:cNvSpPr>
          <p:nvPr>
            <p:ph idx="1"/>
          </p:nvPr>
        </p:nvSpPr>
        <p:spPr/>
        <p:txBody>
          <a:bodyPr/>
          <a:lstStyle/>
          <a:p>
            <a:r>
              <a:rPr lang="en-US" sz="3200" b="1" dirty="0"/>
              <a:t>E-learning for adults</a:t>
            </a:r>
          </a:p>
          <a:p>
            <a:endParaRPr lang="en-US" sz="3200" b="1" dirty="0"/>
          </a:p>
          <a:p>
            <a:r>
              <a:rPr lang="en-US" sz="3200" b="1" dirty="0"/>
              <a:t>Corporate E-Learning</a:t>
            </a:r>
          </a:p>
          <a:p>
            <a:endParaRPr lang="en-US" sz="3200" b="1" dirty="0"/>
          </a:p>
          <a:p>
            <a:r>
              <a:rPr lang="en-US" sz="3200" b="1" dirty="0"/>
              <a:t>Online Colleges</a:t>
            </a:r>
          </a:p>
          <a:p>
            <a:endParaRPr lang="en-US" dirty="0"/>
          </a:p>
        </p:txBody>
      </p:sp>
    </p:spTree>
    <p:extLst>
      <p:ext uri="{BB962C8B-B14F-4D97-AF65-F5344CB8AC3E}">
        <p14:creationId xmlns:p14="http://schemas.microsoft.com/office/powerpoint/2010/main" val="3494128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717E-CD57-BB0E-CBDE-B656BA8F2115}"/>
              </a:ext>
            </a:extLst>
          </p:cNvPr>
          <p:cNvSpPr>
            <a:spLocks noGrp="1"/>
          </p:cNvSpPr>
          <p:nvPr>
            <p:ph type="title"/>
          </p:nvPr>
        </p:nvSpPr>
        <p:spPr/>
        <p:txBody>
          <a:bodyPr/>
          <a:lstStyle/>
          <a:p>
            <a:pPr algn="l"/>
            <a:r>
              <a:rPr lang="en-US" dirty="0"/>
              <a:t>                    E-Learning for Adults:</a:t>
            </a:r>
          </a:p>
        </p:txBody>
      </p:sp>
      <p:sp>
        <p:nvSpPr>
          <p:cNvPr id="3" name="Content Placeholder 2">
            <a:extLst>
              <a:ext uri="{FF2B5EF4-FFF2-40B4-BE49-F238E27FC236}">
                <a16:creationId xmlns:a16="http://schemas.microsoft.com/office/drawing/2014/main" id="{0D4F44BB-91F7-E70D-2B60-D9AA70E3E3DF}"/>
              </a:ext>
            </a:extLst>
          </p:cNvPr>
          <p:cNvSpPr>
            <a:spLocks noGrp="1"/>
          </p:cNvSpPr>
          <p:nvPr>
            <p:ph idx="1"/>
          </p:nvPr>
        </p:nvSpPr>
        <p:spPr/>
        <p:txBody>
          <a:bodyPr/>
          <a:lstStyle/>
          <a:p>
            <a:r>
              <a:rPr lang="en-US" dirty="0"/>
              <a:t>Adult learners' struggles with continuing their education are frequently addressed via online learning. Through online learning, they are able to advance at their own rate, turn in assignments, and take exams whenever it is most convenient for them. Adult learners particularly benefit from this flexibility because they frequently have to juggle work, home obligations, and online learning.</a:t>
            </a:r>
          </a:p>
          <a:p>
            <a:pPr marL="0" indent="0">
              <a:buNone/>
            </a:pPr>
            <a:endParaRPr lang="en-US" dirty="0"/>
          </a:p>
        </p:txBody>
      </p:sp>
      <p:pic>
        <p:nvPicPr>
          <p:cNvPr id="4" name="Picture 3">
            <a:extLst>
              <a:ext uri="{FF2B5EF4-FFF2-40B4-BE49-F238E27FC236}">
                <a16:creationId xmlns:a16="http://schemas.microsoft.com/office/drawing/2014/main" id="{0662D0DA-AE27-AE8D-6E56-B6B825B80F02}"/>
              </a:ext>
            </a:extLst>
          </p:cNvPr>
          <p:cNvPicPr>
            <a:picLocks noChangeAspect="1"/>
          </p:cNvPicPr>
          <p:nvPr/>
        </p:nvPicPr>
        <p:blipFill>
          <a:blip r:embed="rId2"/>
          <a:stretch>
            <a:fillRect/>
          </a:stretch>
        </p:blipFill>
        <p:spPr>
          <a:xfrm>
            <a:off x="6096000" y="4374908"/>
            <a:ext cx="6238291" cy="2585607"/>
          </a:xfrm>
          <a:prstGeom prst="ellipse">
            <a:avLst/>
          </a:prstGeom>
          <a:ln>
            <a:noFill/>
          </a:ln>
          <a:effectLst>
            <a:softEdge rad="112500"/>
          </a:effectLst>
        </p:spPr>
      </p:pic>
    </p:spTree>
    <p:extLst>
      <p:ext uri="{BB962C8B-B14F-4D97-AF65-F5344CB8AC3E}">
        <p14:creationId xmlns:p14="http://schemas.microsoft.com/office/powerpoint/2010/main" val="1418030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F40-FFF4-0CE1-B755-F5FC826FCCFA}"/>
              </a:ext>
            </a:extLst>
          </p:cNvPr>
          <p:cNvSpPr>
            <a:spLocks noGrp="1"/>
          </p:cNvSpPr>
          <p:nvPr>
            <p:ph type="title"/>
          </p:nvPr>
        </p:nvSpPr>
        <p:spPr>
          <a:xfrm>
            <a:off x="1216090" y="588165"/>
            <a:ext cx="8610600" cy="1293028"/>
          </a:xfrm>
        </p:spPr>
        <p:txBody>
          <a:bodyPr/>
          <a:lstStyle/>
          <a:p>
            <a:pPr algn="l"/>
            <a:r>
              <a:rPr lang="en-US" dirty="0"/>
              <a:t>                Corporate E-Learning:     </a:t>
            </a:r>
          </a:p>
        </p:txBody>
      </p:sp>
      <p:sp>
        <p:nvSpPr>
          <p:cNvPr id="3" name="Content Placeholder 2">
            <a:extLst>
              <a:ext uri="{FF2B5EF4-FFF2-40B4-BE49-F238E27FC236}">
                <a16:creationId xmlns:a16="http://schemas.microsoft.com/office/drawing/2014/main" id="{43E239F1-88CF-945A-099F-F5FB708360C0}"/>
              </a:ext>
            </a:extLst>
          </p:cNvPr>
          <p:cNvSpPr>
            <a:spLocks noGrp="1"/>
          </p:cNvSpPr>
          <p:nvPr>
            <p:ph idx="1"/>
          </p:nvPr>
        </p:nvSpPr>
        <p:spPr/>
        <p:txBody>
          <a:bodyPr/>
          <a:lstStyle/>
          <a:p>
            <a:r>
              <a:rPr lang="en-US" dirty="0"/>
              <a:t>Business e-learning Employers utilize e-learning to increase the employees' knowledge, abilities, and general productivity while reducing the expenditures typically associated with employee training. Among the successful businesses that have previously used e-learning include Toyota, Shell, PayPal, and Lyft.</a:t>
            </a:r>
          </a:p>
        </p:txBody>
      </p:sp>
      <p:pic>
        <p:nvPicPr>
          <p:cNvPr id="4" name="Picture 3">
            <a:extLst>
              <a:ext uri="{FF2B5EF4-FFF2-40B4-BE49-F238E27FC236}">
                <a16:creationId xmlns:a16="http://schemas.microsoft.com/office/drawing/2014/main" id="{94EC7D69-0C10-24C2-9256-0B0CAEEE6E21}"/>
              </a:ext>
            </a:extLst>
          </p:cNvPr>
          <p:cNvPicPr>
            <a:picLocks noChangeAspect="1"/>
          </p:cNvPicPr>
          <p:nvPr/>
        </p:nvPicPr>
        <p:blipFill>
          <a:blip r:embed="rId2"/>
          <a:stretch>
            <a:fillRect/>
          </a:stretch>
        </p:blipFill>
        <p:spPr>
          <a:xfrm>
            <a:off x="6606072" y="4385389"/>
            <a:ext cx="5585928" cy="2472611"/>
          </a:xfrm>
          <a:prstGeom prst="rect">
            <a:avLst/>
          </a:prstGeom>
          <a:ln>
            <a:noFill/>
          </a:ln>
          <a:effectLst>
            <a:softEdge rad="112500"/>
          </a:effectLst>
        </p:spPr>
      </p:pic>
    </p:spTree>
    <p:extLst>
      <p:ext uri="{BB962C8B-B14F-4D97-AF65-F5344CB8AC3E}">
        <p14:creationId xmlns:p14="http://schemas.microsoft.com/office/powerpoint/2010/main" val="19244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51FE-348F-F810-7813-C24D4F37D371}"/>
              </a:ext>
            </a:extLst>
          </p:cNvPr>
          <p:cNvSpPr>
            <a:spLocks noGrp="1"/>
          </p:cNvSpPr>
          <p:nvPr>
            <p:ph type="title"/>
          </p:nvPr>
        </p:nvSpPr>
        <p:spPr/>
        <p:txBody>
          <a:bodyPr/>
          <a:lstStyle/>
          <a:p>
            <a:pPr algn="ctr"/>
            <a:r>
              <a:rPr lang="en-US" dirty="0"/>
              <a:t> Online Colleges:</a:t>
            </a:r>
          </a:p>
        </p:txBody>
      </p:sp>
      <p:sp>
        <p:nvSpPr>
          <p:cNvPr id="3" name="Content Placeholder 2">
            <a:extLst>
              <a:ext uri="{FF2B5EF4-FFF2-40B4-BE49-F238E27FC236}">
                <a16:creationId xmlns:a16="http://schemas.microsoft.com/office/drawing/2014/main" id="{AA3C92F1-D9BB-77C4-FE9C-2600668C8F65}"/>
              </a:ext>
            </a:extLst>
          </p:cNvPr>
          <p:cNvSpPr>
            <a:spLocks noGrp="1"/>
          </p:cNvSpPr>
          <p:nvPr>
            <p:ph idx="1"/>
          </p:nvPr>
        </p:nvSpPr>
        <p:spPr/>
        <p:txBody>
          <a:bodyPr/>
          <a:lstStyle/>
          <a:p>
            <a:r>
              <a:rPr lang="en-US" dirty="0"/>
              <a:t>E-learning has the biggest potential applications for educational institutions of all. Online degree programs are already offered by a large number of approved universities, and more are expected to do so in the future. Universities are able to admit a lot more students thanks to e-learning degrees than they otherwise could because of space and staffing issues. Universities can become more global than ever before with e-learning. Educational institutions that can adapt to the norms of online learning will surely see greater profitability due to an increase in the number of admitted students and decreased expenses.</a:t>
            </a:r>
          </a:p>
        </p:txBody>
      </p:sp>
    </p:spTree>
    <p:extLst>
      <p:ext uri="{BB962C8B-B14F-4D97-AF65-F5344CB8AC3E}">
        <p14:creationId xmlns:p14="http://schemas.microsoft.com/office/powerpoint/2010/main" val="396325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E7C9-F790-4853-025F-EA8F269C0283}"/>
              </a:ext>
            </a:extLst>
          </p:cNvPr>
          <p:cNvSpPr>
            <a:spLocks noGrp="1"/>
          </p:cNvSpPr>
          <p:nvPr>
            <p:ph type="title"/>
          </p:nvPr>
        </p:nvSpPr>
        <p:spPr/>
        <p:txBody>
          <a:bodyPr/>
          <a:lstStyle/>
          <a:p>
            <a:pPr algn="ctr"/>
            <a:r>
              <a:rPr lang="en-US" dirty="0"/>
              <a:t>What are the benefits of E-Learning?</a:t>
            </a:r>
          </a:p>
        </p:txBody>
      </p:sp>
      <p:sp>
        <p:nvSpPr>
          <p:cNvPr id="3" name="Content Placeholder 2">
            <a:extLst>
              <a:ext uri="{FF2B5EF4-FFF2-40B4-BE49-F238E27FC236}">
                <a16:creationId xmlns:a16="http://schemas.microsoft.com/office/drawing/2014/main" id="{2A748222-3015-2014-8F6A-019C0D1E566B}"/>
              </a:ext>
            </a:extLst>
          </p:cNvPr>
          <p:cNvSpPr>
            <a:spLocks noGrp="1"/>
          </p:cNvSpPr>
          <p:nvPr>
            <p:ph idx="1"/>
          </p:nvPr>
        </p:nvSpPr>
        <p:spPr>
          <a:xfrm>
            <a:off x="269774" y="1991641"/>
            <a:ext cx="9613861" cy="4409160"/>
          </a:xfrm>
        </p:spPr>
        <p:txBody>
          <a:bodyPr>
            <a:normAutofit/>
          </a:bodyPr>
          <a:lstStyle/>
          <a:p>
            <a:pPr marL="0" indent="0">
              <a:buNone/>
            </a:pPr>
            <a:r>
              <a:rPr lang="en-US" dirty="0"/>
              <a:t>1.The various materials can be linked in a variety of formats.</a:t>
            </a:r>
          </a:p>
          <a:p>
            <a:pPr marL="0" indent="0">
              <a:buNone/>
            </a:pPr>
            <a:r>
              <a:rPr lang="en-US" dirty="0"/>
              <a:t>2.It is a very effective method of online course delivery.</a:t>
            </a:r>
          </a:p>
          <a:p>
            <a:pPr marL="0" indent="0">
              <a:buNone/>
            </a:pPr>
            <a:r>
              <a:rPr lang="en-US" dirty="0"/>
              <a:t>3.The materials can be accessed from anywhere and at any time 4.because of their comfort and flexibility.</a:t>
            </a:r>
          </a:p>
          <a:p>
            <a:pPr marL="0" indent="0">
              <a:buNone/>
            </a:pPr>
            <a:r>
              <a:rPr lang="en-US" dirty="0"/>
              <a:t>5.Everyone can benefit from web-based learning, whether they are full- or part-time students.</a:t>
            </a:r>
          </a:p>
          <a:p>
            <a:pPr marL="0" indent="0">
              <a:buNone/>
            </a:pPr>
            <a:r>
              <a:rPr lang="en-US" dirty="0"/>
              <a:t>6.You can train yourself whenever and wherever you want because you have access to the internet constantly.</a:t>
            </a:r>
          </a:p>
          <a:p>
            <a:pPr marL="0" indent="0">
              <a:buNone/>
            </a:pPr>
            <a:r>
              <a:rPr lang="en-US" dirty="0"/>
              <a:t>7.It is a highly practical and adaptable choice, and most of all, you are independent in every way.</a:t>
            </a:r>
          </a:p>
        </p:txBody>
      </p:sp>
      <p:pic>
        <p:nvPicPr>
          <p:cNvPr id="4" name="Picture 3">
            <a:extLst>
              <a:ext uri="{FF2B5EF4-FFF2-40B4-BE49-F238E27FC236}">
                <a16:creationId xmlns:a16="http://schemas.microsoft.com/office/drawing/2014/main" id="{82F3A0AB-7E1D-8412-8DF6-C39D55FB7A64}"/>
              </a:ext>
            </a:extLst>
          </p:cNvPr>
          <p:cNvPicPr>
            <a:picLocks noChangeAspect="1"/>
          </p:cNvPicPr>
          <p:nvPr/>
        </p:nvPicPr>
        <p:blipFill>
          <a:blip r:embed="rId2"/>
          <a:stretch>
            <a:fillRect/>
          </a:stretch>
        </p:blipFill>
        <p:spPr>
          <a:xfrm>
            <a:off x="9265541" y="-65316"/>
            <a:ext cx="3116182" cy="2295332"/>
          </a:xfrm>
          <a:prstGeom prst="ellipse">
            <a:avLst/>
          </a:prstGeom>
          <a:ln>
            <a:noFill/>
          </a:ln>
          <a:effectLst>
            <a:softEdge rad="112500"/>
          </a:effectLst>
        </p:spPr>
      </p:pic>
    </p:spTree>
    <p:extLst>
      <p:ext uri="{BB962C8B-B14F-4D97-AF65-F5344CB8AC3E}">
        <p14:creationId xmlns:p14="http://schemas.microsoft.com/office/powerpoint/2010/main" val="3801470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87</TotalTime>
  <Words>776</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E-Learning</vt:lpstr>
      <vt:lpstr>What is E-learning?</vt:lpstr>
      <vt:lpstr>                  Types of E-Learning:</vt:lpstr>
      <vt:lpstr>PowerPoint Presentation</vt:lpstr>
      <vt:lpstr>What Is E-Learning Used For?</vt:lpstr>
      <vt:lpstr>                    E-Learning for Adults:</vt:lpstr>
      <vt:lpstr>                Corporate E-Learning:     </vt:lpstr>
      <vt:lpstr> Online Colleges:</vt:lpstr>
      <vt:lpstr>What are the benefits of E-Learning?</vt:lpstr>
      <vt:lpstr>What Are The Drawbacks of E-Learning?</vt:lpstr>
      <vt:lpstr>PowerPoint Presentation</vt:lpstr>
      <vt:lpstr>What is online learning going to look like in the future?</vt:lpstr>
      <vt:lpstr>                            Resources:</vt:lpstr>
      <vt:lpstr>                    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Basel Ebaid</dc:creator>
  <cp:lastModifiedBy>Basel Ebaid</cp:lastModifiedBy>
  <cp:revision>8</cp:revision>
  <dcterms:created xsi:type="dcterms:W3CDTF">2023-02-07T07:11:54Z</dcterms:created>
  <dcterms:modified xsi:type="dcterms:W3CDTF">2023-02-07T09:17:31Z</dcterms:modified>
</cp:coreProperties>
</file>