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54" autoAdjust="0"/>
    <p:restoredTop sz="94660"/>
  </p:normalViewPr>
  <p:slideViewPr>
    <p:cSldViewPr snapToGrid="0">
      <p:cViewPr varScale="1">
        <p:scale>
          <a:sx n="86" d="100"/>
          <a:sy n="86" d="100"/>
        </p:scale>
        <p:origin x="60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2/7/2023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2/7/2023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125135071@N06/14380476210"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eter.baumgartner.name/2014/06/16/zukunft-von-e-learning/"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esearchleap.com/design-e-learning-platform-collaborative-innovation-long-life-learning-italian-know-andknow/"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cpedia.org/handwriting/e/e-learning.html"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dtech.com/blog/types-of-elearning#:~:text=One%2Don%2Done%20learning,Video%2Dbased%20learning" TargetMode="External"/><Relationship Id="rId2" Type="http://schemas.openxmlformats.org/officeDocument/2006/relationships/hyperlink" Target="https://www.learnupon.com/blog/what-is-elearning/#:~:text=eLearning%2C%20or%20electronic%20learning%2C%20is,are%20connected%20to%20the%20inter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6BBA9-4902-4DA9-8530-92CE8A88ECA5}"/>
              </a:ext>
            </a:extLst>
          </p:cNvPr>
          <p:cNvSpPr>
            <a:spLocks noGrp="1"/>
          </p:cNvSpPr>
          <p:nvPr>
            <p:ph type="ctrTitle"/>
          </p:nvPr>
        </p:nvSpPr>
        <p:spPr/>
        <p:txBody>
          <a:bodyPr/>
          <a:lstStyle/>
          <a:p>
            <a:r>
              <a:rPr lang="en-US" dirty="0"/>
              <a:t>E-learning</a:t>
            </a:r>
          </a:p>
        </p:txBody>
      </p:sp>
      <p:sp>
        <p:nvSpPr>
          <p:cNvPr id="3" name="Subtitle 2">
            <a:extLst>
              <a:ext uri="{FF2B5EF4-FFF2-40B4-BE49-F238E27FC236}">
                <a16:creationId xmlns:a16="http://schemas.microsoft.com/office/drawing/2014/main" id="{31EC3F7D-A441-4F13-BA5A-2A181CD7F0CF}"/>
              </a:ext>
            </a:extLst>
          </p:cNvPr>
          <p:cNvSpPr>
            <a:spLocks noGrp="1"/>
          </p:cNvSpPr>
          <p:nvPr>
            <p:ph type="subTitle" idx="1"/>
          </p:nvPr>
        </p:nvSpPr>
        <p:spPr/>
        <p:txBody>
          <a:bodyPr/>
          <a:lstStyle/>
          <a:p>
            <a:r>
              <a:rPr lang="en-US" dirty="0"/>
              <a:t>By: Gianna </a:t>
            </a:r>
            <a:r>
              <a:rPr lang="en-US" dirty="0" err="1"/>
              <a:t>Kassabian</a:t>
            </a:r>
            <a:r>
              <a:rPr lang="en-US" dirty="0"/>
              <a:t> 8G</a:t>
            </a:r>
          </a:p>
        </p:txBody>
      </p:sp>
      <p:pic>
        <p:nvPicPr>
          <p:cNvPr id="5" name="Picture 4">
            <a:extLst>
              <a:ext uri="{FF2B5EF4-FFF2-40B4-BE49-F238E27FC236}">
                <a16:creationId xmlns:a16="http://schemas.microsoft.com/office/drawing/2014/main" id="{96A5EBBA-0C03-45BA-8AE5-A1CD69236DA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522128" y="566613"/>
            <a:ext cx="4805039" cy="4805039"/>
          </a:xfrm>
          <a:prstGeom prst="rect">
            <a:avLst/>
          </a:prstGeom>
        </p:spPr>
      </p:pic>
    </p:spTree>
    <p:extLst>
      <p:ext uri="{BB962C8B-B14F-4D97-AF65-F5344CB8AC3E}">
        <p14:creationId xmlns:p14="http://schemas.microsoft.com/office/powerpoint/2010/main" val="2968053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01518-D313-4436-9BAB-B9E6C806A4B5}"/>
              </a:ext>
            </a:extLst>
          </p:cNvPr>
          <p:cNvSpPr>
            <a:spLocks noGrp="1"/>
          </p:cNvSpPr>
          <p:nvPr>
            <p:ph type="title"/>
          </p:nvPr>
        </p:nvSpPr>
        <p:spPr/>
        <p:txBody>
          <a:bodyPr/>
          <a:lstStyle/>
          <a:p>
            <a:r>
              <a:rPr lang="en-US" dirty="0"/>
              <a:t>What is e-learning?</a:t>
            </a:r>
          </a:p>
        </p:txBody>
      </p:sp>
      <p:sp>
        <p:nvSpPr>
          <p:cNvPr id="3" name="Content Placeholder 2">
            <a:extLst>
              <a:ext uri="{FF2B5EF4-FFF2-40B4-BE49-F238E27FC236}">
                <a16:creationId xmlns:a16="http://schemas.microsoft.com/office/drawing/2014/main" id="{42BAF001-45C9-488B-BAA7-9EB20C8FFC80}"/>
              </a:ext>
            </a:extLst>
          </p:cNvPr>
          <p:cNvSpPr>
            <a:spLocks noGrp="1"/>
          </p:cNvSpPr>
          <p:nvPr>
            <p:ph idx="1"/>
          </p:nvPr>
        </p:nvSpPr>
        <p:spPr/>
        <p:txBody>
          <a:bodyPr/>
          <a:lstStyle/>
          <a:p>
            <a:pPr marL="0" indent="0">
              <a:buNone/>
            </a:pPr>
            <a:r>
              <a:rPr lang="en-US" dirty="0"/>
              <a:t>E-Learning, or electronic learning, is the delivery of learning and training through digital resources</a:t>
            </a:r>
          </a:p>
        </p:txBody>
      </p:sp>
      <p:pic>
        <p:nvPicPr>
          <p:cNvPr id="5" name="Picture 4">
            <a:extLst>
              <a:ext uri="{FF2B5EF4-FFF2-40B4-BE49-F238E27FC236}">
                <a16:creationId xmlns:a16="http://schemas.microsoft.com/office/drawing/2014/main" id="{A090628E-2D84-424B-835E-A9DD29B4820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8152424" y="2939004"/>
            <a:ext cx="3219872" cy="2606563"/>
          </a:xfrm>
          <a:prstGeom prst="rect">
            <a:avLst/>
          </a:prstGeom>
        </p:spPr>
      </p:pic>
    </p:spTree>
    <p:extLst>
      <p:ext uri="{BB962C8B-B14F-4D97-AF65-F5344CB8AC3E}">
        <p14:creationId xmlns:p14="http://schemas.microsoft.com/office/powerpoint/2010/main" val="169091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29548-95BF-4869-90C2-EE8CB51401BD}"/>
              </a:ext>
            </a:extLst>
          </p:cNvPr>
          <p:cNvSpPr>
            <a:spLocks noGrp="1"/>
          </p:cNvSpPr>
          <p:nvPr>
            <p:ph type="title"/>
          </p:nvPr>
        </p:nvSpPr>
        <p:spPr/>
        <p:txBody>
          <a:bodyPr/>
          <a:lstStyle/>
          <a:p>
            <a:r>
              <a:rPr lang="en-US" dirty="0"/>
              <a:t>How is e-learning helpful?</a:t>
            </a:r>
          </a:p>
        </p:txBody>
      </p:sp>
      <p:sp>
        <p:nvSpPr>
          <p:cNvPr id="3" name="Content Placeholder 2">
            <a:extLst>
              <a:ext uri="{FF2B5EF4-FFF2-40B4-BE49-F238E27FC236}">
                <a16:creationId xmlns:a16="http://schemas.microsoft.com/office/drawing/2014/main" id="{58E049BB-4462-4572-8469-58B821ABD754}"/>
              </a:ext>
            </a:extLst>
          </p:cNvPr>
          <p:cNvSpPr>
            <a:spLocks noGrp="1"/>
          </p:cNvSpPr>
          <p:nvPr>
            <p:ph idx="1"/>
          </p:nvPr>
        </p:nvSpPr>
        <p:spPr/>
        <p:txBody>
          <a:bodyPr/>
          <a:lstStyle/>
          <a:p>
            <a:pPr marL="0" indent="0">
              <a:buNone/>
            </a:pPr>
            <a:r>
              <a:rPr lang="en-US" dirty="0"/>
              <a:t>1-It’s a versatile way for students to learn wherever they are.</a:t>
            </a:r>
          </a:p>
          <a:p>
            <a:pPr marL="0" indent="0">
              <a:buNone/>
            </a:pPr>
            <a:r>
              <a:rPr lang="en-US" dirty="0"/>
              <a:t>2-It can be accessed via most electronic devices including a computer, laptop, tablet or smartphone.</a:t>
            </a:r>
          </a:p>
        </p:txBody>
      </p:sp>
      <p:pic>
        <p:nvPicPr>
          <p:cNvPr id="5" name="Picture 4">
            <a:extLst>
              <a:ext uri="{FF2B5EF4-FFF2-40B4-BE49-F238E27FC236}">
                <a16:creationId xmlns:a16="http://schemas.microsoft.com/office/drawing/2014/main" id="{5E864220-A1DA-481E-A79C-BB24181B43DA}"/>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418773" y="3539953"/>
            <a:ext cx="3810000" cy="1905000"/>
          </a:xfrm>
          <a:prstGeom prst="rect">
            <a:avLst/>
          </a:prstGeom>
        </p:spPr>
      </p:pic>
    </p:spTree>
    <p:extLst>
      <p:ext uri="{BB962C8B-B14F-4D97-AF65-F5344CB8AC3E}">
        <p14:creationId xmlns:p14="http://schemas.microsoft.com/office/powerpoint/2010/main" val="272396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5C644-D463-46CB-84DF-C54393C39C99}"/>
              </a:ext>
            </a:extLst>
          </p:cNvPr>
          <p:cNvSpPr>
            <a:spLocks noGrp="1"/>
          </p:cNvSpPr>
          <p:nvPr>
            <p:ph type="title"/>
          </p:nvPr>
        </p:nvSpPr>
        <p:spPr/>
        <p:txBody>
          <a:bodyPr/>
          <a:lstStyle/>
          <a:p>
            <a:r>
              <a:rPr lang="en-US" dirty="0"/>
              <a:t>What are the 3 types of e-learning?</a:t>
            </a:r>
          </a:p>
        </p:txBody>
      </p:sp>
      <p:sp>
        <p:nvSpPr>
          <p:cNvPr id="3" name="Content Placeholder 2">
            <a:extLst>
              <a:ext uri="{FF2B5EF4-FFF2-40B4-BE49-F238E27FC236}">
                <a16:creationId xmlns:a16="http://schemas.microsoft.com/office/drawing/2014/main" id="{DF0EB699-CE70-484C-BB6D-2E1AA862C7D6}"/>
              </a:ext>
            </a:extLst>
          </p:cNvPr>
          <p:cNvSpPr>
            <a:spLocks noGrp="1"/>
          </p:cNvSpPr>
          <p:nvPr>
            <p:ph idx="1"/>
          </p:nvPr>
        </p:nvSpPr>
        <p:spPr/>
        <p:txBody>
          <a:bodyPr/>
          <a:lstStyle/>
          <a:p>
            <a:r>
              <a:rPr lang="en-US" dirty="0"/>
              <a:t>One-on-one learning</a:t>
            </a:r>
          </a:p>
          <a:p>
            <a:r>
              <a:rPr lang="en-US" dirty="0"/>
              <a:t>Group learning</a:t>
            </a:r>
          </a:p>
          <a:p>
            <a:r>
              <a:rPr lang="en-US" dirty="0"/>
              <a:t>Video-based learning</a:t>
            </a:r>
          </a:p>
        </p:txBody>
      </p:sp>
      <p:pic>
        <p:nvPicPr>
          <p:cNvPr id="5" name="Picture 4">
            <a:extLst>
              <a:ext uri="{FF2B5EF4-FFF2-40B4-BE49-F238E27FC236}">
                <a16:creationId xmlns:a16="http://schemas.microsoft.com/office/drawing/2014/main" id="{E45B1CA5-24EF-43AF-8833-B83927A15BB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894184" y="1908699"/>
            <a:ext cx="4560903" cy="3040602"/>
          </a:xfrm>
          <a:prstGeom prst="rect">
            <a:avLst/>
          </a:prstGeom>
        </p:spPr>
      </p:pic>
    </p:spTree>
    <p:extLst>
      <p:ext uri="{BB962C8B-B14F-4D97-AF65-F5344CB8AC3E}">
        <p14:creationId xmlns:p14="http://schemas.microsoft.com/office/powerpoint/2010/main" val="388004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278AD-6F57-44D7-864D-923290342CA7}"/>
              </a:ext>
            </a:extLst>
          </p:cNvPr>
          <p:cNvSpPr>
            <a:spLocks noGrp="1"/>
          </p:cNvSpPr>
          <p:nvPr>
            <p:ph type="title"/>
          </p:nvPr>
        </p:nvSpPr>
        <p:spPr/>
        <p:txBody>
          <a:bodyPr/>
          <a:lstStyle/>
          <a:p>
            <a:r>
              <a:rPr lang="en-US" dirty="0"/>
              <a:t>One-on-one learning:</a:t>
            </a:r>
          </a:p>
        </p:txBody>
      </p:sp>
      <p:sp>
        <p:nvSpPr>
          <p:cNvPr id="3" name="Content Placeholder 2">
            <a:extLst>
              <a:ext uri="{FF2B5EF4-FFF2-40B4-BE49-F238E27FC236}">
                <a16:creationId xmlns:a16="http://schemas.microsoft.com/office/drawing/2014/main" id="{1ACF4EFF-7D44-4761-A154-F77EBCAB967B}"/>
              </a:ext>
            </a:extLst>
          </p:cNvPr>
          <p:cNvSpPr>
            <a:spLocks noGrp="1"/>
          </p:cNvSpPr>
          <p:nvPr>
            <p:ph idx="1"/>
          </p:nvPr>
        </p:nvSpPr>
        <p:spPr/>
        <p:txBody>
          <a:bodyPr/>
          <a:lstStyle/>
          <a:p>
            <a:pPr marL="0" indent="0">
              <a:buNone/>
            </a:pPr>
            <a:r>
              <a:rPr lang="en-US" dirty="0"/>
              <a:t>It takes place directly between a single student and a teacher. Instead of being in a group with other students around,</a:t>
            </a:r>
            <a:r>
              <a:rPr lang="en-US" b="1" dirty="0"/>
              <a:t> s</a:t>
            </a:r>
            <a:r>
              <a:rPr lang="en-US" dirty="0"/>
              <a:t>tudents can take their time and ask questions without being interrupted by classmates.</a:t>
            </a:r>
          </a:p>
        </p:txBody>
      </p:sp>
    </p:spTree>
    <p:extLst>
      <p:ext uri="{BB962C8B-B14F-4D97-AF65-F5344CB8AC3E}">
        <p14:creationId xmlns:p14="http://schemas.microsoft.com/office/powerpoint/2010/main" val="2531667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DFC32-C038-44F3-BCE5-19AF87CEF7FD}"/>
              </a:ext>
            </a:extLst>
          </p:cNvPr>
          <p:cNvSpPr>
            <a:spLocks noGrp="1"/>
          </p:cNvSpPr>
          <p:nvPr>
            <p:ph type="title"/>
          </p:nvPr>
        </p:nvSpPr>
        <p:spPr/>
        <p:txBody>
          <a:bodyPr/>
          <a:lstStyle/>
          <a:p>
            <a:r>
              <a:rPr lang="en-US" dirty="0"/>
              <a:t>Group learning:</a:t>
            </a:r>
          </a:p>
        </p:txBody>
      </p:sp>
      <p:sp>
        <p:nvSpPr>
          <p:cNvPr id="3" name="Content Placeholder 2">
            <a:extLst>
              <a:ext uri="{FF2B5EF4-FFF2-40B4-BE49-F238E27FC236}">
                <a16:creationId xmlns:a16="http://schemas.microsoft.com/office/drawing/2014/main" id="{BAAB1A67-DA78-4029-81D6-B7149D1A160F}"/>
              </a:ext>
            </a:extLst>
          </p:cNvPr>
          <p:cNvSpPr>
            <a:spLocks noGrp="1"/>
          </p:cNvSpPr>
          <p:nvPr>
            <p:ph idx="1"/>
          </p:nvPr>
        </p:nvSpPr>
        <p:spPr/>
        <p:txBody>
          <a:bodyPr/>
          <a:lstStyle/>
          <a:p>
            <a:pPr marL="0" indent="0">
              <a:buNone/>
            </a:pPr>
            <a:r>
              <a:rPr lang="en-US" dirty="0"/>
              <a:t>Group learning is a type of collaborative learning that involves students working in pairs or small groups to discuss concepts or find solutions to problems, It helps students to promote their working together to maximize their own and each other's learning.</a:t>
            </a:r>
          </a:p>
          <a:p>
            <a:pPr marL="0" indent="0">
              <a:buNone/>
            </a:pPr>
            <a:br>
              <a:rPr lang="en-US" dirty="0"/>
            </a:br>
            <a:endParaRPr lang="en-US" dirty="0"/>
          </a:p>
        </p:txBody>
      </p:sp>
    </p:spTree>
    <p:extLst>
      <p:ext uri="{BB962C8B-B14F-4D97-AF65-F5344CB8AC3E}">
        <p14:creationId xmlns:p14="http://schemas.microsoft.com/office/powerpoint/2010/main" val="303044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F068F-8989-41E5-A036-B83913602636}"/>
              </a:ext>
            </a:extLst>
          </p:cNvPr>
          <p:cNvSpPr>
            <a:spLocks noGrp="1"/>
          </p:cNvSpPr>
          <p:nvPr>
            <p:ph type="title"/>
          </p:nvPr>
        </p:nvSpPr>
        <p:spPr/>
        <p:txBody>
          <a:bodyPr/>
          <a:lstStyle/>
          <a:p>
            <a:r>
              <a:rPr lang="en-US" dirty="0"/>
              <a:t>Video-based learning:</a:t>
            </a:r>
          </a:p>
        </p:txBody>
      </p:sp>
      <p:sp>
        <p:nvSpPr>
          <p:cNvPr id="3" name="Content Placeholder 2">
            <a:extLst>
              <a:ext uri="{FF2B5EF4-FFF2-40B4-BE49-F238E27FC236}">
                <a16:creationId xmlns:a16="http://schemas.microsoft.com/office/drawing/2014/main" id="{422E17F0-1D11-4D5F-A437-14C4D5C88190}"/>
              </a:ext>
            </a:extLst>
          </p:cNvPr>
          <p:cNvSpPr>
            <a:spLocks noGrp="1"/>
          </p:cNvSpPr>
          <p:nvPr>
            <p:ph idx="1"/>
          </p:nvPr>
        </p:nvSpPr>
        <p:spPr/>
        <p:txBody>
          <a:bodyPr/>
          <a:lstStyle/>
          <a:p>
            <a:pPr marL="0" indent="0">
              <a:buNone/>
            </a:pPr>
            <a:r>
              <a:rPr lang="en-US" dirty="0"/>
              <a:t>Video-based learning is a remote training method that relies on live or prerecorded video to teach new skills and knowledge. It uses images, graphics, on-screen text, and audio to deliver a multi-sensory learning experience that fosters engagement and knowledge retention.</a:t>
            </a:r>
          </a:p>
        </p:txBody>
      </p:sp>
    </p:spTree>
    <p:extLst>
      <p:ext uri="{BB962C8B-B14F-4D97-AF65-F5344CB8AC3E}">
        <p14:creationId xmlns:p14="http://schemas.microsoft.com/office/powerpoint/2010/main" val="83242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97111-129A-4DEF-8580-659E33F9BF72}"/>
              </a:ext>
            </a:extLst>
          </p:cNvPr>
          <p:cNvSpPr>
            <a:spLocks noGrp="1"/>
          </p:cNvSpPr>
          <p:nvPr>
            <p:ph type="title"/>
          </p:nvPr>
        </p:nvSpPr>
        <p:spPr/>
        <p:txBody>
          <a:bodyPr/>
          <a:lstStyle/>
          <a:p>
            <a:r>
              <a:rPr lang="en-US" dirty="0"/>
              <a:t>Resources </a:t>
            </a:r>
          </a:p>
        </p:txBody>
      </p:sp>
      <p:sp>
        <p:nvSpPr>
          <p:cNvPr id="3" name="Content Placeholder 2">
            <a:extLst>
              <a:ext uri="{FF2B5EF4-FFF2-40B4-BE49-F238E27FC236}">
                <a16:creationId xmlns:a16="http://schemas.microsoft.com/office/drawing/2014/main" id="{46F4804A-6958-4AEC-B8D9-196C163FB415}"/>
              </a:ext>
            </a:extLst>
          </p:cNvPr>
          <p:cNvSpPr>
            <a:spLocks noGrp="1"/>
          </p:cNvSpPr>
          <p:nvPr>
            <p:ph idx="1"/>
          </p:nvPr>
        </p:nvSpPr>
        <p:spPr/>
        <p:txBody>
          <a:bodyPr/>
          <a:lstStyle/>
          <a:p>
            <a:r>
              <a:rPr lang="en-US" dirty="0">
                <a:hlinkClick r:id="rId2"/>
              </a:rPr>
              <a:t>https://www.learnupon.com/blog/what-is-elearning/#:~:text=eLearning%2C%20or%20electronic%20learning%2C%20is,are%20connected%20to%20the%20internet</a:t>
            </a:r>
            <a:r>
              <a:rPr lang="en-US" dirty="0"/>
              <a:t>.</a:t>
            </a:r>
          </a:p>
          <a:p>
            <a:r>
              <a:rPr lang="en-US" dirty="0">
                <a:hlinkClick r:id="rId3"/>
              </a:rPr>
              <a:t>https://www.idtech.com/blog/types-of-elearning#:~:text=One%2Don%2Done%20learning,Video%2Dbased%20learning</a:t>
            </a:r>
            <a:endParaRPr lang="en-US" dirty="0"/>
          </a:p>
          <a:p>
            <a:endParaRPr lang="en-US" dirty="0"/>
          </a:p>
        </p:txBody>
      </p:sp>
    </p:spTree>
    <p:extLst>
      <p:ext uri="{BB962C8B-B14F-4D97-AF65-F5344CB8AC3E}">
        <p14:creationId xmlns:p14="http://schemas.microsoft.com/office/powerpoint/2010/main" val="3853411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89</TotalTime>
  <Words>211</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E-learning</vt:lpstr>
      <vt:lpstr>What is e-learning?</vt:lpstr>
      <vt:lpstr>How is e-learning helpful?</vt:lpstr>
      <vt:lpstr>What are the 3 types of e-learning?</vt:lpstr>
      <vt:lpstr>One-on-one learning:</vt:lpstr>
      <vt:lpstr>Group learning:</vt:lpstr>
      <vt:lpstr>Video-based learning:</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HP</dc:creator>
  <cp:lastModifiedBy>HP</cp:lastModifiedBy>
  <cp:revision>6</cp:revision>
  <dcterms:created xsi:type="dcterms:W3CDTF">2023-02-07T15:33:56Z</dcterms:created>
  <dcterms:modified xsi:type="dcterms:W3CDTF">2023-02-07T17:03:29Z</dcterms:modified>
</cp:coreProperties>
</file>