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77" r:id="rId7"/>
    <p:sldId id="261" r:id="rId8"/>
    <p:sldId id="270" r:id="rId9"/>
    <p:sldId id="262" r:id="rId10"/>
    <p:sldId id="271" r:id="rId11"/>
    <p:sldId id="263" r:id="rId12"/>
    <p:sldId id="272" r:id="rId13"/>
    <p:sldId id="264" r:id="rId14"/>
    <p:sldId id="273" r:id="rId15"/>
    <p:sldId id="265" r:id="rId16"/>
    <p:sldId id="274" r:id="rId17"/>
    <p:sldId id="266" r:id="rId18"/>
    <p:sldId id="275" r:id="rId19"/>
    <p:sldId id="267" r:id="rId20"/>
    <p:sldId id="276" r:id="rId21"/>
    <p:sldId id="26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4249" autoAdjust="0"/>
  </p:normalViewPr>
  <p:slideViewPr>
    <p:cSldViewPr snapToGrid="0">
      <p:cViewPr varScale="1">
        <p:scale>
          <a:sx n="72" d="100"/>
          <a:sy n="72" d="100"/>
        </p:scale>
        <p:origin x="62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169A7-C112-4DDF-99AF-5C106FBE0709}"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F0987-9D9B-4E72-87E0-274AD021DD72}" type="slidenum">
              <a:rPr lang="en-US" smtClean="0"/>
              <a:t>‹#›</a:t>
            </a:fld>
            <a:endParaRPr lang="en-US"/>
          </a:p>
        </p:txBody>
      </p:sp>
    </p:spTree>
    <p:extLst>
      <p:ext uri="{BB962C8B-B14F-4D97-AF65-F5344CB8AC3E}">
        <p14:creationId xmlns:p14="http://schemas.microsoft.com/office/powerpoint/2010/main" val="545431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F0987-9D9B-4E72-87E0-274AD021DD72}" type="slidenum">
              <a:rPr lang="en-US" smtClean="0"/>
              <a:t>3</a:t>
            </a:fld>
            <a:endParaRPr lang="en-US"/>
          </a:p>
        </p:txBody>
      </p:sp>
    </p:spTree>
    <p:extLst>
      <p:ext uri="{BB962C8B-B14F-4D97-AF65-F5344CB8AC3E}">
        <p14:creationId xmlns:p14="http://schemas.microsoft.com/office/powerpoint/2010/main" val="197700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6F0987-9D9B-4E72-87E0-274AD021DD72}" type="slidenum">
              <a:rPr lang="en-US" smtClean="0"/>
              <a:t>9</a:t>
            </a:fld>
            <a:endParaRPr lang="en-US"/>
          </a:p>
        </p:txBody>
      </p:sp>
    </p:spTree>
    <p:extLst>
      <p:ext uri="{BB962C8B-B14F-4D97-AF65-F5344CB8AC3E}">
        <p14:creationId xmlns:p14="http://schemas.microsoft.com/office/powerpoint/2010/main" val="3148658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E2E051E-43D8-49D1-AFCD-67995AC24D57}" type="datetimeFigureOut">
              <a:rPr lang="en-US" smtClean="0"/>
              <a:t>2/7/2023</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B66B9200-EE22-4A82-8856-C4C6C1D56069}" type="slidenum">
              <a:rPr lang="en-US" smtClean="0"/>
              <a:t>‹#›</a:t>
            </a:fld>
            <a:endParaRPr lang="en-US"/>
          </a:p>
        </p:txBody>
      </p:sp>
    </p:spTree>
    <p:extLst>
      <p:ext uri="{BB962C8B-B14F-4D97-AF65-F5344CB8AC3E}">
        <p14:creationId xmlns:p14="http://schemas.microsoft.com/office/powerpoint/2010/main" val="2707672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2E051E-43D8-49D1-AFCD-67995AC24D57}"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B9200-EE22-4A82-8856-C4C6C1D56069}" type="slidenum">
              <a:rPr lang="en-US" smtClean="0"/>
              <a:t>‹#›</a:t>
            </a:fld>
            <a:endParaRPr lang="en-US"/>
          </a:p>
        </p:txBody>
      </p:sp>
    </p:spTree>
    <p:extLst>
      <p:ext uri="{BB962C8B-B14F-4D97-AF65-F5344CB8AC3E}">
        <p14:creationId xmlns:p14="http://schemas.microsoft.com/office/powerpoint/2010/main" val="365736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2E051E-43D8-49D1-AFCD-67995AC24D57}"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B9200-EE22-4A82-8856-C4C6C1D56069}" type="slidenum">
              <a:rPr lang="en-US" smtClean="0"/>
              <a:t>‹#›</a:t>
            </a:fld>
            <a:endParaRPr lang="en-US"/>
          </a:p>
        </p:txBody>
      </p:sp>
    </p:spTree>
    <p:extLst>
      <p:ext uri="{BB962C8B-B14F-4D97-AF65-F5344CB8AC3E}">
        <p14:creationId xmlns:p14="http://schemas.microsoft.com/office/powerpoint/2010/main" val="853910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2E051E-43D8-49D1-AFCD-67995AC24D57}"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B9200-EE22-4A82-8856-C4C6C1D56069}"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20018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2E051E-43D8-49D1-AFCD-67995AC24D57}"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B9200-EE22-4A82-8856-C4C6C1D56069}" type="slidenum">
              <a:rPr lang="en-US" smtClean="0"/>
              <a:t>‹#›</a:t>
            </a:fld>
            <a:endParaRPr lang="en-US"/>
          </a:p>
        </p:txBody>
      </p:sp>
    </p:spTree>
    <p:extLst>
      <p:ext uri="{BB962C8B-B14F-4D97-AF65-F5344CB8AC3E}">
        <p14:creationId xmlns:p14="http://schemas.microsoft.com/office/powerpoint/2010/main" val="4027059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E2E051E-43D8-49D1-AFCD-67995AC24D57}"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6B9200-EE22-4A82-8856-C4C6C1D56069}" type="slidenum">
              <a:rPr lang="en-US" smtClean="0"/>
              <a:t>‹#›</a:t>
            </a:fld>
            <a:endParaRPr lang="en-US"/>
          </a:p>
        </p:txBody>
      </p:sp>
    </p:spTree>
    <p:extLst>
      <p:ext uri="{BB962C8B-B14F-4D97-AF65-F5344CB8AC3E}">
        <p14:creationId xmlns:p14="http://schemas.microsoft.com/office/powerpoint/2010/main" val="156727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E2E051E-43D8-49D1-AFCD-67995AC24D57}"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6B9200-EE22-4A82-8856-C4C6C1D56069}" type="slidenum">
              <a:rPr lang="en-US" smtClean="0"/>
              <a:t>‹#›</a:t>
            </a:fld>
            <a:endParaRPr lang="en-US"/>
          </a:p>
        </p:txBody>
      </p:sp>
    </p:spTree>
    <p:extLst>
      <p:ext uri="{BB962C8B-B14F-4D97-AF65-F5344CB8AC3E}">
        <p14:creationId xmlns:p14="http://schemas.microsoft.com/office/powerpoint/2010/main" val="2153579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2E051E-43D8-49D1-AFCD-67995AC24D57}"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B9200-EE22-4A82-8856-C4C6C1D56069}" type="slidenum">
              <a:rPr lang="en-US" smtClean="0"/>
              <a:t>‹#›</a:t>
            </a:fld>
            <a:endParaRPr lang="en-US"/>
          </a:p>
        </p:txBody>
      </p:sp>
    </p:spTree>
    <p:extLst>
      <p:ext uri="{BB962C8B-B14F-4D97-AF65-F5344CB8AC3E}">
        <p14:creationId xmlns:p14="http://schemas.microsoft.com/office/powerpoint/2010/main" val="1490973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2E051E-43D8-49D1-AFCD-67995AC24D57}"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B9200-EE22-4A82-8856-C4C6C1D56069}" type="slidenum">
              <a:rPr lang="en-US" smtClean="0"/>
              <a:t>‹#›</a:t>
            </a:fld>
            <a:endParaRPr lang="en-US"/>
          </a:p>
        </p:txBody>
      </p:sp>
    </p:spTree>
    <p:extLst>
      <p:ext uri="{BB962C8B-B14F-4D97-AF65-F5344CB8AC3E}">
        <p14:creationId xmlns:p14="http://schemas.microsoft.com/office/powerpoint/2010/main" val="272920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2E051E-43D8-49D1-AFCD-67995AC24D57}"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B9200-EE22-4A82-8856-C4C6C1D56069}" type="slidenum">
              <a:rPr lang="en-US" smtClean="0"/>
              <a:t>‹#›</a:t>
            </a:fld>
            <a:endParaRPr lang="en-US"/>
          </a:p>
        </p:txBody>
      </p:sp>
    </p:spTree>
    <p:extLst>
      <p:ext uri="{BB962C8B-B14F-4D97-AF65-F5344CB8AC3E}">
        <p14:creationId xmlns:p14="http://schemas.microsoft.com/office/powerpoint/2010/main" val="2993159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2E051E-43D8-49D1-AFCD-67995AC24D57}"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6B9200-EE22-4A82-8856-C4C6C1D56069}" type="slidenum">
              <a:rPr lang="en-US" smtClean="0"/>
              <a:t>‹#›</a:t>
            </a:fld>
            <a:endParaRPr lang="en-US"/>
          </a:p>
        </p:txBody>
      </p:sp>
    </p:spTree>
    <p:extLst>
      <p:ext uri="{BB962C8B-B14F-4D97-AF65-F5344CB8AC3E}">
        <p14:creationId xmlns:p14="http://schemas.microsoft.com/office/powerpoint/2010/main" val="1745406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2E051E-43D8-49D1-AFCD-67995AC24D57}"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B9200-EE22-4A82-8856-C4C6C1D56069}" type="slidenum">
              <a:rPr lang="en-US" smtClean="0"/>
              <a:t>‹#›</a:t>
            </a:fld>
            <a:endParaRPr lang="en-US"/>
          </a:p>
        </p:txBody>
      </p:sp>
    </p:spTree>
    <p:extLst>
      <p:ext uri="{BB962C8B-B14F-4D97-AF65-F5344CB8AC3E}">
        <p14:creationId xmlns:p14="http://schemas.microsoft.com/office/powerpoint/2010/main" val="20503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2E051E-43D8-49D1-AFCD-67995AC24D57}"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6B9200-EE22-4A82-8856-C4C6C1D56069}" type="slidenum">
              <a:rPr lang="en-US" smtClean="0"/>
              <a:t>‹#›</a:t>
            </a:fld>
            <a:endParaRPr lang="en-US"/>
          </a:p>
        </p:txBody>
      </p:sp>
    </p:spTree>
    <p:extLst>
      <p:ext uri="{BB962C8B-B14F-4D97-AF65-F5344CB8AC3E}">
        <p14:creationId xmlns:p14="http://schemas.microsoft.com/office/powerpoint/2010/main" val="466733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2E051E-43D8-49D1-AFCD-67995AC24D57}"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6B9200-EE22-4A82-8856-C4C6C1D56069}" type="slidenum">
              <a:rPr lang="en-US" smtClean="0"/>
              <a:t>‹#›</a:t>
            </a:fld>
            <a:endParaRPr lang="en-US"/>
          </a:p>
        </p:txBody>
      </p:sp>
    </p:spTree>
    <p:extLst>
      <p:ext uri="{BB962C8B-B14F-4D97-AF65-F5344CB8AC3E}">
        <p14:creationId xmlns:p14="http://schemas.microsoft.com/office/powerpoint/2010/main" val="291665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2E051E-43D8-49D1-AFCD-67995AC24D57}"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6B9200-EE22-4A82-8856-C4C6C1D56069}" type="slidenum">
              <a:rPr lang="en-US" smtClean="0"/>
              <a:t>‹#›</a:t>
            </a:fld>
            <a:endParaRPr lang="en-US"/>
          </a:p>
        </p:txBody>
      </p:sp>
    </p:spTree>
    <p:extLst>
      <p:ext uri="{BB962C8B-B14F-4D97-AF65-F5344CB8AC3E}">
        <p14:creationId xmlns:p14="http://schemas.microsoft.com/office/powerpoint/2010/main" val="65420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2E051E-43D8-49D1-AFCD-67995AC24D57}"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B9200-EE22-4A82-8856-C4C6C1D56069}" type="slidenum">
              <a:rPr lang="en-US" smtClean="0"/>
              <a:t>‹#›</a:t>
            </a:fld>
            <a:endParaRPr lang="en-US"/>
          </a:p>
        </p:txBody>
      </p:sp>
    </p:spTree>
    <p:extLst>
      <p:ext uri="{BB962C8B-B14F-4D97-AF65-F5344CB8AC3E}">
        <p14:creationId xmlns:p14="http://schemas.microsoft.com/office/powerpoint/2010/main" val="166305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2E051E-43D8-49D1-AFCD-67995AC24D57}"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6B9200-EE22-4A82-8856-C4C6C1D56069}" type="slidenum">
              <a:rPr lang="en-US" smtClean="0"/>
              <a:t>‹#›</a:t>
            </a:fld>
            <a:endParaRPr lang="en-US"/>
          </a:p>
        </p:txBody>
      </p:sp>
    </p:spTree>
    <p:extLst>
      <p:ext uri="{BB962C8B-B14F-4D97-AF65-F5344CB8AC3E}">
        <p14:creationId xmlns:p14="http://schemas.microsoft.com/office/powerpoint/2010/main" val="120461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E2E051E-43D8-49D1-AFCD-67995AC24D57}" type="datetimeFigureOut">
              <a:rPr lang="en-US" smtClean="0"/>
              <a:t>2/7/2023</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6B9200-EE22-4A82-8856-C4C6C1D56069}" type="slidenum">
              <a:rPr lang="en-US" smtClean="0"/>
              <a:t>‹#›</a:t>
            </a:fld>
            <a:endParaRPr lang="en-US"/>
          </a:p>
        </p:txBody>
      </p:sp>
    </p:spTree>
    <p:extLst>
      <p:ext uri="{BB962C8B-B14F-4D97-AF65-F5344CB8AC3E}">
        <p14:creationId xmlns:p14="http://schemas.microsoft.com/office/powerpoint/2010/main" val="206662043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onybates.ca/2018/03/02/assessing-the-dangers-of-ai-applications-in-education/" TargetMode="External"/><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hyperlink" Target="https://peoplesdispatch.org/2020/02/26/artificial-intelligence-is-being-used-to-find-disease-related-genes/" TargetMode="Externa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4.xml"/><Relationship Id="rId7" Type="http://schemas.openxmlformats.org/officeDocument/2006/relationships/slide" Target="slide1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hyperlink" Target="https://csuglobal.edu/blog/how-does-ai-actually-work#:~:text=AI%20systems%20work%20by%20combining,performance%20and%20develops%20additional%20expertise" TargetMode="External"/><Relationship Id="rId7" Type="http://schemas.openxmlformats.org/officeDocument/2006/relationships/slide" Target="slide2.xml"/><Relationship Id="rId2" Type="http://schemas.openxmlformats.org/officeDocument/2006/relationships/hyperlink" Target="https://www.techtarget.com/searchenterpriseai/definition/AI-Artificial-Intelligence" TargetMode="External"/><Relationship Id="rId1" Type="http://schemas.openxmlformats.org/officeDocument/2006/relationships/slideLayout" Target="../slideLayouts/slideLayout2.xml"/><Relationship Id="rId6" Type="http://schemas.openxmlformats.org/officeDocument/2006/relationships/hyperlink" Target="https://www.springboard.com/blog/data-science/artificial-intelligence-future/" TargetMode="External"/><Relationship Id="rId5" Type="http://schemas.openxmlformats.org/officeDocument/2006/relationships/hyperlink" Target="https://www.liberties.eu/en/stories/impact-of-artificial-intelligence-in-everyday-life/44222" TargetMode="External"/><Relationship Id="rId4" Type="http://schemas.openxmlformats.org/officeDocument/2006/relationships/hyperlink" Target="https://www.simplilearn.com/advantages-and-disadvantages-of-artificial-intelligence-articl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flickr.com/photos/mikemacmarketing/42271822770" TargetMode="External"/><Relationship Id="rId3" Type="http://schemas.openxmlformats.org/officeDocument/2006/relationships/slide" Target="slide2.xml"/><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cherlund.blogspot.com/2018/04/what-you-need-to-know-about-artificial.html"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s://creativecommons.org/licenses/by/3.0/" TargetMode="Externa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hyperlink" Target="https://scherlund.blogspot.com/2020/01/the-role-of-ai-and-machine-learning-in.html" TargetMode="External"/><Relationship Id="rId5" Type="http://schemas.openxmlformats.org/officeDocument/2006/relationships/image" Target="../media/image8.jpg"/><Relationship Id="rId4" Type="http://schemas.openxmlformats.org/officeDocument/2006/relationships/hyperlink" Target="https://becominghuman.ai/elon-musk-vision-to-merge-natural-intelligence-with-artificial-intelligence-may-turn-sci-fi-into-d3406e9cda70" TargetMode="Externa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7EC99-BC21-0DD6-4C9E-9F05268B3EF3}"/>
              </a:ext>
            </a:extLst>
          </p:cNvPr>
          <p:cNvSpPr>
            <a:spLocks noGrp="1"/>
          </p:cNvSpPr>
          <p:nvPr>
            <p:ph type="ctrTitle"/>
          </p:nvPr>
        </p:nvSpPr>
        <p:spPr>
          <a:xfrm>
            <a:off x="1876424" y="675249"/>
            <a:ext cx="8791575" cy="1413878"/>
          </a:xfrm>
        </p:spPr>
        <p:txBody>
          <a:bodyPr>
            <a:normAutofit/>
          </a:bodyPr>
          <a:lstStyle/>
          <a:p>
            <a:pPr algn="ctr"/>
            <a:r>
              <a:rPr lang="en-US" sz="6000" dirty="0"/>
              <a:t>Artificial intelligence</a:t>
            </a:r>
          </a:p>
        </p:txBody>
      </p:sp>
      <p:sp>
        <p:nvSpPr>
          <p:cNvPr id="3" name="Subtitle 2">
            <a:extLst>
              <a:ext uri="{FF2B5EF4-FFF2-40B4-BE49-F238E27FC236}">
                <a16:creationId xmlns:a16="http://schemas.microsoft.com/office/drawing/2014/main" id="{B36D3D26-6616-2430-DAF3-0307718898AF}"/>
              </a:ext>
            </a:extLst>
          </p:cNvPr>
          <p:cNvSpPr>
            <a:spLocks noGrp="1"/>
          </p:cNvSpPr>
          <p:nvPr>
            <p:ph type="subTitle" idx="1"/>
          </p:nvPr>
        </p:nvSpPr>
        <p:spPr>
          <a:xfrm>
            <a:off x="1876424" y="2251540"/>
            <a:ext cx="8791575" cy="825767"/>
          </a:xfrm>
        </p:spPr>
        <p:txBody>
          <a:bodyPr>
            <a:normAutofit/>
          </a:bodyPr>
          <a:lstStyle/>
          <a:p>
            <a:r>
              <a:rPr lang="en-US" sz="3200" b="1" dirty="0"/>
              <a:t>Done by: Omar Goussous</a:t>
            </a:r>
          </a:p>
        </p:txBody>
      </p:sp>
      <p:pic>
        <p:nvPicPr>
          <p:cNvPr id="5" name="Picture 4">
            <a:extLst>
              <a:ext uri="{FF2B5EF4-FFF2-40B4-BE49-F238E27FC236}">
                <a16:creationId xmlns:a16="http://schemas.microsoft.com/office/drawing/2014/main" id="{AF55A8E2-7D48-A8DC-5412-A5F113E175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9882" y="3291840"/>
            <a:ext cx="5012789" cy="3566160"/>
          </a:xfrm>
          <a:prstGeom prst="rect">
            <a:avLst/>
          </a:prstGeom>
        </p:spPr>
      </p:pic>
      <p:pic>
        <p:nvPicPr>
          <p:cNvPr id="8" name="Picture 7">
            <a:extLst>
              <a:ext uri="{FF2B5EF4-FFF2-40B4-BE49-F238E27FC236}">
                <a16:creationId xmlns:a16="http://schemas.microsoft.com/office/drawing/2014/main" id="{705981C8-251D-C9D9-1DBF-3CA92FE7632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542672" y="3291840"/>
            <a:ext cx="6119446" cy="3566160"/>
          </a:xfrm>
          <a:prstGeom prst="rect">
            <a:avLst/>
          </a:prstGeom>
        </p:spPr>
      </p:pic>
    </p:spTree>
    <p:extLst>
      <p:ext uri="{BB962C8B-B14F-4D97-AF65-F5344CB8AC3E}">
        <p14:creationId xmlns:p14="http://schemas.microsoft.com/office/powerpoint/2010/main" val="13489796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Facial Recognition Bans: What Do They Mean For AI (Artificial Intelligence)?">
            <a:extLst>
              <a:ext uri="{FF2B5EF4-FFF2-40B4-BE49-F238E27FC236}">
                <a16:creationId xmlns:a16="http://schemas.microsoft.com/office/drawing/2014/main" id="{1F0C27F7-495E-AFF2-DAF5-9C0E2F192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I To The Rescue: Can Future ER Units Use Face Recognition To Save People's  Lives?">
            <a:extLst>
              <a:ext uri="{FF2B5EF4-FFF2-40B4-BE49-F238E27FC236}">
                <a16:creationId xmlns:a16="http://schemas.microsoft.com/office/drawing/2014/main" id="{5E0B0B05-545C-D1F4-4108-4979295CF2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peech and facial recognition combine to boost AI emotion detection">
            <a:extLst>
              <a:ext uri="{FF2B5EF4-FFF2-40B4-BE49-F238E27FC236}">
                <a16:creationId xmlns:a16="http://schemas.microsoft.com/office/drawing/2014/main" id="{0BCE3AAA-A49A-D79A-C2EC-32A588C52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74" y="3429000"/>
            <a:ext cx="5996733"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Privacy and security issues associated with facial recognition software |  TechRepublic">
            <a:extLst>
              <a:ext uri="{FF2B5EF4-FFF2-40B4-BE49-F238E27FC236}">
                <a16:creationId xmlns:a16="http://schemas.microsoft.com/office/drawing/2014/main" id="{87252754-99E5-D2A5-EEFB-E154B743E5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207" y="3428999"/>
            <a:ext cx="6096793" cy="342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18949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37F14-6D32-A773-6D94-FCF2FC8F4035}"/>
              </a:ext>
            </a:extLst>
          </p:cNvPr>
          <p:cNvSpPr>
            <a:spLocks noGrp="1"/>
          </p:cNvSpPr>
          <p:nvPr>
            <p:ph type="title"/>
          </p:nvPr>
        </p:nvSpPr>
        <p:spPr/>
        <p:txBody>
          <a:bodyPr/>
          <a:lstStyle/>
          <a:p>
            <a:r>
              <a:rPr lang="en-US" dirty="0"/>
              <a:t>2. robotic chefs</a:t>
            </a:r>
          </a:p>
        </p:txBody>
      </p:sp>
      <p:sp>
        <p:nvSpPr>
          <p:cNvPr id="3" name="Content Placeholder 2">
            <a:extLst>
              <a:ext uri="{FF2B5EF4-FFF2-40B4-BE49-F238E27FC236}">
                <a16:creationId xmlns:a16="http://schemas.microsoft.com/office/drawing/2014/main" id="{4618D310-9C15-2A15-E174-C390F1F7B67F}"/>
              </a:ext>
            </a:extLst>
          </p:cNvPr>
          <p:cNvSpPr>
            <a:spLocks noGrp="1"/>
          </p:cNvSpPr>
          <p:nvPr>
            <p:ph idx="1"/>
          </p:nvPr>
        </p:nvSpPr>
        <p:spPr/>
        <p:txBody>
          <a:bodyPr>
            <a:normAutofit fontScale="92500" lnSpcReduction="10000"/>
          </a:bodyPr>
          <a:lstStyle/>
          <a:p>
            <a:pPr marL="0" indent="0" algn="just">
              <a:buNone/>
            </a:pPr>
            <a:r>
              <a:rPr lang="en-US" dirty="0"/>
              <a:t>Unbelievably, there are already robotic chefs available on the market. Although the technology is currently expensive, it may advance over the next few years, much like how automatic check-out machines proliferated throughout supermarkets. (By the way, did you know that the spouse of the person who invented ATMs never uses them and instead visits her neighborhood branch to get cash? Although technology may speed up processes, a lack of chance encounters with other people can have a negative impact on how well our lives are going.) Many workers in the hospitality industry may become unnecessary as a result of technology, and for those few jobs that remain, there may be issues with occupational hazards and the resulting legal ramifications.</a:t>
            </a:r>
          </a:p>
        </p:txBody>
      </p:sp>
      <p:sp>
        <p:nvSpPr>
          <p:cNvPr id="4" name="Rectangle: Rounded Corners 3">
            <a:extLst>
              <a:ext uri="{FF2B5EF4-FFF2-40B4-BE49-F238E27FC236}">
                <a16:creationId xmlns:a16="http://schemas.microsoft.com/office/drawing/2014/main" id="{7AEDD1DF-9C9F-D1D4-E66E-25578CD2A4A8}"/>
              </a:ext>
            </a:extLst>
          </p:cNvPr>
          <p:cNvSpPr/>
          <p:nvPr/>
        </p:nvSpPr>
        <p:spPr>
          <a:xfrm>
            <a:off x="5897462" y="5943599"/>
            <a:ext cx="1631855" cy="8020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2" action="ppaction://hlinksldjump"/>
              </a:rPr>
              <a:t>Third Way</a:t>
            </a:r>
            <a:endParaRPr lang="en-US" dirty="0"/>
          </a:p>
        </p:txBody>
      </p:sp>
      <p:sp>
        <p:nvSpPr>
          <p:cNvPr id="5" name="Rectangle: Rounded Corners 4">
            <a:extLst>
              <a:ext uri="{FF2B5EF4-FFF2-40B4-BE49-F238E27FC236}">
                <a16:creationId xmlns:a16="http://schemas.microsoft.com/office/drawing/2014/main" id="{208D3994-0F06-67BD-B032-A9FED4B74FFE}"/>
              </a:ext>
            </a:extLst>
          </p:cNvPr>
          <p:cNvSpPr/>
          <p:nvPr/>
        </p:nvSpPr>
        <p:spPr>
          <a:xfrm>
            <a:off x="3112057" y="5943598"/>
            <a:ext cx="1631855" cy="8020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3" action="ppaction://hlinksldjump"/>
              </a:rPr>
              <a:t>Go Back</a:t>
            </a:r>
            <a:endParaRPr lang="en-US" dirty="0"/>
          </a:p>
        </p:txBody>
      </p:sp>
    </p:spTree>
    <p:extLst>
      <p:ext uri="{BB962C8B-B14F-4D97-AF65-F5344CB8AC3E}">
        <p14:creationId xmlns:p14="http://schemas.microsoft.com/office/powerpoint/2010/main" val="41029656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is robot chef wants to know how you like your pancakes | World Economic  Forum">
            <a:extLst>
              <a:ext uri="{FF2B5EF4-FFF2-40B4-BE49-F238E27FC236}">
                <a16:creationId xmlns:a16="http://schemas.microsoft.com/office/drawing/2014/main" id="{CE6CA9D7-F50B-E56E-7A3B-A524DF1E4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oley Robotic kitchen assistant can cook up to 5,000 different recipes">
            <a:extLst>
              <a:ext uri="{FF2B5EF4-FFF2-40B4-BE49-F238E27FC236}">
                <a16:creationId xmlns:a16="http://schemas.microsoft.com/office/drawing/2014/main" id="{F36F1575-3848-D5DB-ADB5-E14A93E16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8998"/>
            <a:ext cx="6096000" cy="342900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Will Chefs Lose Relevance In A Robotic Kitchen?">
            <a:extLst>
              <a:ext uri="{FF2B5EF4-FFF2-40B4-BE49-F238E27FC236}">
                <a16:creationId xmlns:a16="http://schemas.microsoft.com/office/drawing/2014/main" id="{7ACBE488-21C3-97B4-61BB-58B3FC5B0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1" y="0"/>
            <a:ext cx="6096000" cy="342899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obot Chef Learns to 'Taste as You Go' | Food Manufacturing">
            <a:extLst>
              <a:ext uri="{FF2B5EF4-FFF2-40B4-BE49-F238E27FC236}">
                <a16:creationId xmlns:a16="http://schemas.microsoft.com/office/drawing/2014/main" id="{E3732D6E-CFF0-E9D2-D14D-5178C919B7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428996"/>
            <a:ext cx="6096000" cy="3429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57024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4653-A4B5-C37E-DF4B-A8858C6FC88B}"/>
              </a:ext>
            </a:extLst>
          </p:cNvPr>
          <p:cNvSpPr>
            <a:spLocks noGrp="1"/>
          </p:cNvSpPr>
          <p:nvPr>
            <p:ph type="title"/>
          </p:nvPr>
        </p:nvSpPr>
        <p:spPr/>
        <p:txBody>
          <a:bodyPr/>
          <a:lstStyle/>
          <a:p>
            <a:r>
              <a:rPr lang="en-US" dirty="0"/>
              <a:t>3. Smart houses</a:t>
            </a:r>
          </a:p>
        </p:txBody>
      </p:sp>
      <p:sp>
        <p:nvSpPr>
          <p:cNvPr id="3" name="Content Placeholder 2">
            <a:extLst>
              <a:ext uri="{FF2B5EF4-FFF2-40B4-BE49-F238E27FC236}">
                <a16:creationId xmlns:a16="http://schemas.microsoft.com/office/drawing/2014/main" id="{226678CD-0CD0-3837-BF6A-3A574F7340CF}"/>
              </a:ext>
            </a:extLst>
          </p:cNvPr>
          <p:cNvSpPr>
            <a:spLocks noGrp="1"/>
          </p:cNvSpPr>
          <p:nvPr>
            <p:ph idx="1"/>
          </p:nvPr>
        </p:nvSpPr>
        <p:spPr/>
        <p:txBody>
          <a:bodyPr>
            <a:normAutofit fontScale="92500" lnSpcReduction="10000"/>
          </a:bodyPr>
          <a:lstStyle/>
          <a:p>
            <a:pPr marL="0" indent="0" algn="just">
              <a:buNone/>
            </a:pPr>
            <a:r>
              <a:rPr lang="en-US" dirty="0"/>
              <a:t>Homes are becoming "smart," just like phones. When we come home from work or school, our ideal temperature is waiting for us because our thermostats have learned about our preferences and daily routines. Some refrigerators generate shopping lists for you based on what's missing and suggest wines to serve with your meal. Naturally, the voice-controlled digital assistants can be linked to your smart systems and gadgets so that all you have to do is say "more light" to make more light appear. Smart homes, however, can be harmful. You cannot hack a heating system that uses a manual turn switch. Your heating system’s internet connection is capable. The only thing your old refrigerator can do is keep your food cold. Your smart refrigerator could break down.</a:t>
            </a:r>
          </a:p>
        </p:txBody>
      </p:sp>
      <p:sp>
        <p:nvSpPr>
          <p:cNvPr id="4" name="Rectangle: Rounded Corners 3">
            <a:extLst>
              <a:ext uri="{FF2B5EF4-FFF2-40B4-BE49-F238E27FC236}">
                <a16:creationId xmlns:a16="http://schemas.microsoft.com/office/drawing/2014/main" id="{3103F56D-2966-0FAE-BAC7-6DECF66D7606}"/>
              </a:ext>
            </a:extLst>
          </p:cNvPr>
          <p:cNvSpPr/>
          <p:nvPr/>
        </p:nvSpPr>
        <p:spPr>
          <a:xfrm>
            <a:off x="4940857" y="5943600"/>
            <a:ext cx="1631855" cy="8020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2" action="ppaction://hlinksldjump"/>
              </a:rPr>
              <a:t>Go Back</a:t>
            </a:r>
            <a:endParaRPr lang="en-US" dirty="0"/>
          </a:p>
        </p:txBody>
      </p:sp>
    </p:spTree>
    <p:extLst>
      <p:ext uri="{BB962C8B-B14F-4D97-AF65-F5344CB8AC3E}">
        <p14:creationId xmlns:p14="http://schemas.microsoft.com/office/powerpoint/2010/main" val="2393348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now the role of IoT and AI in home automation - YouTube">
            <a:extLst>
              <a:ext uri="{FF2B5EF4-FFF2-40B4-BE49-F238E27FC236}">
                <a16:creationId xmlns:a16="http://schemas.microsoft.com/office/drawing/2014/main" id="{456897F4-CA58-27BF-EAB6-F180E4572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mart Homes: Impact of Artificial Intelligence in Connected Home -  FutureBridge">
            <a:extLst>
              <a:ext uri="{FF2B5EF4-FFF2-40B4-BE49-F238E27FC236}">
                <a16:creationId xmlns:a16="http://schemas.microsoft.com/office/drawing/2014/main" id="{A4A65B9E-6DBF-E0FB-8593-B738C90AB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8" y="0"/>
            <a:ext cx="609600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AI for Smart Homes | Using AI for Smart Homes | Managing your home">
            <a:extLst>
              <a:ext uri="{FF2B5EF4-FFF2-40B4-BE49-F238E27FC236}">
                <a16:creationId xmlns:a16="http://schemas.microsoft.com/office/drawing/2014/main" id="{6C1FB34F-E0E7-FF0D-94FA-F81648660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 y="3428998"/>
            <a:ext cx="6092823" cy="342900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A.I. Home Solutions — Home Automation Systems | Home Automation Installation">
            <a:extLst>
              <a:ext uri="{FF2B5EF4-FFF2-40B4-BE49-F238E27FC236}">
                <a16:creationId xmlns:a16="http://schemas.microsoft.com/office/drawing/2014/main" id="{20B1C8B9-5233-CE97-9F79-F7A6823880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8" y="3428998"/>
            <a:ext cx="6092822" cy="34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4402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91CFA-99CB-D31F-A6C1-918314AD27D9}"/>
              </a:ext>
            </a:extLst>
          </p:cNvPr>
          <p:cNvSpPr>
            <a:spLocks noGrp="1"/>
          </p:cNvSpPr>
          <p:nvPr>
            <p:ph type="title"/>
          </p:nvPr>
        </p:nvSpPr>
        <p:spPr>
          <a:xfrm>
            <a:off x="1141413" y="182418"/>
            <a:ext cx="9905998" cy="1478570"/>
          </a:xfrm>
        </p:spPr>
        <p:txBody>
          <a:bodyPr/>
          <a:lstStyle/>
          <a:p>
            <a:r>
              <a:rPr lang="en-US" dirty="0"/>
              <a:t>How artificial intelligence will change our lives in the future</a:t>
            </a:r>
          </a:p>
        </p:txBody>
      </p:sp>
      <p:sp>
        <p:nvSpPr>
          <p:cNvPr id="3" name="Content Placeholder 2">
            <a:extLst>
              <a:ext uri="{FF2B5EF4-FFF2-40B4-BE49-F238E27FC236}">
                <a16:creationId xmlns:a16="http://schemas.microsoft.com/office/drawing/2014/main" id="{1FE19070-379A-490B-E574-8D853A99A36C}"/>
              </a:ext>
            </a:extLst>
          </p:cNvPr>
          <p:cNvSpPr>
            <a:spLocks noGrp="1"/>
          </p:cNvSpPr>
          <p:nvPr>
            <p:ph idx="1"/>
          </p:nvPr>
        </p:nvSpPr>
        <p:spPr>
          <a:xfrm>
            <a:off x="604911" y="1378634"/>
            <a:ext cx="11226018" cy="4412567"/>
          </a:xfrm>
        </p:spPr>
        <p:txBody>
          <a:bodyPr>
            <a:normAutofit fontScale="85000" lnSpcReduction="20000"/>
          </a:bodyPr>
          <a:lstStyle/>
          <a:p>
            <a:pPr algn="just"/>
            <a:r>
              <a:rPr lang="en-US" sz="3800" dirty="0"/>
              <a:t>There are also many ways that AI will change our lives in the future:</a:t>
            </a:r>
          </a:p>
          <a:p>
            <a:pPr marL="0" indent="0" algn="just">
              <a:buNone/>
            </a:pPr>
            <a:r>
              <a:rPr lang="en-US" sz="4200" dirty="0"/>
              <a:t>1. HEALTHCARE</a:t>
            </a:r>
          </a:p>
          <a:p>
            <a:pPr marL="0" indent="0" algn="just">
              <a:buNone/>
            </a:pPr>
            <a:r>
              <a:rPr lang="en-US" sz="2600" dirty="0"/>
              <a:t>AI will be essential in helping to prevent nearly 86% of errors in the healthcare sector. The use of AI in healthcare will help democratize the industry for the good of both patients and healthcare professionals, while also reducing costs and improving accuracy through predictive care. Artificial intelligence and predictive analytics can be used to better understand the various factors (birthplace, eating habits, local air pollution levels, etc.) that affect a person's health. Future healthcare systems powered by AI should be able to predict when a person is most likely to develop a chronic illness and suggest preemptive treatment to stop it before it gets worse.</a:t>
            </a:r>
          </a:p>
        </p:txBody>
      </p:sp>
      <p:sp>
        <p:nvSpPr>
          <p:cNvPr id="4" name="Rectangle: Rounded Corners 3">
            <a:extLst>
              <a:ext uri="{FF2B5EF4-FFF2-40B4-BE49-F238E27FC236}">
                <a16:creationId xmlns:a16="http://schemas.microsoft.com/office/drawing/2014/main" id="{45AD0A89-1CCC-4532-5033-704B0D58C009}"/>
              </a:ext>
            </a:extLst>
          </p:cNvPr>
          <p:cNvSpPr/>
          <p:nvPr/>
        </p:nvSpPr>
        <p:spPr>
          <a:xfrm>
            <a:off x="4743910" y="5943600"/>
            <a:ext cx="1631855" cy="8020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2" action="ppaction://hlinksldjump"/>
              </a:rPr>
              <a:t>Second Way</a:t>
            </a:r>
            <a:endParaRPr lang="en-US" dirty="0"/>
          </a:p>
        </p:txBody>
      </p:sp>
      <p:sp>
        <p:nvSpPr>
          <p:cNvPr id="5" name="Rectangle: Rounded Corners 4">
            <a:extLst>
              <a:ext uri="{FF2B5EF4-FFF2-40B4-BE49-F238E27FC236}">
                <a16:creationId xmlns:a16="http://schemas.microsoft.com/office/drawing/2014/main" id="{05B57705-AB9F-84AF-049D-B865AB2E1BE6}"/>
              </a:ext>
            </a:extLst>
          </p:cNvPr>
          <p:cNvSpPr/>
          <p:nvPr/>
        </p:nvSpPr>
        <p:spPr>
          <a:xfrm>
            <a:off x="2675959" y="5943600"/>
            <a:ext cx="1631855" cy="8020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3" action="ppaction://hlinksldjump"/>
              </a:rPr>
              <a:t>Go Back</a:t>
            </a:r>
            <a:endParaRPr lang="en-US" dirty="0"/>
          </a:p>
        </p:txBody>
      </p:sp>
    </p:spTree>
    <p:extLst>
      <p:ext uri="{BB962C8B-B14F-4D97-AF65-F5344CB8AC3E}">
        <p14:creationId xmlns:p14="http://schemas.microsoft.com/office/powerpoint/2010/main" val="3428140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rtificial Intelligence in Healthcare | Program | Stanford Online">
            <a:extLst>
              <a:ext uri="{FF2B5EF4-FFF2-40B4-BE49-F238E27FC236}">
                <a16:creationId xmlns:a16="http://schemas.microsoft.com/office/drawing/2014/main" id="{5250DDEA-E0F7-AF73-DAE9-2333739E6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rtificial Intelligence: Path-breaking revolution in Indian Healthcare  System, Health News, ET HealthWorld">
            <a:extLst>
              <a:ext uri="{FF2B5EF4-FFF2-40B4-BE49-F238E27FC236}">
                <a16:creationId xmlns:a16="http://schemas.microsoft.com/office/drawing/2014/main" id="{FD5B4BE5-FD7C-8424-1114-62B97EADC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8" y="0"/>
            <a:ext cx="609600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Artificial Intelligence in Healthcare: Applicable Uses - Velvetech">
            <a:extLst>
              <a:ext uri="{FF2B5EF4-FFF2-40B4-BE49-F238E27FC236}">
                <a16:creationId xmlns:a16="http://schemas.microsoft.com/office/drawing/2014/main" id="{1AAED593-2558-B2F7-8C13-07ADFC8570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8998"/>
            <a:ext cx="6095998" cy="3429001"/>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ow is AI and machine learning benefiting the healthcare industry?">
            <a:extLst>
              <a:ext uri="{FF2B5EF4-FFF2-40B4-BE49-F238E27FC236}">
                <a16:creationId xmlns:a16="http://schemas.microsoft.com/office/drawing/2014/main" id="{DD9DF4D6-A912-A64C-A48E-E390D15ED7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8" y="3428998"/>
            <a:ext cx="6096002" cy="34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32370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516B3-7338-9624-4A28-D5E575A5A848}"/>
              </a:ext>
            </a:extLst>
          </p:cNvPr>
          <p:cNvSpPr>
            <a:spLocks noGrp="1"/>
          </p:cNvSpPr>
          <p:nvPr>
            <p:ph type="title"/>
          </p:nvPr>
        </p:nvSpPr>
        <p:spPr/>
        <p:txBody>
          <a:bodyPr/>
          <a:lstStyle/>
          <a:p>
            <a:r>
              <a:rPr lang="en-US" dirty="0"/>
              <a:t>2. Banking</a:t>
            </a:r>
          </a:p>
        </p:txBody>
      </p:sp>
      <p:sp>
        <p:nvSpPr>
          <p:cNvPr id="3" name="Content Placeholder 2">
            <a:extLst>
              <a:ext uri="{FF2B5EF4-FFF2-40B4-BE49-F238E27FC236}">
                <a16:creationId xmlns:a16="http://schemas.microsoft.com/office/drawing/2014/main" id="{E8975C56-259B-7822-554F-653AF3A5A4BF}"/>
              </a:ext>
            </a:extLst>
          </p:cNvPr>
          <p:cNvSpPr>
            <a:spLocks noGrp="1"/>
          </p:cNvSpPr>
          <p:nvPr>
            <p:ph idx="1"/>
          </p:nvPr>
        </p:nvSpPr>
        <p:spPr/>
        <p:txBody>
          <a:bodyPr>
            <a:normAutofit fontScale="92500"/>
          </a:bodyPr>
          <a:lstStyle/>
          <a:p>
            <a:pPr marL="0" indent="0" algn="just">
              <a:buNone/>
            </a:pPr>
            <a:r>
              <a:rPr lang="en-US" dirty="0"/>
              <a:t>The global business value of AI in Banking is forecast to reach $300 billion by the end of 2030, according to IHS Markit's AI in Banking report. With lower costs, higher productivity, and better customer experiences, artificial intelligence is positioned to dominate sectors like business intelligence and security in the coming ten years. Robo advisors in wealth management will spread like wildfire and revolutionize the banking industry, saving both customers and wealth managers a great deal of time. The banks of the future will use AI to personalize customer experiences in addition to personalizing their services and goods.</a:t>
            </a:r>
          </a:p>
        </p:txBody>
      </p:sp>
      <p:sp>
        <p:nvSpPr>
          <p:cNvPr id="4" name="Rectangle: Rounded Corners 3">
            <a:extLst>
              <a:ext uri="{FF2B5EF4-FFF2-40B4-BE49-F238E27FC236}">
                <a16:creationId xmlns:a16="http://schemas.microsoft.com/office/drawing/2014/main" id="{2A737E87-7F8B-F5CB-D316-D82A1D9978ED}"/>
              </a:ext>
            </a:extLst>
          </p:cNvPr>
          <p:cNvSpPr/>
          <p:nvPr/>
        </p:nvSpPr>
        <p:spPr>
          <a:xfrm>
            <a:off x="5137805" y="5943600"/>
            <a:ext cx="1631855" cy="8020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2" action="ppaction://hlinksldjump"/>
              </a:rPr>
              <a:t>Third Way</a:t>
            </a:r>
            <a:endParaRPr lang="en-US" dirty="0"/>
          </a:p>
        </p:txBody>
      </p:sp>
      <p:sp>
        <p:nvSpPr>
          <p:cNvPr id="5" name="Rectangle: Rounded Corners 4">
            <a:extLst>
              <a:ext uri="{FF2B5EF4-FFF2-40B4-BE49-F238E27FC236}">
                <a16:creationId xmlns:a16="http://schemas.microsoft.com/office/drawing/2014/main" id="{0CF2A2F5-D1C5-C903-C12B-715EB3656128}"/>
              </a:ext>
            </a:extLst>
          </p:cNvPr>
          <p:cNvSpPr/>
          <p:nvPr/>
        </p:nvSpPr>
        <p:spPr>
          <a:xfrm>
            <a:off x="3238666" y="5943600"/>
            <a:ext cx="1631855" cy="8020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3" action="ppaction://hlinksldjump"/>
              </a:rPr>
              <a:t>Go Back</a:t>
            </a:r>
            <a:endParaRPr lang="en-US" dirty="0"/>
          </a:p>
        </p:txBody>
      </p:sp>
    </p:spTree>
    <p:extLst>
      <p:ext uri="{BB962C8B-B14F-4D97-AF65-F5344CB8AC3E}">
        <p14:creationId xmlns:p14="http://schemas.microsoft.com/office/powerpoint/2010/main" val="2053529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he Future Implications of AI in Banking and Finance - CIOspeak">
            <a:extLst>
              <a:ext uri="{FF2B5EF4-FFF2-40B4-BE49-F238E27FC236}">
                <a16:creationId xmlns:a16="http://schemas.microsoft.com/office/drawing/2014/main" id="{2FCCE9EB-276E-F2C6-01A0-0ED8FC5C5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op Benefits of Artificial Intelligence (AI) in Banking">
            <a:extLst>
              <a:ext uri="{FF2B5EF4-FFF2-40B4-BE49-F238E27FC236}">
                <a16:creationId xmlns:a16="http://schemas.microsoft.com/office/drawing/2014/main" id="{FB7B47DD-A87D-AE79-565C-27CFF5DA9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8" y="0"/>
            <a:ext cx="609600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he Future Implications of AI in Banking and Finance - CIOspeak">
            <a:extLst>
              <a:ext uri="{FF2B5EF4-FFF2-40B4-BE49-F238E27FC236}">
                <a16:creationId xmlns:a16="http://schemas.microsoft.com/office/drawing/2014/main" id="{0BF18191-81B3-5AC6-83CA-6DBC710FEA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3429000"/>
            <a:ext cx="609599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Artificial Intelligence in Banking">
            <a:extLst>
              <a:ext uri="{FF2B5EF4-FFF2-40B4-BE49-F238E27FC236}">
                <a16:creationId xmlns:a16="http://schemas.microsoft.com/office/drawing/2014/main" id="{214A35E0-C669-2FF9-E6ED-1460A3CD90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6" y="3429000"/>
            <a:ext cx="609600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975233"/>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68AAE-D622-AD19-E067-250DFD4917C8}"/>
              </a:ext>
            </a:extLst>
          </p:cNvPr>
          <p:cNvSpPr>
            <a:spLocks noGrp="1"/>
          </p:cNvSpPr>
          <p:nvPr>
            <p:ph type="title"/>
          </p:nvPr>
        </p:nvSpPr>
        <p:spPr/>
        <p:txBody>
          <a:bodyPr/>
          <a:lstStyle/>
          <a:p>
            <a:r>
              <a:rPr lang="en-US" dirty="0"/>
              <a:t>3. Open up millions of new job opportunities</a:t>
            </a:r>
          </a:p>
        </p:txBody>
      </p:sp>
      <p:sp>
        <p:nvSpPr>
          <p:cNvPr id="3" name="Content Placeholder 2">
            <a:extLst>
              <a:ext uri="{FF2B5EF4-FFF2-40B4-BE49-F238E27FC236}">
                <a16:creationId xmlns:a16="http://schemas.microsoft.com/office/drawing/2014/main" id="{CB959663-1041-4579-2F80-9AD57343C91D}"/>
              </a:ext>
            </a:extLst>
          </p:cNvPr>
          <p:cNvSpPr>
            <a:spLocks noGrp="1"/>
          </p:cNvSpPr>
          <p:nvPr>
            <p:ph idx="1"/>
          </p:nvPr>
        </p:nvSpPr>
        <p:spPr/>
        <p:txBody>
          <a:bodyPr>
            <a:normAutofit lnSpcReduction="10000"/>
          </a:bodyPr>
          <a:lstStyle/>
          <a:p>
            <a:pPr marL="0" indent="0" algn="just">
              <a:buNone/>
            </a:pPr>
            <a:r>
              <a:rPr lang="en-US" dirty="0"/>
              <a:t>Future fears of artificial intelligence are most frequently expressed as "Artificial Intelligence will replace us!" We can envision a more comfortable future for ourselves with artificial intelligence automating all types of work, one that will create new jobs rather than eliminate existing ones. A World Economic Forum report on the Future of Jobs predicts that by 2022, artificial intelligence will generate 58 million new jobs. By 2030, there is a very good chance that AI will perform better than humans on the majority of mental tasks, but that does not mean that jobs will be eliminated.</a:t>
            </a:r>
          </a:p>
          <a:p>
            <a:pPr algn="just"/>
            <a:endParaRPr lang="en-US" dirty="0"/>
          </a:p>
          <a:p>
            <a:pPr algn="just"/>
            <a:endParaRPr lang="en-US" dirty="0"/>
          </a:p>
        </p:txBody>
      </p:sp>
      <p:sp>
        <p:nvSpPr>
          <p:cNvPr id="4" name="Rectangle: Rounded Corners 3">
            <a:extLst>
              <a:ext uri="{FF2B5EF4-FFF2-40B4-BE49-F238E27FC236}">
                <a16:creationId xmlns:a16="http://schemas.microsoft.com/office/drawing/2014/main" id="{92F86D8D-62B5-572E-D513-E6E5B0C2366F}"/>
              </a:ext>
            </a:extLst>
          </p:cNvPr>
          <p:cNvSpPr/>
          <p:nvPr/>
        </p:nvSpPr>
        <p:spPr>
          <a:xfrm>
            <a:off x="5123737" y="5943600"/>
            <a:ext cx="1631855" cy="8020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2" action="ppaction://hlinksldjump"/>
              </a:rPr>
              <a:t>Go Back</a:t>
            </a:r>
            <a:endParaRPr lang="en-US" dirty="0"/>
          </a:p>
        </p:txBody>
      </p:sp>
    </p:spTree>
    <p:extLst>
      <p:ext uri="{BB962C8B-B14F-4D97-AF65-F5344CB8AC3E}">
        <p14:creationId xmlns:p14="http://schemas.microsoft.com/office/powerpoint/2010/main" val="38052236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DCC31-5545-F01C-43DB-2C46410C1D34}"/>
              </a:ext>
            </a:extLst>
          </p:cNvPr>
          <p:cNvSpPr>
            <a:spLocks noGrp="1"/>
          </p:cNvSpPr>
          <p:nvPr>
            <p:ph type="title"/>
          </p:nvPr>
        </p:nvSpPr>
        <p:spPr/>
        <p:txBody>
          <a:bodyPr/>
          <a:lstStyle/>
          <a:p>
            <a:pPr algn="ctr"/>
            <a:r>
              <a:rPr lang="en-US" b="1" dirty="0">
                <a:solidFill>
                  <a:schemeClr val="bg1"/>
                </a:solidFill>
              </a:rPr>
              <a:t>Chapters</a:t>
            </a:r>
          </a:p>
        </p:txBody>
      </p:sp>
      <p:sp>
        <p:nvSpPr>
          <p:cNvPr id="3" name="Content Placeholder 2">
            <a:extLst>
              <a:ext uri="{FF2B5EF4-FFF2-40B4-BE49-F238E27FC236}">
                <a16:creationId xmlns:a16="http://schemas.microsoft.com/office/drawing/2014/main" id="{4654EE6B-2E68-6959-8110-4E2F0CEE425E}"/>
              </a:ext>
            </a:extLst>
          </p:cNvPr>
          <p:cNvSpPr>
            <a:spLocks noGrp="1"/>
          </p:cNvSpPr>
          <p:nvPr>
            <p:ph idx="1"/>
          </p:nvPr>
        </p:nvSpPr>
        <p:spPr/>
        <p:txBody>
          <a:bodyPr/>
          <a:lstStyle/>
          <a:p>
            <a:r>
              <a:rPr lang="en-US" dirty="0">
                <a:solidFill>
                  <a:schemeClr val="bg1"/>
                </a:solidFill>
              </a:rPr>
              <a:t>Please select a chapter to continue:</a:t>
            </a:r>
          </a:p>
          <a:p>
            <a:endParaRPr lang="en-US" dirty="0">
              <a:solidFill>
                <a:schemeClr val="bg1"/>
              </a:solidFill>
            </a:endParaRPr>
          </a:p>
        </p:txBody>
      </p:sp>
      <p:sp>
        <p:nvSpPr>
          <p:cNvPr id="4" name="Rectangle: Rounded Corners 3">
            <a:extLst>
              <a:ext uri="{FF2B5EF4-FFF2-40B4-BE49-F238E27FC236}">
                <a16:creationId xmlns:a16="http://schemas.microsoft.com/office/drawing/2014/main" id="{4FE066D8-6F69-49B6-7034-7EF5A1DB942B}"/>
              </a:ext>
            </a:extLst>
          </p:cNvPr>
          <p:cNvSpPr/>
          <p:nvPr/>
        </p:nvSpPr>
        <p:spPr>
          <a:xfrm>
            <a:off x="1693157" y="2892518"/>
            <a:ext cx="1631852" cy="8020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2" action="ppaction://hlinksldjump"/>
              </a:rPr>
              <a:t>What it is</a:t>
            </a:r>
            <a:endParaRPr lang="en-US" dirty="0"/>
          </a:p>
        </p:txBody>
      </p:sp>
      <p:sp>
        <p:nvSpPr>
          <p:cNvPr id="5" name="Rectangle: Rounded Corners 4">
            <a:extLst>
              <a:ext uri="{FF2B5EF4-FFF2-40B4-BE49-F238E27FC236}">
                <a16:creationId xmlns:a16="http://schemas.microsoft.com/office/drawing/2014/main" id="{2BE52914-94EB-CD4D-18BB-BB9FD4F82023}"/>
              </a:ext>
            </a:extLst>
          </p:cNvPr>
          <p:cNvSpPr/>
          <p:nvPr/>
        </p:nvSpPr>
        <p:spPr>
          <a:xfrm>
            <a:off x="3685733" y="2892518"/>
            <a:ext cx="1631853" cy="8020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3" action="ppaction://hlinksldjump"/>
              </a:rPr>
              <a:t>How it works</a:t>
            </a:r>
            <a:endParaRPr lang="en-US" dirty="0"/>
          </a:p>
        </p:txBody>
      </p:sp>
      <p:sp>
        <p:nvSpPr>
          <p:cNvPr id="6" name="Rectangle: Rounded Corners 5">
            <a:extLst>
              <a:ext uri="{FF2B5EF4-FFF2-40B4-BE49-F238E27FC236}">
                <a16:creationId xmlns:a16="http://schemas.microsoft.com/office/drawing/2014/main" id="{3BBA2624-08A0-731C-5C67-2FF928568DD2}"/>
              </a:ext>
            </a:extLst>
          </p:cNvPr>
          <p:cNvSpPr/>
          <p:nvPr/>
        </p:nvSpPr>
        <p:spPr>
          <a:xfrm>
            <a:off x="5554354" y="2888505"/>
            <a:ext cx="1631854" cy="80201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4" action="ppaction://hlinksldjump"/>
              </a:rPr>
              <a:t>Advantages</a:t>
            </a:r>
            <a:endParaRPr lang="en-US" dirty="0"/>
          </a:p>
        </p:txBody>
      </p:sp>
      <p:sp>
        <p:nvSpPr>
          <p:cNvPr id="7" name="Rectangle: Rounded Corners 6">
            <a:extLst>
              <a:ext uri="{FF2B5EF4-FFF2-40B4-BE49-F238E27FC236}">
                <a16:creationId xmlns:a16="http://schemas.microsoft.com/office/drawing/2014/main" id="{55DE4DA4-A890-CB5B-BDE1-50EBE7375B14}"/>
              </a:ext>
            </a:extLst>
          </p:cNvPr>
          <p:cNvSpPr/>
          <p:nvPr/>
        </p:nvSpPr>
        <p:spPr>
          <a:xfrm>
            <a:off x="7484954" y="2888505"/>
            <a:ext cx="1631855" cy="80201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5" action="ppaction://hlinksldjump"/>
              </a:rPr>
              <a:t>Disadvantages</a:t>
            </a:r>
            <a:endParaRPr lang="en-US" dirty="0"/>
          </a:p>
        </p:txBody>
      </p:sp>
      <p:sp>
        <p:nvSpPr>
          <p:cNvPr id="8" name="Rectangle: Rounded Corners 7">
            <a:extLst>
              <a:ext uri="{FF2B5EF4-FFF2-40B4-BE49-F238E27FC236}">
                <a16:creationId xmlns:a16="http://schemas.microsoft.com/office/drawing/2014/main" id="{1B4A0BA8-D67D-20F4-E5B7-157EA765AFDF}"/>
              </a:ext>
            </a:extLst>
          </p:cNvPr>
          <p:cNvSpPr/>
          <p:nvPr/>
        </p:nvSpPr>
        <p:spPr>
          <a:xfrm>
            <a:off x="9497576" y="2933030"/>
            <a:ext cx="1631855" cy="7387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6" action="ppaction://hlinksldjump"/>
              </a:rPr>
              <a:t>How it affects our lives</a:t>
            </a:r>
            <a:endParaRPr lang="en-US" dirty="0"/>
          </a:p>
        </p:txBody>
      </p:sp>
      <p:sp>
        <p:nvSpPr>
          <p:cNvPr id="9" name="Rectangle: Rounded Corners 8">
            <a:extLst>
              <a:ext uri="{FF2B5EF4-FFF2-40B4-BE49-F238E27FC236}">
                <a16:creationId xmlns:a16="http://schemas.microsoft.com/office/drawing/2014/main" id="{24274319-DEC8-3562-22B4-6EE12B0DD2ED}"/>
              </a:ext>
            </a:extLst>
          </p:cNvPr>
          <p:cNvSpPr/>
          <p:nvPr/>
        </p:nvSpPr>
        <p:spPr>
          <a:xfrm>
            <a:off x="5554354" y="3938846"/>
            <a:ext cx="1631855" cy="10503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7" action="ppaction://hlinksldjump"/>
              </a:rPr>
              <a:t>How it will change our lives in the future</a:t>
            </a:r>
            <a:endParaRPr lang="en-US" dirty="0"/>
          </a:p>
        </p:txBody>
      </p:sp>
      <p:sp>
        <p:nvSpPr>
          <p:cNvPr id="11" name="Rectangle: Rounded Corners 10">
            <a:extLst>
              <a:ext uri="{FF2B5EF4-FFF2-40B4-BE49-F238E27FC236}">
                <a16:creationId xmlns:a16="http://schemas.microsoft.com/office/drawing/2014/main" id="{B34FD31E-1E68-05DC-040D-467F11840CBE}"/>
              </a:ext>
            </a:extLst>
          </p:cNvPr>
          <p:cNvSpPr/>
          <p:nvPr/>
        </p:nvSpPr>
        <p:spPr>
          <a:xfrm>
            <a:off x="5554353" y="5232680"/>
            <a:ext cx="1631855" cy="8020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8" action="ppaction://hlinksldjump"/>
              </a:rPr>
              <a:t>Resources</a:t>
            </a:r>
            <a:endParaRPr lang="en-US" dirty="0"/>
          </a:p>
        </p:txBody>
      </p:sp>
    </p:spTree>
    <p:extLst>
      <p:ext uri="{BB962C8B-B14F-4D97-AF65-F5344CB8AC3E}">
        <p14:creationId xmlns:p14="http://schemas.microsoft.com/office/powerpoint/2010/main" val="26995417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obots and AI Taking Over Jobs: What to Know | Built In">
            <a:extLst>
              <a:ext uri="{FF2B5EF4-FFF2-40B4-BE49-F238E27FC236}">
                <a16:creationId xmlns:a16="http://schemas.microsoft.com/office/drawing/2014/main" id="{EDC7A87B-1D39-7E38-DEAF-24FDECDF3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ow AI Creates More Jobs - SwissCognitive, World-Leading AI Network">
            <a:extLst>
              <a:ext uri="{FF2B5EF4-FFF2-40B4-BE49-F238E27FC236}">
                <a16:creationId xmlns:a16="http://schemas.microsoft.com/office/drawing/2014/main" id="{B2DA2278-8A9F-B7E6-CF8A-6BCFED4F4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ow to Transform Your Data Into a Voice AI Knowledge Assistant">
            <a:extLst>
              <a:ext uri="{FF2B5EF4-FFF2-40B4-BE49-F238E27FC236}">
                <a16:creationId xmlns:a16="http://schemas.microsoft.com/office/drawing/2014/main" id="{5B31B8EA-7E2C-1038-F178-3B70537707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16298"/>
            <a:ext cx="6096000" cy="3448328"/>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What Type of Jobs Will AI Create? - Kami Vision">
            <a:extLst>
              <a:ext uri="{FF2B5EF4-FFF2-40B4-BE49-F238E27FC236}">
                <a16:creationId xmlns:a16="http://schemas.microsoft.com/office/drawing/2014/main" id="{4361FD63-EDDC-AC97-A1D3-36B2113F0E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429000"/>
            <a:ext cx="6096000" cy="3448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59357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E8EF9-DFFE-64ED-02BF-E51C8852D5D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D6E2D43-A17E-4B0F-F060-12173CED9DDA}"/>
              </a:ext>
            </a:extLst>
          </p:cNvPr>
          <p:cNvSpPr>
            <a:spLocks noGrp="1"/>
          </p:cNvSpPr>
          <p:nvPr>
            <p:ph idx="1"/>
          </p:nvPr>
        </p:nvSpPr>
        <p:spPr/>
        <p:txBody>
          <a:bodyPr>
            <a:normAutofit/>
          </a:bodyPr>
          <a:lstStyle/>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2"/>
              </a:rPr>
              <a:t>https://www.techtarget.com/searchenterpriseai/definition/AI-Artificial-Intelligence</a:t>
            </a:r>
            <a:r>
              <a:rPr lang="en-US" sz="18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https://csuglobal.edu/blog/how-does-ai-actually-work#:~:text=AI%20systems%20work%20by%20combining,performance%20and%20develops%20additional%20expertise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4"/>
              </a:rPr>
              <a:t>https://www.simplilearn.com/advantages-and-disadvantages-of-artificial-intelligence-article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5"/>
              </a:rPr>
              <a:t>https://www.liberties.eu/en/stories/impact-of-artificial-intelligence-in-everyday-life/44222</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6"/>
              </a:rPr>
              <a:t>https://www.springboard.com/blog/data-science/artificial-intelligence-future/</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4B172D5A-AC27-619A-A2F9-F61839E6356F}"/>
              </a:ext>
            </a:extLst>
          </p:cNvPr>
          <p:cNvSpPr/>
          <p:nvPr/>
        </p:nvSpPr>
        <p:spPr>
          <a:xfrm>
            <a:off x="4462556" y="5943600"/>
            <a:ext cx="1631855" cy="8020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7" action="ppaction://hlinksldjump"/>
              </a:rPr>
              <a:t>Go Back</a:t>
            </a:r>
            <a:endParaRPr lang="en-US" dirty="0"/>
          </a:p>
        </p:txBody>
      </p:sp>
    </p:spTree>
    <p:extLst>
      <p:ext uri="{BB962C8B-B14F-4D97-AF65-F5344CB8AC3E}">
        <p14:creationId xmlns:p14="http://schemas.microsoft.com/office/powerpoint/2010/main" val="27986238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7544C-AF05-BFB7-55E3-7C67BD75CCAC}"/>
              </a:ext>
            </a:extLst>
          </p:cNvPr>
          <p:cNvSpPr>
            <a:spLocks noGrp="1"/>
          </p:cNvSpPr>
          <p:nvPr>
            <p:ph type="title"/>
          </p:nvPr>
        </p:nvSpPr>
        <p:spPr/>
        <p:txBody>
          <a:bodyPr/>
          <a:lstStyle/>
          <a:p>
            <a:r>
              <a:rPr lang="en-US" dirty="0"/>
              <a:t>What is artificial intelligence</a:t>
            </a:r>
          </a:p>
        </p:txBody>
      </p:sp>
      <p:sp>
        <p:nvSpPr>
          <p:cNvPr id="3" name="Content Placeholder 2">
            <a:extLst>
              <a:ext uri="{FF2B5EF4-FFF2-40B4-BE49-F238E27FC236}">
                <a16:creationId xmlns:a16="http://schemas.microsoft.com/office/drawing/2014/main" id="{58B810DA-4E1A-8C76-FCC3-2B775D98D05C}"/>
              </a:ext>
            </a:extLst>
          </p:cNvPr>
          <p:cNvSpPr>
            <a:spLocks noGrp="1"/>
          </p:cNvSpPr>
          <p:nvPr>
            <p:ph idx="1"/>
          </p:nvPr>
        </p:nvSpPr>
        <p:spPr/>
        <p:txBody>
          <a:bodyPr/>
          <a:lstStyle/>
          <a:p>
            <a:pPr algn="just"/>
            <a:r>
              <a:rPr lang="en-US" dirty="0"/>
              <a:t>The simulation of human intelligence that is known as artificial intelligence functions by machines, particularly computer systems. Expert systems, natural language processing, speech recognition, and machine vision are some examples of specific AI applications.</a:t>
            </a:r>
          </a:p>
        </p:txBody>
      </p:sp>
      <p:sp>
        <p:nvSpPr>
          <p:cNvPr id="4" name="Rectangle: Rounded Corners 3">
            <a:extLst>
              <a:ext uri="{FF2B5EF4-FFF2-40B4-BE49-F238E27FC236}">
                <a16:creationId xmlns:a16="http://schemas.microsoft.com/office/drawing/2014/main" id="{0381DF2E-7F61-BDEC-6466-5C425DD80934}"/>
              </a:ext>
            </a:extLst>
          </p:cNvPr>
          <p:cNvSpPr/>
          <p:nvPr/>
        </p:nvSpPr>
        <p:spPr>
          <a:xfrm>
            <a:off x="5278483" y="5943600"/>
            <a:ext cx="1631855" cy="8020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3" action="ppaction://hlinksldjump"/>
              </a:rPr>
              <a:t>Go Back</a:t>
            </a:r>
            <a:endParaRPr lang="en-US" dirty="0"/>
          </a:p>
        </p:txBody>
      </p:sp>
      <p:pic>
        <p:nvPicPr>
          <p:cNvPr id="6" name="Picture 5">
            <a:extLst>
              <a:ext uri="{FF2B5EF4-FFF2-40B4-BE49-F238E27FC236}">
                <a16:creationId xmlns:a16="http://schemas.microsoft.com/office/drawing/2014/main" id="{F1245D2D-AAC9-9D64-733D-3330967CC64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977809" y="4240695"/>
            <a:ext cx="4214191" cy="2617305"/>
          </a:xfrm>
          <a:prstGeom prst="rect">
            <a:avLst/>
          </a:prstGeom>
        </p:spPr>
      </p:pic>
      <p:sp>
        <p:nvSpPr>
          <p:cNvPr id="7" name="TextBox 6">
            <a:extLst>
              <a:ext uri="{FF2B5EF4-FFF2-40B4-BE49-F238E27FC236}">
                <a16:creationId xmlns:a16="http://schemas.microsoft.com/office/drawing/2014/main" id="{985EDD66-9235-4090-8277-DE7188560823}"/>
              </a:ext>
            </a:extLst>
          </p:cNvPr>
          <p:cNvSpPr txBox="1"/>
          <p:nvPr/>
        </p:nvSpPr>
        <p:spPr>
          <a:xfrm>
            <a:off x="890954" y="8250702"/>
            <a:ext cx="10972800" cy="230832"/>
          </a:xfrm>
          <a:prstGeom prst="rect">
            <a:avLst/>
          </a:prstGeom>
          <a:noFill/>
        </p:spPr>
        <p:txBody>
          <a:bodyPr wrap="square" rtlCol="0">
            <a:spAutoFit/>
          </a:bodyPr>
          <a:lstStyle/>
          <a:p>
            <a:r>
              <a:rPr lang="en-US" sz="900">
                <a:hlinkClick r:id="rId5" tooltip="http://scherlund.blogspot.com/2018/04/what-you-need-to-know-about-artificial.html"/>
              </a:rPr>
              <a:t>This Photo</a:t>
            </a:r>
            <a:r>
              <a:rPr lang="en-US" sz="900"/>
              <a:t> by Unknown Author is licensed under </a:t>
            </a:r>
            <a:r>
              <a:rPr lang="en-US" sz="900">
                <a:hlinkClick r:id="rId6" tooltip="https://creativecommons.org/licenses/by/3.0/"/>
              </a:rPr>
              <a:t>CC BY</a:t>
            </a:r>
            <a:endParaRPr lang="en-US" sz="900"/>
          </a:p>
        </p:txBody>
      </p:sp>
      <p:pic>
        <p:nvPicPr>
          <p:cNvPr id="9" name="Picture 8">
            <a:extLst>
              <a:ext uri="{FF2B5EF4-FFF2-40B4-BE49-F238E27FC236}">
                <a16:creationId xmlns:a16="http://schemas.microsoft.com/office/drawing/2014/main" id="{04E51C13-30FD-881D-FD9E-117E9DE9B78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0" y="4240695"/>
            <a:ext cx="4320209" cy="2641697"/>
          </a:xfrm>
          <a:prstGeom prst="rect">
            <a:avLst/>
          </a:prstGeom>
        </p:spPr>
      </p:pic>
      <p:sp>
        <p:nvSpPr>
          <p:cNvPr id="10" name="TextBox 9">
            <a:extLst>
              <a:ext uri="{FF2B5EF4-FFF2-40B4-BE49-F238E27FC236}">
                <a16:creationId xmlns:a16="http://schemas.microsoft.com/office/drawing/2014/main" id="{E61FFA86-5980-B7B6-C70A-57FB94A9F3BB}"/>
              </a:ext>
            </a:extLst>
          </p:cNvPr>
          <p:cNvSpPr txBox="1"/>
          <p:nvPr/>
        </p:nvSpPr>
        <p:spPr>
          <a:xfrm>
            <a:off x="2240057" y="8400702"/>
            <a:ext cx="8574593" cy="230832"/>
          </a:xfrm>
          <a:prstGeom prst="rect">
            <a:avLst/>
          </a:prstGeom>
          <a:noFill/>
        </p:spPr>
        <p:txBody>
          <a:bodyPr wrap="square" rtlCol="0">
            <a:spAutoFit/>
          </a:bodyPr>
          <a:lstStyle/>
          <a:p>
            <a:r>
              <a:rPr lang="en-US" sz="900">
                <a:hlinkClick r:id="rId8" tooltip="https://www.flickr.com/photos/mikemacmarketing/42271822770"/>
              </a:rPr>
              <a:t>This Photo</a:t>
            </a:r>
            <a:r>
              <a:rPr lang="en-US" sz="900"/>
              <a:t> by Unknown Author is licensed under </a:t>
            </a:r>
            <a:r>
              <a:rPr lang="en-US" sz="900">
                <a:hlinkClick r:id="rId6" tooltip="https://creativecommons.org/licenses/by/3.0/"/>
              </a:rPr>
              <a:t>CC BY</a:t>
            </a:r>
            <a:endParaRPr lang="en-US" sz="900"/>
          </a:p>
        </p:txBody>
      </p:sp>
    </p:spTree>
    <p:extLst>
      <p:ext uri="{BB962C8B-B14F-4D97-AF65-F5344CB8AC3E}">
        <p14:creationId xmlns:p14="http://schemas.microsoft.com/office/powerpoint/2010/main" val="30397399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C1F4-F17C-584F-C676-2165A09F7A09}"/>
              </a:ext>
            </a:extLst>
          </p:cNvPr>
          <p:cNvSpPr>
            <a:spLocks noGrp="1"/>
          </p:cNvSpPr>
          <p:nvPr>
            <p:ph type="title"/>
          </p:nvPr>
        </p:nvSpPr>
        <p:spPr/>
        <p:txBody>
          <a:bodyPr/>
          <a:lstStyle/>
          <a:p>
            <a:r>
              <a:rPr lang="en-US" dirty="0"/>
              <a:t>How artificial intelligence works</a:t>
            </a:r>
          </a:p>
        </p:txBody>
      </p:sp>
      <p:sp>
        <p:nvSpPr>
          <p:cNvPr id="3" name="Content Placeholder 2">
            <a:extLst>
              <a:ext uri="{FF2B5EF4-FFF2-40B4-BE49-F238E27FC236}">
                <a16:creationId xmlns:a16="http://schemas.microsoft.com/office/drawing/2014/main" id="{64EAE675-F8AB-7EDB-5D98-BD668B25A189}"/>
              </a:ext>
            </a:extLst>
          </p:cNvPr>
          <p:cNvSpPr>
            <a:spLocks noGrp="1"/>
          </p:cNvSpPr>
          <p:nvPr>
            <p:ph idx="1"/>
          </p:nvPr>
        </p:nvSpPr>
        <p:spPr/>
        <p:txBody>
          <a:bodyPr>
            <a:normAutofit/>
          </a:bodyPr>
          <a:lstStyle/>
          <a:p>
            <a:pPr algn="just"/>
            <a:r>
              <a:rPr lang="en-US" dirty="0"/>
              <a:t>Large data sets are combined with intelligent, iterative processing algorithms to create AI systems that can learn from patterns and features in the data they analyze. An AI system tests and evaluates its own performance after each round of data processing, adding to its knowledge base.</a:t>
            </a:r>
          </a:p>
        </p:txBody>
      </p:sp>
      <p:sp>
        <p:nvSpPr>
          <p:cNvPr id="4" name="Rectangle: Rounded Corners 3">
            <a:extLst>
              <a:ext uri="{FF2B5EF4-FFF2-40B4-BE49-F238E27FC236}">
                <a16:creationId xmlns:a16="http://schemas.microsoft.com/office/drawing/2014/main" id="{B9B1BA34-7796-69DB-BA8B-C82C02A60770}"/>
              </a:ext>
            </a:extLst>
          </p:cNvPr>
          <p:cNvSpPr/>
          <p:nvPr/>
        </p:nvSpPr>
        <p:spPr>
          <a:xfrm>
            <a:off x="4645437" y="5390195"/>
            <a:ext cx="1631855" cy="8020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2" action="ppaction://hlinksldjump"/>
              </a:rPr>
              <a:t>Go Back</a:t>
            </a:r>
            <a:endParaRPr lang="en-US" dirty="0"/>
          </a:p>
        </p:txBody>
      </p:sp>
      <p:pic>
        <p:nvPicPr>
          <p:cNvPr id="6" name="Picture 5">
            <a:extLst>
              <a:ext uri="{FF2B5EF4-FFF2-40B4-BE49-F238E27FC236}">
                <a16:creationId xmlns:a16="http://schemas.microsoft.com/office/drawing/2014/main" id="{48599F37-08BA-351A-4371-0C216079C83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95931" y="4267200"/>
            <a:ext cx="4996070" cy="2554409"/>
          </a:xfrm>
          <a:prstGeom prst="rect">
            <a:avLst/>
          </a:prstGeom>
        </p:spPr>
      </p:pic>
      <p:pic>
        <p:nvPicPr>
          <p:cNvPr id="9" name="Picture 8">
            <a:extLst>
              <a:ext uri="{FF2B5EF4-FFF2-40B4-BE49-F238E27FC236}">
                <a16:creationId xmlns:a16="http://schemas.microsoft.com/office/drawing/2014/main" id="{B7B5C8CA-D08E-F299-E2D9-0697FFCC454D}"/>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4267200"/>
            <a:ext cx="3949148" cy="2590799"/>
          </a:xfrm>
          <a:prstGeom prst="rect">
            <a:avLst/>
          </a:prstGeom>
        </p:spPr>
      </p:pic>
      <p:sp>
        <p:nvSpPr>
          <p:cNvPr id="10" name="TextBox 9">
            <a:extLst>
              <a:ext uri="{FF2B5EF4-FFF2-40B4-BE49-F238E27FC236}">
                <a16:creationId xmlns:a16="http://schemas.microsoft.com/office/drawing/2014/main" id="{BF903A0B-13D4-5150-755F-3A3300D7D5FE}"/>
              </a:ext>
            </a:extLst>
          </p:cNvPr>
          <p:cNvSpPr txBox="1"/>
          <p:nvPr/>
        </p:nvSpPr>
        <p:spPr>
          <a:xfrm>
            <a:off x="759600" y="7008000"/>
            <a:ext cx="10972800" cy="230832"/>
          </a:xfrm>
          <a:prstGeom prst="rect">
            <a:avLst/>
          </a:prstGeom>
          <a:noFill/>
        </p:spPr>
        <p:txBody>
          <a:bodyPr wrap="square" rtlCol="0">
            <a:spAutoFit/>
          </a:bodyPr>
          <a:lstStyle/>
          <a:p>
            <a:r>
              <a:rPr lang="en-US" sz="900">
                <a:hlinkClick r:id="rId6" tooltip="https://scherlund.blogspot.com/2020/01/the-role-of-ai-and-machine-learning-in.html"/>
              </a:rPr>
              <a:t>This Photo</a:t>
            </a:r>
            <a:r>
              <a:rPr lang="en-US" sz="900"/>
              <a:t> by Unknown Author is licensed under </a:t>
            </a:r>
            <a:r>
              <a:rPr lang="en-US" sz="900">
                <a:hlinkClick r:id="rId7" tooltip="https://creativecommons.org/licenses/by/3.0/"/>
              </a:rPr>
              <a:t>CC BY</a:t>
            </a:r>
            <a:endParaRPr lang="en-US" sz="900"/>
          </a:p>
        </p:txBody>
      </p:sp>
    </p:spTree>
    <p:extLst>
      <p:ext uri="{BB962C8B-B14F-4D97-AF65-F5344CB8AC3E}">
        <p14:creationId xmlns:p14="http://schemas.microsoft.com/office/powerpoint/2010/main" val="33300029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01FDB-34AE-BAD3-FDDD-F4BFECC7BB3C}"/>
              </a:ext>
            </a:extLst>
          </p:cNvPr>
          <p:cNvSpPr>
            <a:spLocks noGrp="1"/>
          </p:cNvSpPr>
          <p:nvPr>
            <p:ph type="title"/>
          </p:nvPr>
        </p:nvSpPr>
        <p:spPr/>
        <p:txBody>
          <a:bodyPr/>
          <a:lstStyle/>
          <a:p>
            <a:r>
              <a:rPr lang="en-US" dirty="0"/>
              <a:t>Advantages of artificial intelligence</a:t>
            </a:r>
          </a:p>
        </p:txBody>
      </p:sp>
      <p:sp>
        <p:nvSpPr>
          <p:cNvPr id="3" name="Content Placeholder 2">
            <a:extLst>
              <a:ext uri="{FF2B5EF4-FFF2-40B4-BE49-F238E27FC236}">
                <a16:creationId xmlns:a16="http://schemas.microsoft.com/office/drawing/2014/main" id="{D0607A71-6B69-E374-ACA4-D99083AF7B40}"/>
              </a:ext>
            </a:extLst>
          </p:cNvPr>
          <p:cNvSpPr>
            <a:spLocks noGrp="1"/>
          </p:cNvSpPr>
          <p:nvPr>
            <p:ph idx="1"/>
          </p:nvPr>
        </p:nvSpPr>
        <p:spPr/>
        <p:txBody>
          <a:bodyPr>
            <a:normAutofit fontScale="92500" lnSpcReduction="10000"/>
          </a:bodyPr>
          <a:lstStyle/>
          <a:p>
            <a:pPr algn="just"/>
            <a:r>
              <a:rPr lang="en-US" dirty="0"/>
              <a:t>By answering a customer’s questions through chats, AI-powered digital assistants can interact with customers more easily and lighten the workload of customer service agents.</a:t>
            </a:r>
          </a:p>
          <a:p>
            <a:pPr algn="just"/>
            <a:r>
              <a:rPr lang="en-US" dirty="0"/>
              <a:t>Numerous studies have shown that people only work productively for three to four hours per day on average. To balance their personal and professional lives, people also need breaks and vacation time. However, AI can operate continuously without rest. They can multitask with accuracy and think much more quickly than humans can. With the aid of AI algorithms, they can even manage difficult repetitive tasks without difficulty and boredom.</a:t>
            </a:r>
          </a:p>
        </p:txBody>
      </p:sp>
      <p:sp>
        <p:nvSpPr>
          <p:cNvPr id="6" name="Rectangle: Rounded Corners 5">
            <a:extLst>
              <a:ext uri="{FF2B5EF4-FFF2-40B4-BE49-F238E27FC236}">
                <a16:creationId xmlns:a16="http://schemas.microsoft.com/office/drawing/2014/main" id="{33C6B24E-EE27-9516-22E5-740D0ECEBE6D}"/>
              </a:ext>
            </a:extLst>
          </p:cNvPr>
          <p:cNvSpPr/>
          <p:nvPr/>
        </p:nvSpPr>
        <p:spPr>
          <a:xfrm>
            <a:off x="4603233" y="5838476"/>
            <a:ext cx="1631855" cy="8020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2" action="ppaction://hlinksldjump"/>
              </a:rPr>
              <a:t>Go Back</a:t>
            </a:r>
            <a:endParaRPr lang="en-US" dirty="0"/>
          </a:p>
        </p:txBody>
      </p:sp>
    </p:spTree>
    <p:extLst>
      <p:ext uri="{BB962C8B-B14F-4D97-AF65-F5344CB8AC3E}">
        <p14:creationId xmlns:p14="http://schemas.microsoft.com/office/powerpoint/2010/main" val="1050805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dvantages and Disadvantages of Artificial Intelligence - Javatpoint">
            <a:extLst>
              <a:ext uri="{FF2B5EF4-FFF2-40B4-BE49-F238E27FC236}">
                <a16:creationId xmlns:a16="http://schemas.microsoft.com/office/drawing/2014/main" id="{FAA5FD3E-EB10-ADD7-BA61-10073B2CE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Advantages of Artificial Intelligence | Top 7 Most Useful Advantages of AI">
            <a:extLst>
              <a:ext uri="{FF2B5EF4-FFF2-40B4-BE49-F238E27FC236}">
                <a16:creationId xmlns:a16="http://schemas.microsoft.com/office/drawing/2014/main" id="{C73F539D-F171-D5E6-3864-B5C46C600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8" y="0"/>
            <a:ext cx="609600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Advantage of Artificial Intelligence - Artificial Intelligence">
            <a:extLst>
              <a:ext uri="{FF2B5EF4-FFF2-40B4-BE49-F238E27FC236}">
                <a16:creationId xmlns:a16="http://schemas.microsoft.com/office/drawing/2014/main" id="{94BAF6D2-F503-3252-CBCB-E0674EEB39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1"/>
            <a:ext cx="6095998"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Artificial Intelligence Role in Digital Marketing &amp; Its Advantages">
            <a:extLst>
              <a:ext uri="{FF2B5EF4-FFF2-40B4-BE49-F238E27FC236}">
                <a16:creationId xmlns:a16="http://schemas.microsoft.com/office/drawing/2014/main" id="{36EC8DEA-EA85-9B61-2899-D4820EBAAC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8" y="3428999"/>
            <a:ext cx="6096002"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98097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33B6-A9F3-B89B-4382-79A7EA19CBCF}"/>
              </a:ext>
            </a:extLst>
          </p:cNvPr>
          <p:cNvSpPr>
            <a:spLocks noGrp="1"/>
          </p:cNvSpPr>
          <p:nvPr>
            <p:ph type="title"/>
          </p:nvPr>
        </p:nvSpPr>
        <p:spPr/>
        <p:txBody>
          <a:bodyPr/>
          <a:lstStyle/>
          <a:p>
            <a:r>
              <a:rPr lang="en-US" dirty="0"/>
              <a:t>Disadvantages of </a:t>
            </a:r>
            <a:r>
              <a:rPr lang="en-US"/>
              <a:t>artificial intelligence</a:t>
            </a:r>
          </a:p>
        </p:txBody>
      </p:sp>
      <p:sp>
        <p:nvSpPr>
          <p:cNvPr id="3" name="Content Placeholder 2">
            <a:extLst>
              <a:ext uri="{FF2B5EF4-FFF2-40B4-BE49-F238E27FC236}">
                <a16:creationId xmlns:a16="http://schemas.microsoft.com/office/drawing/2014/main" id="{C96C3D77-11BA-0E09-213F-79EC0F08724A}"/>
              </a:ext>
            </a:extLst>
          </p:cNvPr>
          <p:cNvSpPr>
            <a:spLocks noGrp="1"/>
          </p:cNvSpPr>
          <p:nvPr>
            <p:ph idx="1"/>
          </p:nvPr>
        </p:nvSpPr>
        <p:spPr/>
        <p:txBody>
          <a:bodyPr>
            <a:normAutofit fontScale="85000" lnSpcReduction="20000"/>
          </a:bodyPr>
          <a:lstStyle/>
          <a:p>
            <a:pPr algn="just"/>
            <a:r>
              <a:rPr lang="en-US" dirty="0"/>
              <a:t>It is an impressive achievement when a machine can mimic human intelligence however it can be very expensive and takes a lot of time and resources. AI is quite expensive because it requires the newest hardware and software to function in order to stay current and meet requirements.</a:t>
            </a:r>
          </a:p>
          <a:p>
            <a:pPr algn="just"/>
            <a:r>
              <a:rPr lang="en-US" dirty="0"/>
              <a:t>The inability of AI to learn to think creatively outside the box is a significant drawback. With pre-fed data and prior experiences, AI is able to learn over time, but it is not capable of taking a novel approach. The robot Quill, which can write Forbes earnings reports, is a prime example. Only information that has already been given to the bot is contained in these reports. The fact that a bot can write an article on its own is impressive, but it lacks the human touch found in other Forbes articles.</a:t>
            </a:r>
          </a:p>
        </p:txBody>
      </p:sp>
      <p:sp>
        <p:nvSpPr>
          <p:cNvPr id="4" name="Rectangle: Rounded Corners 3">
            <a:extLst>
              <a:ext uri="{FF2B5EF4-FFF2-40B4-BE49-F238E27FC236}">
                <a16:creationId xmlns:a16="http://schemas.microsoft.com/office/drawing/2014/main" id="{697A959A-78D7-428E-D239-BAD6AA16BF7E}"/>
              </a:ext>
            </a:extLst>
          </p:cNvPr>
          <p:cNvSpPr/>
          <p:nvPr/>
        </p:nvSpPr>
        <p:spPr>
          <a:xfrm>
            <a:off x="4743909" y="5868573"/>
            <a:ext cx="1631855" cy="8020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2" action="ppaction://hlinksldjump"/>
              </a:rPr>
              <a:t>Go Back</a:t>
            </a:r>
            <a:endParaRPr lang="en-US" dirty="0"/>
          </a:p>
        </p:txBody>
      </p:sp>
    </p:spTree>
    <p:extLst>
      <p:ext uri="{BB962C8B-B14F-4D97-AF65-F5344CB8AC3E}">
        <p14:creationId xmlns:p14="http://schemas.microsoft.com/office/powerpoint/2010/main" val="1497877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s the Difference Between &quot;Good AI&quot; and &quot;Bad AI&quot; in HR?">
            <a:extLst>
              <a:ext uri="{FF2B5EF4-FFF2-40B4-BE49-F238E27FC236}">
                <a16:creationId xmlns:a16="http://schemas.microsoft.com/office/drawing/2014/main" id="{FF97386D-B281-91AD-37C4-CF4B6B2B2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Job Loss Due To AI — How Bad Is It Going To Be? – Skynet Today">
            <a:extLst>
              <a:ext uri="{FF2B5EF4-FFF2-40B4-BE49-F238E27FC236}">
                <a16:creationId xmlns:a16="http://schemas.microsoft.com/office/drawing/2014/main" id="{A5E9EF29-9050-0C4A-8F89-7D8559F7E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0"/>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I and you: The good, the bad and the ugly | The Star">
            <a:extLst>
              <a:ext uri="{FF2B5EF4-FFF2-40B4-BE49-F238E27FC236}">
                <a16:creationId xmlns:a16="http://schemas.microsoft.com/office/drawing/2014/main" id="{98A0AADF-4D27-2DEA-36C5-CBF007147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ad Things Can Come from Non-Neutral Technology | ABBYY Blog">
            <a:extLst>
              <a:ext uri="{FF2B5EF4-FFF2-40B4-BE49-F238E27FC236}">
                <a16:creationId xmlns:a16="http://schemas.microsoft.com/office/drawing/2014/main" id="{6362C4C6-9DD6-7553-34F0-B823D4EAC5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1" y="3429000"/>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916860"/>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F71BC-29AA-D179-1557-145A18A5E33D}"/>
              </a:ext>
            </a:extLst>
          </p:cNvPr>
          <p:cNvSpPr>
            <a:spLocks noGrp="1"/>
          </p:cNvSpPr>
          <p:nvPr>
            <p:ph type="title"/>
          </p:nvPr>
        </p:nvSpPr>
        <p:spPr/>
        <p:txBody>
          <a:bodyPr/>
          <a:lstStyle/>
          <a:p>
            <a:r>
              <a:rPr lang="en-US" dirty="0"/>
              <a:t>How artificial intelligence affects our lives</a:t>
            </a:r>
          </a:p>
        </p:txBody>
      </p:sp>
      <p:sp>
        <p:nvSpPr>
          <p:cNvPr id="3" name="Content Placeholder 2">
            <a:extLst>
              <a:ext uri="{FF2B5EF4-FFF2-40B4-BE49-F238E27FC236}">
                <a16:creationId xmlns:a16="http://schemas.microsoft.com/office/drawing/2014/main" id="{02AB42DA-73AE-4778-4019-DB7A8E245A14}"/>
              </a:ext>
            </a:extLst>
          </p:cNvPr>
          <p:cNvSpPr>
            <a:spLocks noGrp="1"/>
          </p:cNvSpPr>
          <p:nvPr>
            <p:ph idx="1"/>
          </p:nvPr>
        </p:nvSpPr>
        <p:spPr>
          <a:xfrm>
            <a:off x="1141412" y="1744394"/>
            <a:ext cx="9905999" cy="4046807"/>
          </a:xfrm>
        </p:spPr>
        <p:txBody>
          <a:bodyPr>
            <a:normAutofit fontScale="77500" lnSpcReduction="20000"/>
          </a:bodyPr>
          <a:lstStyle/>
          <a:p>
            <a:pPr algn="just"/>
            <a:r>
              <a:rPr lang="en-US" sz="4600" dirty="0"/>
              <a:t>Artificial intelligence affects our lives in many ways:</a:t>
            </a:r>
          </a:p>
          <a:p>
            <a:pPr marL="0" indent="0" algn="just">
              <a:buNone/>
            </a:pPr>
            <a:r>
              <a:rPr lang="en-US" sz="4600" dirty="0"/>
              <a:t>1. FACIAL RECOGNITION</a:t>
            </a:r>
          </a:p>
          <a:p>
            <a:pPr marL="0" indent="0" algn="just">
              <a:buNone/>
            </a:pPr>
            <a:r>
              <a:rPr lang="en-US" dirty="0"/>
              <a:t>Through the use of smartphone facial recognition features or CCTVs installed in public spaces, facial recognition has gradually become a part of our daily lives. The AI capability in smartphones is typically used to lock and unlock access. The information is only there to save you from having to type in a password or security code; it never leaves your device. It seems pretty innocent, don't you think? Although it could be worse, it is by no means innocent. When you are sleeping, others may unlock your phone by simply displaying your face. Data on your phone may be accessed by unauthorized people if the technology is bypassed. Additionally, it might normalize face-scanning, which would make the idea of having your face scanned by others less and less unsettling.</a:t>
            </a:r>
          </a:p>
        </p:txBody>
      </p:sp>
      <p:sp>
        <p:nvSpPr>
          <p:cNvPr id="4" name="Rectangle: Rounded Corners 3">
            <a:extLst>
              <a:ext uri="{FF2B5EF4-FFF2-40B4-BE49-F238E27FC236}">
                <a16:creationId xmlns:a16="http://schemas.microsoft.com/office/drawing/2014/main" id="{57F5545F-E245-B338-9825-97C7815F6CD0}"/>
              </a:ext>
            </a:extLst>
          </p:cNvPr>
          <p:cNvSpPr/>
          <p:nvPr/>
        </p:nvSpPr>
        <p:spPr>
          <a:xfrm>
            <a:off x="5278483" y="5943600"/>
            <a:ext cx="1631855" cy="8020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3" action="ppaction://hlinksldjump"/>
              </a:rPr>
              <a:t>Second Way</a:t>
            </a:r>
            <a:endParaRPr lang="en-US" dirty="0"/>
          </a:p>
        </p:txBody>
      </p:sp>
      <p:sp>
        <p:nvSpPr>
          <p:cNvPr id="5" name="Rectangle: Rounded Corners 4">
            <a:extLst>
              <a:ext uri="{FF2B5EF4-FFF2-40B4-BE49-F238E27FC236}">
                <a16:creationId xmlns:a16="http://schemas.microsoft.com/office/drawing/2014/main" id="{48ADCD0F-BED4-4FC5-971C-062EA87635E6}"/>
              </a:ext>
            </a:extLst>
          </p:cNvPr>
          <p:cNvSpPr/>
          <p:nvPr/>
        </p:nvSpPr>
        <p:spPr>
          <a:xfrm>
            <a:off x="3337141" y="5943599"/>
            <a:ext cx="1631855" cy="8020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hlinkClick r:id="rId4" action="ppaction://hlinksldjump"/>
              </a:rPr>
              <a:t>Go Back</a:t>
            </a:r>
            <a:endParaRPr lang="en-US" dirty="0"/>
          </a:p>
        </p:txBody>
      </p:sp>
    </p:spTree>
    <p:extLst>
      <p:ext uri="{BB962C8B-B14F-4D97-AF65-F5344CB8AC3E}">
        <p14:creationId xmlns:p14="http://schemas.microsoft.com/office/powerpoint/2010/main" val="35747183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150</TotalTime>
  <Words>1360</Words>
  <Application>Microsoft Office PowerPoint</Application>
  <PresentationFormat>Widescreen</PresentationFormat>
  <Paragraphs>63</Paragraphs>
  <Slides>21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Tw Cen MT</vt:lpstr>
      <vt:lpstr>Circuit</vt:lpstr>
      <vt:lpstr>Artificial intelligence</vt:lpstr>
      <vt:lpstr>Chapters</vt:lpstr>
      <vt:lpstr>What is artificial intelligence</vt:lpstr>
      <vt:lpstr>How artificial intelligence works</vt:lpstr>
      <vt:lpstr>Advantages of artificial intelligence</vt:lpstr>
      <vt:lpstr>PowerPoint Presentation</vt:lpstr>
      <vt:lpstr>Disadvantages of artificial intelligence</vt:lpstr>
      <vt:lpstr>PowerPoint Presentation</vt:lpstr>
      <vt:lpstr>How artificial intelligence affects our lives</vt:lpstr>
      <vt:lpstr>PowerPoint Presentation</vt:lpstr>
      <vt:lpstr>2. robotic chefs</vt:lpstr>
      <vt:lpstr>PowerPoint Presentation</vt:lpstr>
      <vt:lpstr>3. Smart houses</vt:lpstr>
      <vt:lpstr>PowerPoint Presentation</vt:lpstr>
      <vt:lpstr>How artificial intelligence will change our lives in the future</vt:lpstr>
      <vt:lpstr>PowerPoint Presentation</vt:lpstr>
      <vt:lpstr>2. Banking</vt:lpstr>
      <vt:lpstr>PowerPoint Presentation</vt:lpstr>
      <vt:lpstr>3. Open up millions of new job opportunities</vt:lpstr>
      <vt:lpstr>PowerPoint Presentation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dc:title>
  <dc:creator>Omar Goussous</dc:creator>
  <cp:lastModifiedBy>Omar Goussous</cp:lastModifiedBy>
  <cp:revision>48</cp:revision>
  <dcterms:created xsi:type="dcterms:W3CDTF">2023-02-02T16:30:06Z</dcterms:created>
  <dcterms:modified xsi:type="dcterms:W3CDTF">2023-02-07T17:44:36Z</dcterms:modified>
</cp:coreProperties>
</file>