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1" r:id="rId7"/>
    <p:sldId id="259"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thetechedvocate.org/what-is-the-future-of-virtual-reality/" TargetMode="External"/><Relationship Id="rId1" Type="http://schemas.openxmlformats.org/officeDocument/2006/relationships/hyperlink" Target="https://honestproscons.com/pros-and-cons-of-virtual-reality/" TargetMode="Externa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hyperlink" Target="https://honestproscons.com/pros-and-cons-of-virtual-reality/" TargetMode="External"/><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hyperlink" Target="https://www.thetechedvocate.org/what-is-the-future-of-virtual-reality/" TargetMode="External"/><Relationship Id="rId5" Type="http://schemas.openxmlformats.org/officeDocument/2006/relationships/image" Target="../media/image9.svg"/><Relationship Id="rId4"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31C970-CC88-454B-932A-F9613F28111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1DCA44C-9B1F-4C00-A114-E3ACB3E94E9F}">
      <dgm:prSet/>
      <dgm:spPr/>
      <dgm:t>
        <a:bodyPr/>
        <a:lstStyle/>
        <a:p>
          <a:pPr>
            <a:lnSpc>
              <a:spcPct val="100000"/>
            </a:lnSpc>
          </a:pPr>
          <a:r>
            <a:rPr lang="en-US">
              <a:hlinkClick xmlns:r="http://schemas.openxmlformats.org/officeDocument/2006/relationships" r:id="rId1"/>
            </a:rPr>
            <a:t>10 Advantages And Disadvantages Of Virtual Reality (honestproscons.com)</a:t>
          </a:r>
          <a:endParaRPr lang="en-US"/>
        </a:p>
      </dgm:t>
    </dgm:pt>
    <dgm:pt modelId="{94069A60-D5C4-4264-9086-6224BD03014A}" type="parTrans" cxnId="{567A3D24-17B3-4962-8E08-86A7663EC119}">
      <dgm:prSet/>
      <dgm:spPr/>
      <dgm:t>
        <a:bodyPr/>
        <a:lstStyle/>
        <a:p>
          <a:endParaRPr lang="en-US"/>
        </a:p>
      </dgm:t>
    </dgm:pt>
    <dgm:pt modelId="{710D15CA-C6E1-4E5D-93D4-6A90739050AB}" type="sibTrans" cxnId="{567A3D24-17B3-4962-8E08-86A7663EC119}">
      <dgm:prSet/>
      <dgm:spPr/>
      <dgm:t>
        <a:bodyPr/>
        <a:lstStyle/>
        <a:p>
          <a:endParaRPr lang="en-US"/>
        </a:p>
      </dgm:t>
    </dgm:pt>
    <dgm:pt modelId="{CC68AE95-A976-47BF-B904-32A33C539A17}">
      <dgm:prSet/>
      <dgm:spPr/>
      <dgm:t>
        <a:bodyPr/>
        <a:lstStyle/>
        <a:p>
          <a:pPr>
            <a:lnSpc>
              <a:spcPct val="100000"/>
            </a:lnSpc>
          </a:pPr>
          <a:r>
            <a:rPr lang="en-US">
              <a:hlinkClick xmlns:r="http://schemas.openxmlformats.org/officeDocument/2006/relationships" r:id="rId2"/>
            </a:rPr>
            <a:t>What is the Future of Virtual Reality? - The Tech Edvocate</a:t>
          </a:r>
          <a:endParaRPr lang="en-US"/>
        </a:p>
      </dgm:t>
    </dgm:pt>
    <dgm:pt modelId="{3899C320-0834-418E-97F9-4971B2BC4691}" type="parTrans" cxnId="{F9A92A6C-BF94-4D07-AAA7-89E6645ED418}">
      <dgm:prSet/>
      <dgm:spPr/>
      <dgm:t>
        <a:bodyPr/>
        <a:lstStyle/>
        <a:p>
          <a:endParaRPr lang="en-US"/>
        </a:p>
      </dgm:t>
    </dgm:pt>
    <dgm:pt modelId="{71C37542-C6F2-4309-A3DC-E22C9BBA2693}" type="sibTrans" cxnId="{F9A92A6C-BF94-4D07-AAA7-89E6645ED418}">
      <dgm:prSet/>
      <dgm:spPr/>
      <dgm:t>
        <a:bodyPr/>
        <a:lstStyle/>
        <a:p>
          <a:endParaRPr lang="en-US"/>
        </a:p>
      </dgm:t>
    </dgm:pt>
    <dgm:pt modelId="{E2C973AF-AD74-418F-9938-5F46469914E3}" type="pres">
      <dgm:prSet presAssocID="{7731C970-CC88-454B-932A-F9613F281113}" presName="root" presStyleCnt="0">
        <dgm:presLayoutVars>
          <dgm:dir/>
          <dgm:resizeHandles val="exact"/>
        </dgm:presLayoutVars>
      </dgm:prSet>
      <dgm:spPr/>
    </dgm:pt>
    <dgm:pt modelId="{6EFF2652-C5FE-4A43-9E80-46F841126E67}" type="pres">
      <dgm:prSet presAssocID="{B1DCA44C-9B1F-4C00-A114-E3ACB3E94E9F}" presName="compNode" presStyleCnt="0"/>
      <dgm:spPr/>
    </dgm:pt>
    <dgm:pt modelId="{30CA62C9-B804-4F43-8E80-DAAA65624043}" type="pres">
      <dgm:prSet presAssocID="{B1DCA44C-9B1F-4C00-A114-E3ACB3E94E9F}" presName="bgRect" presStyleLbl="bgShp" presStyleIdx="0" presStyleCnt="2"/>
      <dgm:spPr/>
    </dgm:pt>
    <dgm:pt modelId="{628648E2-FF47-4944-9DC7-0166F1FDEAAC}" type="pres">
      <dgm:prSet presAssocID="{B1DCA44C-9B1F-4C00-A114-E3ACB3E94E9F}"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Virtual RealityHeadset"/>
        </a:ext>
      </dgm:extLst>
    </dgm:pt>
    <dgm:pt modelId="{FF6AC67C-090C-42AA-9ED3-AEBD02F362A1}" type="pres">
      <dgm:prSet presAssocID="{B1DCA44C-9B1F-4C00-A114-E3ACB3E94E9F}" presName="spaceRect" presStyleCnt="0"/>
      <dgm:spPr/>
    </dgm:pt>
    <dgm:pt modelId="{07B9F8D3-9417-4670-9DD4-4D126426EF61}" type="pres">
      <dgm:prSet presAssocID="{B1DCA44C-9B1F-4C00-A114-E3ACB3E94E9F}" presName="parTx" presStyleLbl="revTx" presStyleIdx="0" presStyleCnt="2">
        <dgm:presLayoutVars>
          <dgm:chMax val="0"/>
          <dgm:chPref val="0"/>
        </dgm:presLayoutVars>
      </dgm:prSet>
      <dgm:spPr/>
    </dgm:pt>
    <dgm:pt modelId="{CF06045A-C339-4175-BA1E-56D3E13B832C}" type="pres">
      <dgm:prSet presAssocID="{710D15CA-C6E1-4E5D-93D4-6A90739050AB}" presName="sibTrans" presStyleCnt="0"/>
      <dgm:spPr/>
    </dgm:pt>
    <dgm:pt modelId="{845EF854-91AD-4F75-93C6-3873A07358BD}" type="pres">
      <dgm:prSet presAssocID="{CC68AE95-A976-47BF-B904-32A33C539A17}" presName="compNode" presStyleCnt="0"/>
      <dgm:spPr/>
    </dgm:pt>
    <dgm:pt modelId="{20CEF6C0-2E6A-4593-A9BA-02938A3EC4AA}" type="pres">
      <dgm:prSet presAssocID="{CC68AE95-A976-47BF-B904-32A33C539A17}" presName="bgRect" presStyleLbl="bgShp" presStyleIdx="1" presStyleCnt="2"/>
      <dgm:spPr/>
    </dgm:pt>
    <dgm:pt modelId="{57EE1EBC-99A6-4797-857F-C84F9125AC1A}" type="pres">
      <dgm:prSet presAssocID="{CC68AE95-A976-47BF-B904-32A33C539A17}"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oud Computing"/>
        </a:ext>
      </dgm:extLst>
    </dgm:pt>
    <dgm:pt modelId="{74E43014-D103-47F4-9629-4A38F440EDD7}" type="pres">
      <dgm:prSet presAssocID="{CC68AE95-A976-47BF-B904-32A33C539A17}" presName="spaceRect" presStyleCnt="0"/>
      <dgm:spPr/>
    </dgm:pt>
    <dgm:pt modelId="{77C54778-171D-4BCD-865A-9127BE137911}" type="pres">
      <dgm:prSet presAssocID="{CC68AE95-A976-47BF-B904-32A33C539A17}" presName="parTx" presStyleLbl="revTx" presStyleIdx="1" presStyleCnt="2">
        <dgm:presLayoutVars>
          <dgm:chMax val="0"/>
          <dgm:chPref val="0"/>
        </dgm:presLayoutVars>
      </dgm:prSet>
      <dgm:spPr/>
    </dgm:pt>
  </dgm:ptLst>
  <dgm:cxnLst>
    <dgm:cxn modelId="{567A3D24-17B3-4962-8E08-86A7663EC119}" srcId="{7731C970-CC88-454B-932A-F9613F281113}" destId="{B1DCA44C-9B1F-4C00-A114-E3ACB3E94E9F}" srcOrd="0" destOrd="0" parTransId="{94069A60-D5C4-4264-9086-6224BD03014A}" sibTransId="{710D15CA-C6E1-4E5D-93D4-6A90739050AB}"/>
    <dgm:cxn modelId="{F9A92A6C-BF94-4D07-AAA7-89E6645ED418}" srcId="{7731C970-CC88-454B-932A-F9613F281113}" destId="{CC68AE95-A976-47BF-B904-32A33C539A17}" srcOrd="1" destOrd="0" parTransId="{3899C320-0834-418E-97F9-4971B2BC4691}" sibTransId="{71C37542-C6F2-4309-A3DC-E22C9BBA2693}"/>
    <dgm:cxn modelId="{6403274F-E3E2-4CC3-B6D3-268CF69E8F2D}" type="presOf" srcId="{B1DCA44C-9B1F-4C00-A114-E3ACB3E94E9F}" destId="{07B9F8D3-9417-4670-9DD4-4D126426EF61}" srcOrd="0" destOrd="0" presId="urn:microsoft.com/office/officeart/2018/2/layout/IconVerticalSolidList"/>
    <dgm:cxn modelId="{060E71D9-DC3C-44B3-8FCE-442AD2A1B465}" type="presOf" srcId="{CC68AE95-A976-47BF-B904-32A33C539A17}" destId="{77C54778-171D-4BCD-865A-9127BE137911}" srcOrd="0" destOrd="0" presId="urn:microsoft.com/office/officeart/2018/2/layout/IconVerticalSolidList"/>
    <dgm:cxn modelId="{73A311E2-D649-4669-AA4D-4B670B09ADCB}" type="presOf" srcId="{7731C970-CC88-454B-932A-F9613F281113}" destId="{E2C973AF-AD74-418F-9938-5F46469914E3}" srcOrd="0" destOrd="0" presId="urn:microsoft.com/office/officeart/2018/2/layout/IconVerticalSolidList"/>
    <dgm:cxn modelId="{D10BE2AC-8531-4D3B-9A15-BFAF36CE13B1}" type="presParOf" srcId="{E2C973AF-AD74-418F-9938-5F46469914E3}" destId="{6EFF2652-C5FE-4A43-9E80-46F841126E67}" srcOrd="0" destOrd="0" presId="urn:microsoft.com/office/officeart/2018/2/layout/IconVerticalSolidList"/>
    <dgm:cxn modelId="{ABBB736A-7ECA-4534-A2AD-04BF2949794B}" type="presParOf" srcId="{6EFF2652-C5FE-4A43-9E80-46F841126E67}" destId="{30CA62C9-B804-4F43-8E80-DAAA65624043}" srcOrd="0" destOrd="0" presId="urn:microsoft.com/office/officeart/2018/2/layout/IconVerticalSolidList"/>
    <dgm:cxn modelId="{7CC6E6E7-1FC7-4CCC-BA85-DA83608CA241}" type="presParOf" srcId="{6EFF2652-C5FE-4A43-9E80-46F841126E67}" destId="{628648E2-FF47-4944-9DC7-0166F1FDEAAC}" srcOrd="1" destOrd="0" presId="urn:microsoft.com/office/officeart/2018/2/layout/IconVerticalSolidList"/>
    <dgm:cxn modelId="{1B888352-B9E2-45CD-B8A6-6E684138FBF3}" type="presParOf" srcId="{6EFF2652-C5FE-4A43-9E80-46F841126E67}" destId="{FF6AC67C-090C-42AA-9ED3-AEBD02F362A1}" srcOrd="2" destOrd="0" presId="urn:microsoft.com/office/officeart/2018/2/layout/IconVerticalSolidList"/>
    <dgm:cxn modelId="{119FE03A-9445-4D7B-A54C-9389631165BF}" type="presParOf" srcId="{6EFF2652-C5FE-4A43-9E80-46F841126E67}" destId="{07B9F8D3-9417-4670-9DD4-4D126426EF61}" srcOrd="3" destOrd="0" presId="urn:microsoft.com/office/officeart/2018/2/layout/IconVerticalSolidList"/>
    <dgm:cxn modelId="{9F777C4B-52DC-477D-BB04-71F5AC26F9C4}" type="presParOf" srcId="{E2C973AF-AD74-418F-9938-5F46469914E3}" destId="{CF06045A-C339-4175-BA1E-56D3E13B832C}" srcOrd="1" destOrd="0" presId="urn:microsoft.com/office/officeart/2018/2/layout/IconVerticalSolidList"/>
    <dgm:cxn modelId="{C0DA32FF-7291-4739-9235-6A792F564B2F}" type="presParOf" srcId="{E2C973AF-AD74-418F-9938-5F46469914E3}" destId="{845EF854-91AD-4F75-93C6-3873A07358BD}" srcOrd="2" destOrd="0" presId="urn:microsoft.com/office/officeart/2018/2/layout/IconVerticalSolidList"/>
    <dgm:cxn modelId="{5C30EC90-6555-44C7-95A9-01540EB5F061}" type="presParOf" srcId="{845EF854-91AD-4F75-93C6-3873A07358BD}" destId="{20CEF6C0-2E6A-4593-A9BA-02938A3EC4AA}" srcOrd="0" destOrd="0" presId="urn:microsoft.com/office/officeart/2018/2/layout/IconVerticalSolidList"/>
    <dgm:cxn modelId="{5BB6C568-DD9D-4703-B472-234D3261E4EB}" type="presParOf" srcId="{845EF854-91AD-4F75-93C6-3873A07358BD}" destId="{57EE1EBC-99A6-4797-857F-C84F9125AC1A}" srcOrd="1" destOrd="0" presId="urn:microsoft.com/office/officeart/2018/2/layout/IconVerticalSolidList"/>
    <dgm:cxn modelId="{AB062D1F-9A0C-4F0F-B474-5E6769FBCE73}" type="presParOf" srcId="{845EF854-91AD-4F75-93C6-3873A07358BD}" destId="{74E43014-D103-47F4-9629-4A38F440EDD7}" srcOrd="2" destOrd="0" presId="urn:microsoft.com/office/officeart/2018/2/layout/IconVerticalSolidList"/>
    <dgm:cxn modelId="{2272DF37-3EEA-446B-9CBB-B924476BB919}" type="presParOf" srcId="{845EF854-91AD-4F75-93C6-3873A07358BD}" destId="{77C54778-171D-4BCD-865A-9127BE13791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A62C9-B804-4F43-8E80-DAAA65624043}">
      <dsp:nvSpPr>
        <dsp:cNvPr id="0" name=""/>
        <dsp:cNvSpPr/>
      </dsp:nvSpPr>
      <dsp:spPr>
        <a:xfrm>
          <a:off x="0" y="707092"/>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8648E2-FF47-4944-9DC7-0166F1FDEAAC}">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B9F8D3-9417-4670-9DD4-4D126426EF61}">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100000"/>
            </a:lnSpc>
            <a:spcBef>
              <a:spcPct val="0"/>
            </a:spcBef>
            <a:spcAft>
              <a:spcPct val="35000"/>
            </a:spcAft>
            <a:buNone/>
          </a:pPr>
          <a:r>
            <a:rPr lang="en-US" sz="2500" kern="1200">
              <a:hlinkClick xmlns:r="http://schemas.openxmlformats.org/officeDocument/2006/relationships" r:id="rId3"/>
            </a:rPr>
            <a:t>10 Advantages And Disadvantages Of Virtual Reality (honestproscons.com)</a:t>
          </a:r>
          <a:endParaRPr lang="en-US" sz="2500" kern="1200"/>
        </a:p>
      </dsp:txBody>
      <dsp:txXfrm>
        <a:off x="1507738" y="707092"/>
        <a:ext cx="9007861" cy="1305401"/>
      </dsp:txXfrm>
    </dsp:sp>
    <dsp:sp modelId="{20CEF6C0-2E6A-4593-A9BA-02938A3EC4AA}">
      <dsp:nvSpPr>
        <dsp:cNvPr id="0" name=""/>
        <dsp:cNvSpPr/>
      </dsp:nvSpPr>
      <dsp:spPr>
        <a:xfrm>
          <a:off x="0" y="2338844"/>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EE1EBC-99A6-4797-857F-C84F9125AC1A}">
      <dsp:nvSpPr>
        <dsp:cNvPr id="0" name=""/>
        <dsp:cNvSpPr/>
      </dsp:nvSpPr>
      <dsp:spPr>
        <a:xfrm>
          <a:off x="394883" y="2632559"/>
          <a:ext cx="717970" cy="71797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C54778-171D-4BCD-865A-9127BE137911}">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100000"/>
            </a:lnSpc>
            <a:spcBef>
              <a:spcPct val="0"/>
            </a:spcBef>
            <a:spcAft>
              <a:spcPct val="35000"/>
            </a:spcAft>
            <a:buNone/>
          </a:pPr>
          <a:r>
            <a:rPr lang="en-US" sz="2500" kern="1200">
              <a:hlinkClick xmlns:r="http://schemas.openxmlformats.org/officeDocument/2006/relationships" r:id="rId6"/>
            </a:rPr>
            <a:t>What is the Future of Virtual Reality? - The Tech Edvocate</a:t>
          </a:r>
          <a:endParaRPr lang="en-US" sz="2500" kern="1200"/>
        </a:p>
      </dsp:txBody>
      <dsp:txXfrm>
        <a:off x="1507738" y="2338844"/>
        <a:ext cx="9007861" cy="130540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ECCBA-A331-877F-E1D6-4DB4975BF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CC1979-DA33-57C6-82C1-CFE5444DC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7A2D1E-8004-4070-448F-D54018784DF6}"/>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471640F4-5AC7-DDF7-AB30-9F38624A5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FFE9D-F7E3-FA51-79DB-D2F78C12104B}"/>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1883795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A0015-06D5-7076-598D-D6A1605B16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ED5EFF-CA55-9258-C90C-2BDD934215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217100-4FC3-11A5-70AB-14BDDAF535D1}"/>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5AC78272-B5F6-A99D-BED2-A014CBF71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6D7B6-C4FC-0633-F42E-40614CD45FE6}"/>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306349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A282B-34B2-F970-4754-51AC906654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A21FA8-D57D-FE7E-B82C-12D50DC246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0ECC43-8F0B-A7DC-07B4-4DA9BC167205}"/>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5555AF77-2595-DF25-D26B-3847A5A741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55A0D-EA2E-2DEC-8270-C07B7EE1513A}"/>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84295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22E4-3E0C-3232-BFA9-B1C20FAB81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7B6113-B025-54CC-548B-DD2D144CC1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5803E8-8010-8CD0-5027-B0911A7242C1}"/>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AD70004E-6F1E-A89B-615C-F93B55EB0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3CC24D-3486-6450-1BE6-CFBAF11EAED3}"/>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364413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C2CC5-A059-D4D9-0BE6-EE1848D1A6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5D09BB-A512-607E-BCA4-D7AAC2D37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723F56-6195-BAAA-E877-1CD45C7E718A}"/>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AA7E5ED6-AA72-C07E-FDD6-FF7CB3087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172B4-3D3C-0F7E-DCA1-3BB0896A0325}"/>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137601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CE514-F664-D65E-7FD3-B90A41F87E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D9AA-FECA-B3A3-11CF-5D2F1FA748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2A0245-5B27-1790-7F71-914049A961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24CBE9-1BDA-EF43-57CF-C7C17C437DEB}"/>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6" name="Footer Placeholder 5">
            <a:extLst>
              <a:ext uri="{FF2B5EF4-FFF2-40B4-BE49-F238E27FC236}">
                <a16:creationId xmlns:a16="http://schemas.microsoft.com/office/drawing/2014/main" id="{EA2CEC98-BEB3-9CDE-6E84-E1322D329A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7F4DB0-0CA7-652C-4053-9C327AF541A5}"/>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352495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04BE4-1C59-CD19-542F-D8F028A260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1EDE81-F563-F045-CF44-4800641D25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FB1FF3-90BB-8690-A124-6EF30A64BD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27410B-494C-F3EF-BC37-57C746C8F2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501BC2-2E68-D43A-BB0A-832569A568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FD8E62-9950-42D7-7948-62D48FE3F640}"/>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8" name="Footer Placeholder 7">
            <a:extLst>
              <a:ext uri="{FF2B5EF4-FFF2-40B4-BE49-F238E27FC236}">
                <a16:creationId xmlns:a16="http://schemas.microsoft.com/office/drawing/2014/main" id="{C1757BBD-B5A3-72DA-0A99-5C44B2F811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46ED0E-74A1-EF40-5C63-E4F29B0F39DD}"/>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60746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93DF9-5140-CBC7-D850-C20AEC84DF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247873-98C7-FB48-F646-2E2B7D7605E3}"/>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4" name="Footer Placeholder 3">
            <a:extLst>
              <a:ext uri="{FF2B5EF4-FFF2-40B4-BE49-F238E27FC236}">
                <a16:creationId xmlns:a16="http://schemas.microsoft.com/office/drawing/2014/main" id="{1FF678CF-E22E-BE95-E727-13B213A8FC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0486A9-13B5-B403-EFE4-D9FA598F3420}"/>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90722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783320-5C46-668E-F50A-4820E7B5A0CD}"/>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3" name="Footer Placeholder 2">
            <a:extLst>
              <a:ext uri="{FF2B5EF4-FFF2-40B4-BE49-F238E27FC236}">
                <a16:creationId xmlns:a16="http://schemas.microsoft.com/office/drawing/2014/main" id="{EA0F4CDF-D9DA-0D23-13E6-D2BBF9D908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BC789B-18FB-1341-FA72-A49404492281}"/>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14162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1EE-AE4E-B85C-CBC7-77C2686F71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AA01E5-FC9B-2DC5-361D-6F74E825F4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CC19F7-8DCB-F271-0FED-07C94498D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80A77-2410-1D6B-15FE-3EA95DE4658C}"/>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6" name="Footer Placeholder 5">
            <a:extLst>
              <a:ext uri="{FF2B5EF4-FFF2-40B4-BE49-F238E27FC236}">
                <a16:creationId xmlns:a16="http://schemas.microsoft.com/office/drawing/2014/main" id="{AE3A8A12-E377-2819-438E-B42343645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0D930E-738B-B6EB-017C-71E9F61B3765}"/>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364463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E575C-AABE-72B7-A8A1-2CF79E9097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5BBD5-03B1-76B6-F21A-63458FFC9A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64D5F4-788A-7513-501E-9DB74FF66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CB693-BE16-5071-71BB-67278B85DDD4}"/>
              </a:ext>
            </a:extLst>
          </p:cNvPr>
          <p:cNvSpPr>
            <a:spLocks noGrp="1"/>
          </p:cNvSpPr>
          <p:nvPr>
            <p:ph type="dt" sz="half" idx="10"/>
          </p:nvPr>
        </p:nvSpPr>
        <p:spPr/>
        <p:txBody>
          <a:bodyPr/>
          <a:lstStyle/>
          <a:p>
            <a:fld id="{4EE09A29-BCCD-45E3-BF74-2FF8FC813474}" type="datetimeFigureOut">
              <a:rPr lang="en-US" smtClean="0"/>
              <a:t>2/7/2023</a:t>
            </a:fld>
            <a:endParaRPr lang="en-US"/>
          </a:p>
        </p:txBody>
      </p:sp>
      <p:sp>
        <p:nvSpPr>
          <p:cNvPr id="6" name="Footer Placeholder 5">
            <a:extLst>
              <a:ext uri="{FF2B5EF4-FFF2-40B4-BE49-F238E27FC236}">
                <a16:creationId xmlns:a16="http://schemas.microsoft.com/office/drawing/2014/main" id="{94399D49-F8D3-7DA9-48E1-AD0A3B6813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F7EA07-9F90-3237-0184-5FB4F913A7A8}"/>
              </a:ext>
            </a:extLst>
          </p:cNvPr>
          <p:cNvSpPr>
            <a:spLocks noGrp="1"/>
          </p:cNvSpPr>
          <p:nvPr>
            <p:ph type="sldNum" sz="quarter" idx="12"/>
          </p:nvPr>
        </p:nvSpPr>
        <p:spPr/>
        <p:txBody>
          <a:bodyPr/>
          <a:lstStyle/>
          <a:p>
            <a:fld id="{23D38257-7E09-4727-89AA-9A6A8832FBA5}" type="slidenum">
              <a:rPr lang="en-US" smtClean="0"/>
              <a:t>‹#›</a:t>
            </a:fld>
            <a:endParaRPr lang="en-US"/>
          </a:p>
        </p:txBody>
      </p:sp>
    </p:spTree>
    <p:extLst>
      <p:ext uri="{BB962C8B-B14F-4D97-AF65-F5344CB8AC3E}">
        <p14:creationId xmlns:p14="http://schemas.microsoft.com/office/powerpoint/2010/main" val="250684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43F8B5-F2AA-917E-D4F0-221E24BEBB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0B2A38-5476-62CC-9C56-9EF15F15B6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1E05-1A70-5000-C5D6-128B8DF41E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09A29-BCCD-45E3-BF74-2FF8FC813474}" type="datetimeFigureOut">
              <a:rPr lang="en-US" smtClean="0"/>
              <a:t>2/7/2023</a:t>
            </a:fld>
            <a:endParaRPr lang="en-US"/>
          </a:p>
        </p:txBody>
      </p:sp>
      <p:sp>
        <p:nvSpPr>
          <p:cNvPr id="5" name="Footer Placeholder 4">
            <a:extLst>
              <a:ext uri="{FF2B5EF4-FFF2-40B4-BE49-F238E27FC236}">
                <a16:creationId xmlns:a16="http://schemas.microsoft.com/office/drawing/2014/main" id="{508FAF65-EC85-65F4-1D39-2F0F1BD0FB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E6AB2F-D191-2279-B54C-D4D3817CB9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38257-7E09-4727-89AA-9A6A8832FBA5}" type="slidenum">
              <a:rPr lang="en-US" smtClean="0"/>
              <a:t>‹#›</a:t>
            </a:fld>
            <a:endParaRPr lang="en-US"/>
          </a:p>
        </p:txBody>
      </p:sp>
    </p:spTree>
    <p:extLst>
      <p:ext uri="{BB962C8B-B14F-4D97-AF65-F5344CB8AC3E}">
        <p14:creationId xmlns:p14="http://schemas.microsoft.com/office/powerpoint/2010/main" val="1699156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virtual reality">
            <a:extLst>
              <a:ext uri="{FF2B5EF4-FFF2-40B4-BE49-F238E27FC236}">
                <a16:creationId xmlns:a16="http://schemas.microsoft.com/office/drawing/2014/main" id="{E9E269C9-A706-889A-29F4-27A6EB2537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68" r="1" b="1"/>
          <a:stretch/>
        </p:blipFill>
        <p:spPr bwMode="auto">
          <a:xfrm>
            <a:off x="2522358"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7D3298-1414-0E29-8806-C9312E05A4ED}"/>
              </a:ext>
            </a:extLst>
          </p:cNvPr>
          <p:cNvSpPr>
            <a:spLocks noGrp="1"/>
          </p:cNvSpPr>
          <p:nvPr>
            <p:ph type="ctrTitle"/>
          </p:nvPr>
        </p:nvSpPr>
        <p:spPr>
          <a:xfrm>
            <a:off x="952228" y="743447"/>
            <a:ext cx="3973385" cy="3692028"/>
          </a:xfrm>
          <a:noFill/>
        </p:spPr>
        <p:txBody>
          <a:bodyPr>
            <a:normAutofit/>
          </a:bodyPr>
          <a:lstStyle/>
          <a:p>
            <a:pPr algn="l"/>
            <a:r>
              <a:rPr lang="en-US" sz="5200"/>
              <a:t>Virtual reality</a:t>
            </a:r>
          </a:p>
        </p:txBody>
      </p:sp>
      <p:sp>
        <p:nvSpPr>
          <p:cNvPr id="3" name="Subtitle 2">
            <a:extLst>
              <a:ext uri="{FF2B5EF4-FFF2-40B4-BE49-F238E27FC236}">
                <a16:creationId xmlns:a16="http://schemas.microsoft.com/office/drawing/2014/main" id="{3E5E3AB8-F4E8-D5B8-943F-01474ACE14FE}"/>
              </a:ext>
            </a:extLst>
          </p:cNvPr>
          <p:cNvSpPr>
            <a:spLocks noGrp="1"/>
          </p:cNvSpPr>
          <p:nvPr>
            <p:ph type="subTitle" idx="1"/>
          </p:nvPr>
        </p:nvSpPr>
        <p:spPr>
          <a:xfrm>
            <a:off x="952229" y="4629234"/>
            <a:ext cx="3973386" cy="1485319"/>
          </a:xfrm>
          <a:noFill/>
        </p:spPr>
        <p:txBody>
          <a:bodyPr>
            <a:normAutofit/>
          </a:bodyPr>
          <a:lstStyle/>
          <a:p>
            <a:pPr algn="l"/>
            <a:r>
              <a:rPr lang="en-US"/>
              <a:t>By: Fahed</a:t>
            </a:r>
          </a:p>
        </p:txBody>
      </p:sp>
    </p:spTree>
    <p:extLst>
      <p:ext uri="{BB962C8B-B14F-4D97-AF65-F5344CB8AC3E}">
        <p14:creationId xmlns:p14="http://schemas.microsoft.com/office/powerpoint/2010/main" val="31698661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4">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BF836E-DDE5-9640-FEE5-96AC6B56C5D0}"/>
              </a:ext>
            </a:extLst>
          </p:cNvPr>
          <p:cNvSpPr>
            <a:spLocks noGrp="1"/>
          </p:cNvSpPr>
          <p:nvPr>
            <p:ph type="title"/>
          </p:nvPr>
        </p:nvSpPr>
        <p:spPr>
          <a:xfrm>
            <a:off x="640080" y="325369"/>
            <a:ext cx="4368602" cy="1956841"/>
          </a:xfrm>
        </p:spPr>
        <p:txBody>
          <a:bodyPr anchor="b">
            <a:normAutofit/>
          </a:bodyPr>
          <a:lstStyle/>
          <a:p>
            <a:r>
              <a:rPr lang="en-US" sz="5400"/>
              <a:t>What is virtual reality?</a:t>
            </a:r>
          </a:p>
        </p:txBody>
      </p:sp>
      <p:sp>
        <p:nvSpPr>
          <p:cNvPr id="2060"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2FCDF9-2BE9-A121-846A-D28ED3FE03D1}"/>
              </a:ext>
            </a:extLst>
          </p:cNvPr>
          <p:cNvSpPr>
            <a:spLocks noGrp="1"/>
          </p:cNvSpPr>
          <p:nvPr>
            <p:ph idx="1"/>
          </p:nvPr>
        </p:nvSpPr>
        <p:spPr>
          <a:xfrm>
            <a:off x="640080" y="2872899"/>
            <a:ext cx="4243589" cy="3320668"/>
          </a:xfrm>
        </p:spPr>
        <p:txBody>
          <a:bodyPr>
            <a:normAutofit/>
          </a:bodyPr>
          <a:lstStyle/>
          <a:p>
            <a:r>
              <a:rPr lang="en-US" sz="2200" dirty="0">
                <a:latin typeface="Roboto" panose="02000000000000000000" pitchFamily="2" charset="0"/>
              </a:rPr>
              <a:t>It is</a:t>
            </a:r>
            <a:r>
              <a:rPr lang="en-US" sz="2200" b="0" i="0" dirty="0">
                <a:effectLst/>
                <a:latin typeface="Roboto" panose="02000000000000000000" pitchFamily="2" charset="0"/>
              </a:rPr>
              <a:t> computer-generated simulation of a three-dimensional image or environment that can be interacted with in a seemingly real or physical way by a person using special electronic equipment, such as a helmet with a screen inside or gloves fitted with sensors.</a:t>
            </a:r>
            <a:endParaRPr lang="en-US" sz="2200" dirty="0"/>
          </a:p>
        </p:txBody>
      </p:sp>
      <p:pic>
        <p:nvPicPr>
          <p:cNvPr id="2050" name="Picture 2" descr="Image result for what is virtual reality">
            <a:extLst>
              <a:ext uri="{FF2B5EF4-FFF2-40B4-BE49-F238E27FC236}">
                <a16:creationId xmlns:a16="http://schemas.microsoft.com/office/drawing/2014/main" id="{3C6B9BC4-AC85-33C6-4ED3-2DD6A98630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8004"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7564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68BCA-AC7C-EE0E-2C17-FD231A55491E}"/>
              </a:ext>
            </a:extLst>
          </p:cNvPr>
          <p:cNvSpPr>
            <a:spLocks noGrp="1"/>
          </p:cNvSpPr>
          <p:nvPr>
            <p:ph type="title"/>
          </p:nvPr>
        </p:nvSpPr>
        <p:spPr/>
        <p:txBody>
          <a:bodyPr/>
          <a:lstStyle/>
          <a:p>
            <a:r>
              <a:rPr lang="en-US" dirty="0"/>
              <a:t>What are some of the advantages of virtual reality?</a:t>
            </a:r>
          </a:p>
        </p:txBody>
      </p:sp>
      <p:sp>
        <p:nvSpPr>
          <p:cNvPr id="3" name="Content Placeholder 2">
            <a:extLst>
              <a:ext uri="{FF2B5EF4-FFF2-40B4-BE49-F238E27FC236}">
                <a16:creationId xmlns:a16="http://schemas.microsoft.com/office/drawing/2014/main" id="{E4DDC077-DAD9-61D2-1A36-E37B8E942A22}"/>
              </a:ext>
            </a:extLst>
          </p:cNvPr>
          <p:cNvSpPr>
            <a:spLocks noGrp="1"/>
          </p:cNvSpPr>
          <p:nvPr>
            <p:ph idx="1"/>
          </p:nvPr>
        </p:nvSpPr>
        <p:spPr/>
        <p:txBody>
          <a:bodyPr/>
          <a:lstStyle/>
          <a:p>
            <a:r>
              <a:rPr lang="en-US" b="1" i="0" dirty="0">
                <a:solidFill>
                  <a:srgbClr val="111111"/>
                </a:solidFill>
                <a:effectLst/>
                <a:latin typeface="inherit"/>
              </a:rPr>
              <a:t>More Than Real: </a:t>
            </a:r>
            <a:r>
              <a:rPr lang="en-US" i="0" dirty="0">
                <a:solidFill>
                  <a:srgbClr val="111111"/>
                </a:solidFill>
                <a:effectLst/>
                <a:latin typeface="inherit"/>
              </a:rPr>
              <a:t>offers</a:t>
            </a:r>
            <a:r>
              <a:rPr lang="en-US" i="0" dirty="0">
                <a:solidFill>
                  <a:srgbClr val="000000"/>
                </a:solidFill>
                <a:effectLst/>
                <a:latin typeface="ff-more-web-pro"/>
              </a:rPr>
              <a:t> </a:t>
            </a:r>
            <a:r>
              <a:rPr lang="en-US" b="0" i="0" dirty="0">
                <a:solidFill>
                  <a:srgbClr val="000000"/>
                </a:solidFill>
                <a:effectLst/>
                <a:latin typeface="ff-more-web-pro"/>
              </a:rPr>
              <a:t>high quality visualizations that give the user a feeling of being in a different world while playing games, or watching the scenery, etc.</a:t>
            </a:r>
          </a:p>
          <a:p>
            <a:r>
              <a:rPr lang="en-US" b="1" i="0" dirty="0">
                <a:solidFill>
                  <a:srgbClr val="111111"/>
                </a:solidFill>
                <a:effectLst/>
                <a:latin typeface="inherit"/>
              </a:rPr>
              <a:t>Safe Practice: </a:t>
            </a:r>
            <a:r>
              <a:rPr lang="en-US" b="0" i="0" dirty="0">
                <a:solidFill>
                  <a:srgbClr val="000000"/>
                </a:solidFill>
                <a:effectLst/>
                <a:latin typeface="ff-more-web-pro"/>
              </a:rPr>
              <a:t>Another of the countless other benefits of virtual reality technology is using it for training purposes and practice due to its ability to simulate potentially dangerous real-world operations like surgery, combat, flight.</a:t>
            </a:r>
            <a:endParaRPr lang="en-US" i="0" dirty="0">
              <a:solidFill>
                <a:srgbClr val="000000"/>
              </a:solidFill>
              <a:effectLst/>
              <a:latin typeface="ff-more-web-pro"/>
            </a:endParaRPr>
          </a:p>
          <a:p>
            <a:r>
              <a:rPr lang="en-US" b="1" i="0" dirty="0">
                <a:solidFill>
                  <a:srgbClr val="111111"/>
                </a:solidFill>
                <a:effectLst/>
                <a:latin typeface="inherit"/>
              </a:rPr>
              <a:t>Increased Learning Possibilities: </a:t>
            </a:r>
            <a:r>
              <a:rPr lang="en-US" b="0" i="0" dirty="0">
                <a:solidFill>
                  <a:srgbClr val="000000"/>
                </a:solidFill>
                <a:effectLst/>
                <a:latin typeface="ff-more-web-pro"/>
              </a:rPr>
              <a:t>Using VR technology, doctors can understand any medicine’s new qualities and determine its side-effects, giving them a clear idea of the outcome.</a:t>
            </a:r>
            <a:endParaRPr lang="en-US" b="1" i="0" dirty="0">
              <a:solidFill>
                <a:srgbClr val="111111"/>
              </a:solidFill>
              <a:effectLst/>
              <a:latin typeface="Roboto" panose="02000000000000000000" pitchFamily="2" charset="0"/>
            </a:endParaRPr>
          </a:p>
          <a:p>
            <a:endParaRPr lang="en-US" b="1" i="0" dirty="0">
              <a:solidFill>
                <a:srgbClr val="111111"/>
              </a:solidFill>
              <a:effectLst/>
              <a:latin typeface="Roboto" panose="02000000000000000000" pitchFamily="2" charset="0"/>
            </a:endParaRPr>
          </a:p>
          <a:p>
            <a:endParaRPr lang="en-US" b="1" i="0" dirty="0">
              <a:solidFill>
                <a:srgbClr val="000000"/>
              </a:solidFill>
              <a:effectLst/>
              <a:latin typeface="ff-more-web-pro"/>
            </a:endParaRPr>
          </a:p>
          <a:p>
            <a:endParaRPr lang="en-US" b="1" i="0" dirty="0">
              <a:solidFill>
                <a:srgbClr val="111111"/>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35605247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DC2F6-E83D-3192-09DC-E9141B8E051E}"/>
              </a:ext>
            </a:extLst>
          </p:cNvPr>
          <p:cNvSpPr>
            <a:spLocks noGrp="1"/>
          </p:cNvSpPr>
          <p:nvPr>
            <p:ph type="title"/>
          </p:nvPr>
        </p:nvSpPr>
        <p:spPr>
          <a:xfrm>
            <a:off x="838201" y="365125"/>
            <a:ext cx="5251316" cy="1807305"/>
          </a:xfrm>
        </p:spPr>
        <p:txBody>
          <a:bodyPr>
            <a:normAutofit/>
          </a:bodyPr>
          <a:lstStyle/>
          <a:p>
            <a:r>
              <a:rPr lang="en-US" sz="4100"/>
              <a:t>Are there any disadvantages to virtual reality?</a:t>
            </a:r>
          </a:p>
        </p:txBody>
      </p:sp>
      <p:sp>
        <p:nvSpPr>
          <p:cNvPr id="3" name="Content Placeholder 2">
            <a:extLst>
              <a:ext uri="{FF2B5EF4-FFF2-40B4-BE49-F238E27FC236}">
                <a16:creationId xmlns:a16="http://schemas.microsoft.com/office/drawing/2014/main" id="{75B682A2-38D1-9B06-3DF0-F7DD242E33CC}"/>
              </a:ext>
            </a:extLst>
          </p:cNvPr>
          <p:cNvSpPr>
            <a:spLocks noGrp="1"/>
          </p:cNvSpPr>
          <p:nvPr>
            <p:ph idx="1"/>
          </p:nvPr>
        </p:nvSpPr>
        <p:spPr>
          <a:xfrm>
            <a:off x="838200" y="2333297"/>
            <a:ext cx="4619621" cy="3843666"/>
          </a:xfrm>
        </p:spPr>
        <p:txBody>
          <a:bodyPr>
            <a:normAutofit/>
          </a:bodyPr>
          <a:lstStyle/>
          <a:p>
            <a:pPr marL="0" indent="0">
              <a:buNone/>
            </a:pPr>
            <a:r>
              <a:rPr lang="en-US" sz="1700" dirty="0"/>
              <a:t>Well, yes, there are a few, some of which are:</a:t>
            </a:r>
          </a:p>
          <a:p>
            <a:pPr fontAlgn="base"/>
            <a:r>
              <a:rPr lang="en-US" sz="1700" b="1" dirty="0">
                <a:latin typeface="inherit"/>
              </a:rPr>
              <a:t>The Cost</a:t>
            </a:r>
            <a:r>
              <a:rPr lang="en-US" sz="1700" b="1" dirty="0">
                <a:latin typeface="Roboto" panose="02000000000000000000" pitchFamily="2" charset="0"/>
              </a:rPr>
              <a:t>: </a:t>
            </a:r>
            <a:r>
              <a:rPr lang="en-US" sz="1700" b="0" i="0" dirty="0">
                <a:effectLst/>
                <a:latin typeface="ff-more-web-pro"/>
              </a:rPr>
              <a:t>Regardless of the fun and amazing experience provided by the virtual reality technology, not everyone is capable of affording the same tech as it does not come cheap.</a:t>
            </a:r>
          </a:p>
          <a:p>
            <a:pPr fontAlgn="base"/>
            <a:r>
              <a:rPr lang="en-US" sz="1700" b="1" i="0" dirty="0">
                <a:effectLst/>
                <a:latin typeface="inherit"/>
              </a:rPr>
              <a:t>Unreal: </a:t>
            </a:r>
            <a:r>
              <a:rPr lang="en-US" sz="1700" b="0" i="0" dirty="0">
                <a:effectLst/>
                <a:latin typeface="ff-more-web-pro"/>
              </a:rPr>
              <a:t>One can always train to either perform surgery or fly a plane, using virtual reality to an extent. But training in the virtual world and real-world are entirely different things. They might not be able to give their best when exposed to the real world because any action they take will have real consequences.</a:t>
            </a:r>
            <a:endParaRPr lang="en-US" sz="1700" b="1" i="0" dirty="0">
              <a:effectLst/>
              <a:latin typeface="Roboto" panose="02000000000000000000" pitchFamily="2" charset="0"/>
            </a:endParaRPr>
          </a:p>
          <a:p>
            <a:pPr fontAlgn="base"/>
            <a:endParaRPr lang="en-US" sz="1700" b="0" i="0" dirty="0">
              <a:effectLst/>
              <a:latin typeface="ff-more-web-pro"/>
            </a:endParaRPr>
          </a:p>
          <a:p>
            <a:pPr fontAlgn="base"/>
            <a:endParaRPr lang="en-US" sz="1700" b="0" i="0" dirty="0">
              <a:effectLst/>
              <a:latin typeface="ff-more-web-pro"/>
            </a:endParaRPr>
          </a:p>
          <a:p>
            <a:pPr marL="0" indent="0">
              <a:buNone/>
            </a:pPr>
            <a:endParaRPr lang="en-US" sz="1700" dirty="0"/>
          </a:p>
          <a:p>
            <a:pPr marL="0" indent="0">
              <a:buNone/>
            </a:pPr>
            <a:endParaRPr lang="en-US" sz="1700" dirty="0"/>
          </a:p>
          <a:p>
            <a:endParaRPr lang="en-US" sz="1700" dirty="0"/>
          </a:p>
        </p:txBody>
      </p:sp>
      <p:pic>
        <p:nvPicPr>
          <p:cNvPr id="3074" name="Picture 2" descr="Image result for virtual reality advantages">
            <a:extLst>
              <a:ext uri="{FF2B5EF4-FFF2-40B4-BE49-F238E27FC236}">
                <a16:creationId xmlns:a16="http://schemas.microsoft.com/office/drawing/2014/main" id="{03893AED-1BA7-16FE-039A-8D23C61204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677" r="28480" b="1"/>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8657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mage result for Virtual Reality Future">
            <a:extLst>
              <a:ext uri="{FF2B5EF4-FFF2-40B4-BE49-F238E27FC236}">
                <a16:creationId xmlns:a16="http://schemas.microsoft.com/office/drawing/2014/main" id="{614F75D2-ACEF-B122-9DAD-C6AA0F269692}"/>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b="2597"/>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96CDF6B-1CC0-405A-7134-EC363C03C525}"/>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rPr>
              <a:t>What is the future of virtual reality?</a:t>
            </a:r>
          </a:p>
        </p:txBody>
      </p:sp>
      <p:cxnSp>
        <p:nvCxnSpPr>
          <p:cNvPr id="5129" name="Straight Connector 5128">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A3E77D-A6AD-CEF1-53AB-95D47AD81E2D}"/>
              </a:ext>
            </a:extLst>
          </p:cNvPr>
          <p:cNvSpPr>
            <a:spLocks noGrp="1"/>
          </p:cNvSpPr>
          <p:nvPr>
            <p:ph idx="1"/>
          </p:nvPr>
        </p:nvSpPr>
        <p:spPr>
          <a:xfrm>
            <a:off x="5155379" y="1065862"/>
            <a:ext cx="5744685" cy="4726276"/>
          </a:xfrm>
        </p:spPr>
        <p:txBody>
          <a:bodyPr anchor="ctr">
            <a:normAutofit/>
          </a:bodyPr>
          <a:lstStyle/>
          <a:p>
            <a:r>
              <a:rPr lang="en-US" sz="2000" i="0" dirty="0">
                <a:solidFill>
                  <a:srgbClr val="FFFFFF"/>
                </a:solidFill>
                <a:effectLst/>
                <a:latin typeface="Open Sans" panose="020B0606030504020204" pitchFamily="34" charset="0"/>
              </a:rPr>
              <a:t>Hopefully, the future of </a:t>
            </a:r>
            <a:r>
              <a:rPr lang="en-US" sz="2000" dirty="0">
                <a:solidFill>
                  <a:srgbClr val="FFFFFF"/>
                </a:solidFill>
                <a:latin typeface="Open Sans" panose="020B0606030504020204" pitchFamily="34" charset="0"/>
              </a:rPr>
              <a:t>virtual reality </a:t>
            </a:r>
            <a:r>
              <a:rPr lang="en-US" sz="2000" i="0" dirty="0">
                <a:solidFill>
                  <a:srgbClr val="FFFFFF"/>
                </a:solidFill>
                <a:effectLst/>
                <a:latin typeface="Open Sans" panose="020B0606030504020204" pitchFamily="34" charset="0"/>
              </a:rPr>
              <a:t>Will Change How We See the World and How We Learn. It Will Become More Physical and Sensory Oriented but unfortunately </a:t>
            </a:r>
            <a:r>
              <a:rPr lang="en-US" sz="2000" dirty="0">
                <a:solidFill>
                  <a:srgbClr val="FFFFFF"/>
                </a:solidFill>
                <a:latin typeface="Open Sans" panose="020B0606030504020204" pitchFamily="34" charset="0"/>
              </a:rPr>
              <a:t>it will take some time for the industry to become mainstream</a:t>
            </a:r>
            <a:endParaRPr lang="en-US" sz="2000" dirty="0">
              <a:solidFill>
                <a:srgbClr val="FFFFFF"/>
              </a:solidFill>
            </a:endParaRPr>
          </a:p>
        </p:txBody>
      </p:sp>
    </p:spTree>
    <p:extLst>
      <p:ext uri="{BB962C8B-B14F-4D97-AF65-F5344CB8AC3E}">
        <p14:creationId xmlns:p14="http://schemas.microsoft.com/office/powerpoint/2010/main" val="396507008"/>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6B5E2835-4E47-45B3-9CFE-732FF7B05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what is virtual reality">
            <a:extLst>
              <a:ext uri="{FF2B5EF4-FFF2-40B4-BE49-F238E27FC236}">
                <a16:creationId xmlns:a16="http://schemas.microsoft.com/office/drawing/2014/main" id="{694110F8-8075-C4DB-45AA-79C8731D34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925" b="1"/>
          <a:stretch/>
        </p:blipFill>
        <p:spPr bwMode="auto">
          <a:xfrm>
            <a:off x="3242695" y="10"/>
            <a:ext cx="8949307" cy="6857990"/>
          </a:xfrm>
          <a:custGeom>
            <a:avLst/>
            <a:gdLst/>
            <a:ahLst/>
            <a:cxnLst/>
            <a:rect l="l" t="t" r="r" b="b"/>
            <a:pathLst>
              <a:path w="8949307" h="6858000">
                <a:moveTo>
                  <a:pt x="0" y="0"/>
                </a:moveTo>
                <a:lnTo>
                  <a:pt x="8949307" y="0"/>
                </a:lnTo>
                <a:lnTo>
                  <a:pt x="8949307" y="6858000"/>
                </a:lnTo>
                <a:lnTo>
                  <a:pt x="0" y="6858000"/>
                </a:lnTo>
                <a:lnTo>
                  <a:pt x="62983" y="6788730"/>
                </a:lnTo>
                <a:cubicBezTo>
                  <a:pt x="773509" y="5928900"/>
                  <a:pt x="1212979" y="4741056"/>
                  <a:pt x="1212979" y="3429000"/>
                </a:cubicBezTo>
                <a:cubicBezTo>
                  <a:pt x="1212979" y="2116944"/>
                  <a:pt x="773509" y="929100"/>
                  <a:pt x="62983" y="69271"/>
                </a:cubicBezTo>
                <a:close/>
              </a:path>
            </a:pathLst>
          </a:custGeom>
          <a:noFill/>
          <a:extLst>
            <a:ext uri="{909E8E84-426E-40DD-AFC4-6F175D3DCCD1}">
              <a14:hiddenFill xmlns:a14="http://schemas.microsoft.com/office/drawing/2010/main">
                <a:solidFill>
                  <a:srgbClr val="FFFFFF"/>
                </a:solidFill>
              </a14:hiddenFill>
            </a:ext>
          </a:extLst>
        </p:spPr>
      </p:pic>
      <p:sp useBgFill="1">
        <p:nvSpPr>
          <p:cNvPr id="4105" name="Freeform: Shape 4104">
            <a:extLst>
              <a:ext uri="{FF2B5EF4-FFF2-40B4-BE49-F238E27FC236}">
                <a16:creationId xmlns:a16="http://schemas.microsoft.com/office/drawing/2014/main" id="{5B45AD5D-AA52-4F7B-9362-576A39AD9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D5D5D5"/>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107" name="Freeform: Shape 4106">
            <a:extLst>
              <a:ext uri="{FF2B5EF4-FFF2-40B4-BE49-F238E27FC236}">
                <a16:creationId xmlns:a16="http://schemas.microsoft.com/office/drawing/2014/main" id="{AEDD7960-4866-4399-BEF6-DD1431AB4E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2A4B8C-C3C1-09A0-66DB-6DFF2BF21822}"/>
              </a:ext>
            </a:extLst>
          </p:cNvPr>
          <p:cNvSpPr>
            <a:spLocks noGrp="1"/>
          </p:cNvSpPr>
          <p:nvPr>
            <p:ph type="title"/>
          </p:nvPr>
        </p:nvSpPr>
        <p:spPr>
          <a:xfrm>
            <a:off x="371094" y="1161288"/>
            <a:ext cx="3438144" cy="1125728"/>
          </a:xfrm>
        </p:spPr>
        <p:txBody>
          <a:bodyPr anchor="b">
            <a:normAutofit/>
          </a:bodyPr>
          <a:lstStyle/>
          <a:p>
            <a:r>
              <a:rPr lang="en-US" sz="2800"/>
              <a:t>Conclusion</a:t>
            </a:r>
          </a:p>
        </p:txBody>
      </p:sp>
      <p:sp>
        <p:nvSpPr>
          <p:cNvPr id="4109" name="Rectangle 4108">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111" name="Rectangle 4110">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2E6BA556-DCC6-8154-9E0B-854DBF33C6C4}"/>
              </a:ext>
            </a:extLst>
          </p:cNvPr>
          <p:cNvSpPr>
            <a:spLocks noGrp="1"/>
          </p:cNvSpPr>
          <p:nvPr>
            <p:ph idx="1"/>
          </p:nvPr>
        </p:nvSpPr>
        <p:spPr>
          <a:xfrm>
            <a:off x="371094" y="2718054"/>
            <a:ext cx="3438906" cy="3207258"/>
          </a:xfrm>
        </p:spPr>
        <p:txBody>
          <a:bodyPr anchor="t">
            <a:normAutofit/>
          </a:bodyPr>
          <a:lstStyle/>
          <a:p>
            <a:pPr fontAlgn="base"/>
            <a:r>
              <a:rPr lang="en-US" sz="1700" b="0" i="0" dirty="0">
                <a:effectLst/>
                <a:latin typeface="inherit"/>
              </a:rPr>
              <a:t>Finally, after understanding all the advantages and disadvantages of virtual reality, one ought to understand the meaning of the virtual world and its characteristics. Briefly, one can say that virtual reality can be astounding and educational, and it can also aid in reducing the build-up stress by granting them the joy of visiting another world virtually.</a:t>
            </a:r>
            <a:endParaRPr lang="en-US" sz="1700" b="0" i="0" dirty="0">
              <a:effectLst/>
              <a:latin typeface="ff-more-web-pro"/>
            </a:endParaRPr>
          </a:p>
          <a:p>
            <a:pPr marL="0" indent="0">
              <a:buNone/>
            </a:pPr>
            <a:endParaRPr lang="en-US" sz="1700" dirty="0"/>
          </a:p>
        </p:txBody>
      </p:sp>
    </p:spTree>
    <p:extLst>
      <p:ext uri="{BB962C8B-B14F-4D97-AF65-F5344CB8AC3E}">
        <p14:creationId xmlns:p14="http://schemas.microsoft.com/office/powerpoint/2010/main" val="6389734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F5B1A-BA76-4582-EE81-66268FE01676}"/>
              </a:ext>
            </a:extLst>
          </p:cNvPr>
          <p:cNvSpPr>
            <a:spLocks noGrp="1"/>
          </p:cNvSpPr>
          <p:nvPr>
            <p:ph type="title"/>
          </p:nvPr>
        </p:nvSpPr>
        <p:spPr/>
        <p:txBody>
          <a:bodyPr>
            <a:normAutofit/>
          </a:bodyPr>
          <a:lstStyle/>
          <a:p>
            <a:pPr algn="ctr"/>
            <a:r>
              <a:rPr lang="en-US" sz="6600" dirty="0">
                <a:solidFill>
                  <a:schemeClr val="accent1">
                    <a:lumMod val="75000"/>
                  </a:schemeClr>
                </a:solidFill>
                <a:latin typeface="Amasis MT Pro Medium" panose="020B0604020202020204" pitchFamily="18" charset="0"/>
              </a:rPr>
              <a:t>links</a:t>
            </a:r>
          </a:p>
        </p:txBody>
      </p:sp>
      <p:graphicFrame>
        <p:nvGraphicFramePr>
          <p:cNvPr id="5" name="Content Placeholder 2">
            <a:extLst>
              <a:ext uri="{FF2B5EF4-FFF2-40B4-BE49-F238E27FC236}">
                <a16:creationId xmlns:a16="http://schemas.microsoft.com/office/drawing/2014/main" id="{67E8DB3B-FC3C-4294-E67C-E3767453FF2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275101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seup of hands holding an open book">
            <a:extLst>
              <a:ext uri="{FF2B5EF4-FFF2-40B4-BE49-F238E27FC236}">
                <a16:creationId xmlns:a16="http://schemas.microsoft.com/office/drawing/2014/main" id="{D9E824B8-C9EA-C742-47D9-0B2B19FD7183}"/>
              </a:ext>
            </a:extLst>
          </p:cNvPr>
          <p:cNvPicPr>
            <a:picLocks noChangeAspect="1"/>
          </p:cNvPicPr>
          <p:nvPr/>
        </p:nvPicPr>
        <p:blipFill rotWithShape="1">
          <a:blip r:embed="rId2">
            <a:alphaModFix amt="50000"/>
          </a:blip>
          <a:srcRect b="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4518A735-F5B6-0A58-C9E7-6EF7CC4F4D49}"/>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a:solidFill>
                  <a:srgbClr val="FFFFFF"/>
                </a:solidFill>
              </a:rPr>
              <a:t>Thank you for reading</a:t>
            </a:r>
          </a:p>
        </p:txBody>
      </p:sp>
    </p:spTree>
    <p:extLst>
      <p:ext uri="{BB962C8B-B14F-4D97-AF65-F5344CB8AC3E}">
        <p14:creationId xmlns:p14="http://schemas.microsoft.com/office/powerpoint/2010/main" val="1923852297"/>
      </p:ext>
    </p:extLst>
  </p:cSld>
  <p:clrMapOvr>
    <a:overrideClrMapping bg1="dk1" tx1="lt1" bg2="dk2" tx2="lt2" accent1="accent1" accent2="accent2" accent3="accent3" accent4="accent4" accent5="accent5" accent6="accent6" hlink="hlink" folHlink="folHlink"/>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417</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Amasis MT Pro Medium</vt:lpstr>
      <vt:lpstr>Arial</vt:lpstr>
      <vt:lpstr>Calibri</vt:lpstr>
      <vt:lpstr>Calibri Light</vt:lpstr>
      <vt:lpstr>ff-more-web-pro</vt:lpstr>
      <vt:lpstr>inherit</vt:lpstr>
      <vt:lpstr>Open Sans</vt:lpstr>
      <vt:lpstr>Roboto</vt:lpstr>
      <vt:lpstr>Office Theme</vt:lpstr>
      <vt:lpstr>Virtual reality</vt:lpstr>
      <vt:lpstr>What is virtual reality?</vt:lpstr>
      <vt:lpstr>What are some of the advantages of virtual reality?</vt:lpstr>
      <vt:lpstr>Are there any disadvantages to virtual reality?</vt:lpstr>
      <vt:lpstr>What is the future of virtual reality?</vt:lpstr>
      <vt:lpstr>Conclusion</vt:lpstr>
      <vt:lpstr>links</vt:lpstr>
      <vt:lpstr>Thank you for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Ehab Al-Deir</dc:creator>
  <cp:lastModifiedBy>Ehab Al-Deir</cp:lastModifiedBy>
  <cp:revision>1</cp:revision>
  <dcterms:created xsi:type="dcterms:W3CDTF">2023-02-07T14:51:37Z</dcterms:created>
  <dcterms:modified xsi:type="dcterms:W3CDTF">2023-02-07T15:39:05Z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c86fd69-7f52-475e-80ca-4f2e978eea33_Enabled">
    <vt:lpwstr>true</vt:lpwstr>
  </property>
  <property fmtid="{D5CDD505-2E9C-101B-9397-08002B2CF9AE}" pid="3" name="MSIP_Label_ec86fd69-7f52-475e-80ca-4f2e978eea33_SetDate">
    <vt:lpwstr>2023-02-07T15:37:46Z</vt:lpwstr>
  </property>
  <property fmtid="{D5CDD505-2E9C-101B-9397-08002B2CF9AE}" pid="4" name="MSIP_Label_ec86fd69-7f52-475e-80ca-4f2e978eea33_Method">
    <vt:lpwstr>Standard</vt:lpwstr>
  </property>
  <property fmtid="{D5CDD505-2E9C-101B-9397-08002B2CF9AE}" pid="5" name="MSIP_Label_ec86fd69-7f52-475e-80ca-4f2e978eea33_Name">
    <vt:lpwstr>Not sensitive</vt:lpwstr>
  </property>
  <property fmtid="{D5CDD505-2E9C-101B-9397-08002B2CF9AE}" pid="6" name="MSIP_Label_ec86fd69-7f52-475e-80ca-4f2e978eea33_SiteId">
    <vt:lpwstr>922fc46a-94d8-4caa-9fa4-0f03e5a14c4c</vt:lpwstr>
  </property>
  <property fmtid="{D5CDD505-2E9C-101B-9397-08002B2CF9AE}" pid="7" name="MSIP_Label_ec86fd69-7f52-475e-80ca-4f2e978eea33_ActionId">
    <vt:lpwstr>4aa59cac-8486-4b4d-9d24-b5075aa6b9bb</vt:lpwstr>
  </property>
  <property fmtid="{D5CDD505-2E9C-101B-9397-08002B2CF9AE}" pid="8" name="MSIP_Label_ec86fd69-7f52-475e-80ca-4f2e978eea33_ContentBits">
    <vt:lpwstr>0</vt:lpwstr>
  </property>
</Properties>
</file>