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92" r:id="rId1"/>
  </p:sldMasterIdLst>
  <p:sldIdLst>
    <p:sldId id="256" r:id="rId2"/>
    <p:sldId id="257" r:id="rId3"/>
    <p:sldId id="259" r:id="rId4"/>
    <p:sldId id="260" r:id="rId5"/>
    <p:sldId id="26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7"/>
  </p:normalViewPr>
  <p:slideViewPr>
    <p:cSldViewPr snapToGrid="0" snapToObjects="1">
      <p:cViewPr varScale="1">
        <p:scale>
          <a:sx n="104" d="100"/>
          <a:sy n="104" d="100"/>
        </p:scale>
        <p:origin x="896"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A2F179-B943-264C-AF6C-3624FB4971EA}" type="datetimeFigureOut">
              <a:rPr lang="en-JO" smtClean="0"/>
              <a:t>07/02/2023</a:t>
            </a:fld>
            <a:endParaRPr lang="en-JO"/>
          </a:p>
        </p:txBody>
      </p:sp>
      <p:sp>
        <p:nvSpPr>
          <p:cNvPr id="5" name="Footer Placeholder 4"/>
          <p:cNvSpPr>
            <a:spLocks noGrp="1"/>
          </p:cNvSpPr>
          <p:nvPr>
            <p:ph type="ftr" sz="quarter" idx="11"/>
          </p:nvPr>
        </p:nvSpPr>
        <p:spPr>
          <a:xfrm>
            <a:off x="2416500" y="329307"/>
            <a:ext cx="4973915" cy="309201"/>
          </a:xfrm>
        </p:spPr>
        <p:txBody>
          <a:bodyPr/>
          <a:lstStyle/>
          <a:p>
            <a:endParaRPr lang="en-JO"/>
          </a:p>
        </p:txBody>
      </p:sp>
      <p:sp>
        <p:nvSpPr>
          <p:cNvPr id="6" name="Slide Number Placeholder 5"/>
          <p:cNvSpPr>
            <a:spLocks noGrp="1"/>
          </p:cNvSpPr>
          <p:nvPr>
            <p:ph type="sldNum" sz="quarter" idx="12"/>
          </p:nvPr>
        </p:nvSpPr>
        <p:spPr>
          <a:xfrm>
            <a:off x="1437664" y="798973"/>
            <a:ext cx="811019" cy="503578"/>
          </a:xfrm>
        </p:spPr>
        <p:txBody>
          <a:bodyPr/>
          <a:lstStyle/>
          <a:p>
            <a:fld id="{7F584E88-7BCF-0143-B685-F31A7715FF5C}" type="slidenum">
              <a:rPr lang="en-JO" smtClean="0"/>
              <a:t>‹#›</a:t>
            </a:fld>
            <a:endParaRPr lang="en-JO"/>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3440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A2F179-B943-264C-AF6C-3624FB4971EA}" type="datetimeFigureOut">
              <a:rPr lang="en-JO" smtClean="0"/>
              <a:t>07/02/2023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7F584E88-7BCF-0143-B685-F31A7715FF5C}" type="slidenum">
              <a:rPr lang="en-JO" smtClean="0"/>
              <a:t>‹#›</a:t>
            </a:fld>
            <a:endParaRPr lang="en-JO"/>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47896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A2F179-B943-264C-AF6C-3624FB4971EA}" type="datetimeFigureOut">
              <a:rPr lang="en-JO" smtClean="0"/>
              <a:t>07/02/2023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7F584E88-7BCF-0143-B685-F31A7715FF5C}" type="slidenum">
              <a:rPr lang="en-JO" smtClean="0"/>
              <a:t>‹#›</a:t>
            </a:fld>
            <a:endParaRPr lang="en-JO"/>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00874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A2F179-B943-264C-AF6C-3624FB4971EA}" type="datetimeFigureOut">
              <a:rPr lang="en-JO" smtClean="0"/>
              <a:t>07/02/2023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7F584E88-7BCF-0143-B685-F31A7715FF5C}" type="slidenum">
              <a:rPr lang="en-JO" smtClean="0"/>
              <a:t>‹#›</a:t>
            </a:fld>
            <a:endParaRPr lang="en-JO"/>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70009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A2F179-B943-264C-AF6C-3624FB4971EA}" type="datetimeFigureOut">
              <a:rPr lang="en-JO" smtClean="0"/>
              <a:t>07/02/2023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7F584E88-7BCF-0143-B685-F31A7715FF5C}" type="slidenum">
              <a:rPr lang="en-JO" smtClean="0"/>
              <a:t>‹#›</a:t>
            </a:fld>
            <a:endParaRPr lang="en-JO"/>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0424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2F179-B943-264C-AF6C-3624FB4971EA}" type="datetimeFigureOut">
              <a:rPr lang="en-JO" smtClean="0"/>
              <a:t>07/02/2023</a:t>
            </a:fld>
            <a:endParaRPr lang="en-JO"/>
          </a:p>
        </p:txBody>
      </p:sp>
      <p:sp>
        <p:nvSpPr>
          <p:cNvPr id="6" name="Footer Placeholder 5"/>
          <p:cNvSpPr>
            <a:spLocks noGrp="1"/>
          </p:cNvSpPr>
          <p:nvPr>
            <p:ph type="ftr" sz="quarter" idx="11"/>
          </p:nvPr>
        </p:nvSpPr>
        <p:spPr/>
        <p:txBody>
          <a:bodyPr/>
          <a:lstStyle/>
          <a:p>
            <a:endParaRPr lang="en-JO"/>
          </a:p>
        </p:txBody>
      </p:sp>
      <p:sp>
        <p:nvSpPr>
          <p:cNvPr id="7" name="Slide Number Placeholder 6"/>
          <p:cNvSpPr>
            <a:spLocks noGrp="1"/>
          </p:cNvSpPr>
          <p:nvPr>
            <p:ph type="sldNum" sz="quarter" idx="12"/>
          </p:nvPr>
        </p:nvSpPr>
        <p:spPr/>
        <p:txBody>
          <a:bodyPr/>
          <a:lstStyle/>
          <a:p>
            <a:fld id="{7F584E88-7BCF-0143-B685-F31A7715FF5C}" type="slidenum">
              <a:rPr lang="en-JO" smtClean="0"/>
              <a:t>‹#›</a:t>
            </a:fld>
            <a:endParaRPr lang="en-JO"/>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77148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A2F179-B943-264C-AF6C-3624FB4971EA}" type="datetimeFigureOut">
              <a:rPr lang="en-JO" smtClean="0"/>
              <a:t>07/02/2023</a:t>
            </a:fld>
            <a:endParaRPr lang="en-JO"/>
          </a:p>
        </p:txBody>
      </p:sp>
      <p:sp>
        <p:nvSpPr>
          <p:cNvPr id="8" name="Footer Placeholder 7"/>
          <p:cNvSpPr>
            <a:spLocks noGrp="1"/>
          </p:cNvSpPr>
          <p:nvPr>
            <p:ph type="ftr" sz="quarter" idx="11"/>
          </p:nvPr>
        </p:nvSpPr>
        <p:spPr/>
        <p:txBody>
          <a:bodyPr/>
          <a:lstStyle/>
          <a:p>
            <a:endParaRPr lang="en-JO"/>
          </a:p>
        </p:txBody>
      </p:sp>
      <p:sp>
        <p:nvSpPr>
          <p:cNvPr id="9" name="Slide Number Placeholder 8"/>
          <p:cNvSpPr>
            <a:spLocks noGrp="1"/>
          </p:cNvSpPr>
          <p:nvPr>
            <p:ph type="sldNum" sz="quarter" idx="12"/>
          </p:nvPr>
        </p:nvSpPr>
        <p:spPr/>
        <p:txBody>
          <a:bodyPr/>
          <a:lstStyle/>
          <a:p>
            <a:fld id="{7F584E88-7BCF-0143-B685-F31A7715FF5C}" type="slidenum">
              <a:rPr lang="en-JO" smtClean="0"/>
              <a:t>‹#›</a:t>
            </a:fld>
            <a:endParaRPr lang="en-JO"/>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13471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A2F179-B943-264C-AF6C-3624FB4971EA}" type="datetimeFigureOut">
              <a:rPr lang="en-JO" smtClean="0"/>
              <a:t>07/02/2023</a:t>
            </a:fld>
            <a:endParaRPr lang="en-JO"/>
          </a:p>
        </p:txBody>
      </p:sp>
      <p:sp>
        <p:nvSpPr>
          <p:cNvPr id="4" name="Footer Placeholder 3"/>
          <p:cNvSpPr>
            <a:spLocks noGrp="1"/>
          </p:cNvSpPr>
          <p:nvPr>
            <p:ph type="ftr" sz="quarter" idx="11"/>
          </p:nvPr>
        </p:nvSpPr>
        <p:spPr/>
        <p:txBody>
          <a:bodyPr/>
          <a:lstStyle/>
          <a:p>
            <a:endParaRPr lang="en-JO"/>
          </a:p>
        </p:txBody>
      </p:sp>
      <p:sp>
        <p:nvSpPr>
          <p:cNvPr id="5" name="Slide Number Placeholder 4"/>
          <p:cNvSpPr>
            <a:spLocks noGrp="1"/>
          </p:cNvSpPr>
          <p:nvPr>
            <p:ph type="sldNum" sz="quarter" idx="12"/>
          </p:nvPr>
        </p:nvSpPr>
        <p:spPr/>
        <p:txBody>
          <a:bodyPr/>
          <a:lstStyle/>
          <a:p>
            <a:fld id="{7F584E88-7BCF-0143-B685-F31A7715FF5C}" type="slidenum">
              <a:rPr lang="en-JO" smtClean="0"/>
              <a:t>‹#›</a:t>
            </a:fld>
            <a:endParaRPr lang="en-JO"/>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08036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A2F179-B943-264C-AF6C-3624FB4971EA}" type="datetimeFigureOut">
              <a:rPr lang="en-JO" smtClean="0"/>
              <a:t>07/02/2023</a:t>
            </a:fld>
            <a:endParaRPr lang="en-JO"/>
          </a:p>
        </p:txBody>
      </p:sp>
      <p:sp>
        <p:nvSpPr>
          <p:cNvPr id="3" name="Footer Placeholder 2"/>
          <p:cNvSpPr>
            <a:spLocks noGrp="1"/>
          </p:cNvSpPr>
          <p:nvPr>
            <p:ph type="ftr" sz="quarter" idx="11"/>
          </p:nvPr>
        </p:nvSpPr>
        <p:spPr/>
        <p:txBody>
          <a:bodyPr/>
          <a:lstStyle/>
          <a:p>
            <a:endParaRPr lang="en-JO"/>
          </a:p>
        </p:txBody>
      </p:sp>
      <p:sp>
        <p:nvSpPr>
          <p:cNvPr id="4" name="Slide Number Placeholder 3"/>
          <p:cNvSpPr>
            <a:spLocks noGrp="1"/>
          </p:cNvSpPr>
          <p:nvPr>
            <p:ph type="sldNum" sz="quarter" idx="12"/>
          </p:nvPr>
        </p:nvSpPr>
        <p:spPr/>
        <p:txBody>
          <a:bodyPr/>
          <a:lstStyle/>
          <a:p>
            <a:fld id="{7F584E88-7BCF-0143-B685-F31A7715FF5C}" type="slidenum">
              <a:rPr lang="en-JO" smtClean="0"/>
              <a:t>‹#›</a:t>
            </a:fld>
            <a:endParaRPr lang="en-JO"/>
          </a:p>
        </p:txBody>
      </p:sp>
    </p:spTree>
    <p:extLst>
      <p:ext uri="{BB962C8B-B14F-4D97-AF65-F5344CB8AC3E}">
        <p14:creationId xmlns:p14="http://schemas.microsoft.com/office/powerpoint/2010/main" val="2554356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A2F179-B943-264C-AF6C-3624FB4971EA}" type="datetimeFigureOut">
              <a:rPr lang="en-JO" smtClean="0"/>
              <a:t>07/02/2023</a:t>
            </a:fld>
            <a:endParaRPr lang="en-JO"/>
          </a:p>
        </p:txBody>
      </p:sp>
      <p:sp>
        <p:nvSpPr>
          <p:cNvPr id="6" name="Footer Placeholder 5"/>
          <p:cNvSpPr>
            <a:spLocks noGrp="1"/>
          </p:cNvSpPr>
          <p:nvPr>
            <p:ph type="ftr" sz="quarter" idx="11"/>
          </p:nvPr>
        </p:nvSpPr>
        <p:spPr/>
        <p:txBody>
          <a:bodyPr/>
          <a:lstStyle/>
          <a:p>
            <a:endParaRPr lang="en-JO"/>
          </a:p>
        </p:txBody>
      </p:sp>
      <p:sp>
        <p:nvSpPr>
          <p:cNvPr id="7" name="Slide Number Placeholder 6"/>
          <p:cNvSpPr>
            <a:spLocks noGrp="1"/>
          </p:cNvSpPr>
          <p:nvPr>
            <p:ph type="sldNum" sz="quarter" idx="12"/>
          </p:nvPr>
        </p:nvSpPr>
        <p:spPr/>
        <p:txBody>
          <a:bodyPr/>
          <a:lstStyle/>
          <a:p>
            <a:fld id="{7F584E88-7BCF-0143-B685-F31A7715FF5C}" type="slidenum">
              <a:rPr lang="en-JO" smtClean="0"/>
              <a:t>‹#›</a:t>
            </a:fld>
            <a:endParaRPr lang="en-JO"/>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46107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19A2F179-B943-264C-AF6C-3624FB4971EA}" type="datetimeFigureOut">
              <a:rPr lang="en-JO" smtClean="0"/>
              <a:t>07/02/2023</a:t>
            </a:fld>
            <a:endParaRPr lang="en-JO"/>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7F584E88-7BCF-0143-B685-F31A7715FF5C}" type="slidenum">
              <a:rPr lang="en-JO" smtClean="0"/>
              <a:t>‹#›</a:t>
            </a:fld>
            <a:endParaRPr lang="en-JO"/>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58215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19A2F179-B943-264C-AF6C-3624FB4971EA}" type="datetimeFigureOut">
              <a:rPr lang="en-JO" smtClean="0"/>
              <a:t>07/02/2023</a:t>
            </a:fld>
            <a:endParaRPr lang="en-JO"/>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JO"/>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7F584E88-7BCF-0143-B685-F31A7715FF5C}" type="slidenum">
              <a:rPr lang="en-JO" smtClean="0"/>
              <a:t>‹#›</a:t>
            </a:fld>
            <a:endParaRPr lang="en-JO"/>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2953052"/>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en.wikipedia.org/wiki/Mixed_reality" TargetMode="External"/><Relationship Id="rId3" Type="http://schemas.openxmlformats.org/officeDocument/2006/relationships/hyperlink" Target="https://en.wikipedia.org/wiki/Pose_tracking" TargetMode="External"/><Relationship Id="rId7" Type="http://schemas.openxmlformats.org/officeDocument/2006/relationships/hyperlink" Target="https://en.wikipedia.org/wiki/Augmented_reality" TargetMode="External"/><Relationship Id="rId2" Type="http://schemas.openxmlformats.org/officeDocument/2006/relationships/hyperlink" Target="https://en.wikipedia.org/wiki/Simulation" TargetMode="External"/><Relationship Id="rId1" Type="http://schemas.openxmlformats.org/officeDocument/2006/relationships/slideLayout" Target="../slideLayouts/slideLayout1.xml"/><Relationship Id="rId6" Type="http://schemas.openxmlformats.org/officeDocument/2006/relationships/hyperlink" Target="https://en.wikipedia.org/wiki/Video_game" TargetMode="External"/><Relationship Id="rId5" Type="http://schemas.openxmlformats.org/officeDocument/2006/relationships/hyperlink" Target="https://en.wikipedia.org/wiki/Applications_of_virtual_reality" TargetMode="External"/><Relationship Id="rId4" Type="http://schemas.openxmlformats.org/officeDocument/2006/relationships/hyperlink" Target="https://en.wikipedia.org/wiki/3D_near-eye_display" TargetMode="External"/><Relationship Id="rId9" Type="http://schemas.openxmlformats.org/officeDocument/2006/relationships/hyperlink" Target="https://en.wikipedia.org/wiki/Extended_reality"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A3938-E18E-2FE1-BBAB-42E385F911A4}"/>
              </a:ext>
            </a:extLst>
          </p:cNvPr>
          <p:cNvSpPr>
            <a:spLocks noGrp="1"/>
          </p:cNvSpPr>
          <p:nvPr>
            <p:ph type="ctrTitle"/>
          </p:nvPr>
        </p:nvSpPr>
        <p:spPr/>
        <p:txBody>
          <a:bodyPr/>
          <a:lstStyle/>
          <a:p>
            <a:r>
              <a:rPr lang="en-US" dirty="0"/>
              <a:t>V</a:t>
            </a:r>
            <a:r>
              <a:rPr lang="en-JO" dirty="0"/>
              <a:t>irtual reality</a:t>
            </a:r>
          </a:p>
        </p:txBody>
      </p:sp>
      <p:sp>
        <p:nvSpPr>
          <p:cNvPr id="3" name="Subtitle 2">
            <a:extLst>
              <a:ext uri="{FF2B5EF4-FFF2-40B4-BE49-F238E27FC236}">
                <a16:creationId xmlns:a16="http://schemas.microsoft.com/office/drawing/2014/main" id="{9876B358-ADAC-71FA-F450-41981B1D18DD}"/>
              </a:ext>
            </a:extLst>
          </p:cNvPr>
          <p:cNvSpPr>
            <a:spLocks noGrp="1"/>
          </p:cNvSpPr>
          <p:nvPr>
            <p:ph type="subTitle" idx="1"/>
          </p:nvPr>
        </p:nvSpPr>
        <p:spPr/>
        <p:txBody>
          <a:bodyPr/>
          <a:lstStyle/>
          <a:p>
            <a:r>
              <a:rPr lang="en-US" dirty="0"/>
              <a:t>B</a:t>
            </a:r>
            <a:r>
              <a:rPr lang="en-JO" dirty="0"/>
              <a:t>y omar alzagha</a:t>
            </a:r>
          </a:p>
        </p:txBody>
      </p:sp>
    </p:spTree>
    <p:extLst>
      <p:ext uri="{BB962C8B-B14F-4D97-AF65-F5344CB8AC3E}">
        <p14:creationId xmlns:p14="http://schemas.microsoft.com/office/powerpoint/2010/main" val="3283252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55616-113E-5754-A9C7-AAAABBF78BEE}"/>
              </a:ext>
            </a:extLst>
          </p:cNvPr>
          <p:cNvSpPr>
            <a:spLocks noGrp="1"/>
          </p:cNvSpPr>
          <p:nvPr>
            <p:ph type="ctrTitle"/>
          </p:nvPr>
        </p:nvSpPr>
        <p:spPr/>
        <p:txBody>
          <a:bodyPr/>
          <a:lstStyle/>
          <a:p>
            <a:r>
              <a:rPr lang="en-US" dirty="0"/>
              <a:t>W</a:t>
            </a:r>
            <a:r>
              <a:rPr lang="en-JO" dirty="0"/>
              <a:t>hat is virtual reality</a:t>
            </a:r>
          </a:p>
        </p:txBody>
      </p:sp>
      <p:sp>
        <p:nvSpPr>
          <p:cNvPr id="5" name="Subtitle 4">
            <a:extLst>
              <a:ext uri="{FF2B5EF4-FFF2-40B4-BE49-F238E27FC236}">
                <a16:creationId xmlns:a16="http://schemas.microsoft.com/office/drawing/2014/main" id="{A350EB71-BB9D-0CE8-1197-CBC42A0BE04A}"/>
              </a:ext>
            </a:extLst>
          </p:cNvPr>
          <p:cNvSpPr>
            <a:spLocks noGrp="1"/>
          </p:cNvSpPr>
          <p:nvPr>
            <p:ph type="subTitle" idx="1"/>
          </p:nvPr>
        </p:nvSpPr>
        <p:spPr/>
        <p:txBody>
          <a:bodyPr>
            <a:noAutofit/>
          </a:bodyPr>
          <a:lstStyle/>
          <a:p>
            <a:pPr algn="l"/>
            <a:r>
              <a:rPr lang="en-US" b="1" i="1" u="sng" strike="noStrike" dirty="0">
                <a:solidFill>
                  <a:schemeClr val="bg1"/>
                </a:solidFill>
                <a:effectLst/>
                <a:latin typeface="Arial" panose="020B0604020202020204" pitchFamily="34" charset="0"/>
              </a:rPr>
              <a:t>Virtual reality (VR) is a </a:t>
            </a:r>
            <a:r>
              <a:rPr lang="en-US" b="1" i="1" u="sng" strike="noStrike" dirty="0">
                <a:solidFill>
                  <a:schemeClr val="bg1"/>
                </a:solidFill>
                <a:effectLst/>
                <a:latin typeface="Arial" panose="020B0604020202020204" pitchFamily="34" charset="0"/>
                <a:hlinkClick r:id="rId2" tooltip="Simulation">
                  <a:extLst>
                    <a:ext uri="{A12FA001-AC4F-418D-AE19-62706E023703}">
                      <ahyp:hlinkClr xmlns:ahyp="http://schemas.microsoft.com/office/drawing/2018/hyperlinkcolor" val="tx"/>
                    </a:ext>
                  </a:extLst>
                </a:hlinkClick>
              </a:rPr>
              <a:t>simulated</a:t>
            </a:r>
            <a:r>
              <a:rPr lang="en-US" b="1" i="1" u="sng" strike="noStrike" dirty="0">
                <a:solidFill>
                  <a:schemeClr val="bg1"/>
                </a:solidFill>
                <a:effectLst/>
                <a:latin typeface="Arial" panose="020B0604020202020204" pitchFamily="34" charset="0"/>
              </a:rPr>
              <a:t> experience that employs </a:t>
            </a:r>
            <a:r>
              <a:rPr lang="en-US" b="1" i="1" u="sng" strike="noStrike" dirty="0">
                <a:solidFill>
                  <a:schemeClr val="bg1"/>
                </a:solidFill>
                <a:effectLst/>
                <a:latin typeface="Arial" panose="020B0604020202020204" pitchFamily="34" charset="0"/>
                <a:hlinkClick r:id="rId3" tooltip="Pose tracking">
                  <a:extLst>
                    <a:ext uri="{A12FA001-AC4F-418D-AE19-62706E023703}">
                      <ahyp:hlinkClr xmlns:ahyp="http://schemas.microsoft.com/office/drawing/2018/hyperlinkcolor" val="tx"/>
                    </a:ext>
                  </a:extLst>
                </a:hlinkClick>
              </a:rPr>
              <a:t>pose tracking</a:t>
            </a:r>
            <a:r>
              <a:rPr lang="en-US" b="1" i="1" u="sng" strike="noStrike" dirty="0">
                <a:solidFill>
                  <a:schemeClr val="bg1"/>
                </a:solidFill>
                <a:effectLst/>
                <a:latin typeface="Arial" panose="020B0604020202020204" pitchFamily="34" charset="0"/>
              </a:rPr>
              <a:t> and </a:t>
            </a:r>
            <a:r>
              <a:rPr lang="en-US" b="1" i="1" u="sng" strike="noStrike" dirty="0">
                <a:solidFill>
                  <a:schemeClr val="bg1"/>
                </a:solidFill>
                <a:effectLst/>
                <a:latin typeface="Arial" panose="020B0604020202020204" pitchFamily="34" charset="0"/>
                <a:hlinkClick r:id="rId4" tooltip="3D near-eye display">
                  <a:extLst>
                    <a:ext uri="{A12FA001-AC4F-418D-AE19-62706E023703}">
                      <ahyp:hlinkClr xmlns:ahyp="http://schemas.microsoft.com/office/drawing/2018/hyperlinkcolor" val="tx"/>
                    </a:ext>
                  </a:extLst>
                </a:hlinkClick>
              </a:rPr>
              <a:t>3D near-eye displays</a:t>
            </a:r>
            <a:r>
              <a:rPr lang="en-US" b="1" i="1" u="sng" strike="noStrike" dirty="0">
                <a:solidFill>
                  <a:schemeClr val="bg1"/>
                </a:solidFill>
                <a:effectLst/>
                <a:latin typeface="Arial" panose="020B0604020202020204" pitchFamily="34" charset="0"/>
              </a:rPr>
              <a:t> to give the user an immersive feel of a virtual world. </a:t>
            </a:r>
            <a:r>
              <a:rPr lang="en-US" b="1" i="1" u="sng" strike="noStrike" dirty="0">
                <a:solidFill>
                  <a:schemeClr val="bg1"/>
                </a:solidFill>
                <a:effectLst/>
                <a:latin typeface="Arial" panose="020B0604020202020204" pitchFamily="34" charset="0"/>
                <a:hlinkClick r:id="rId5" tooltip="Applications of virtual reality">
                  <a:extLst>
                    <a:ext uri="{A12FA001-AC4F-418D-AE19-62706E023703}">
                      <ahyp:hlinkClr xmlns:ahyp="http://schemas.microsoft.com/office/drawing/2018/hyperlinkcolor" val="tx"/>
                    </a:ext>
                  </a:extLst>
                </a:hlinkClick>
              </a:rPr>
              <a:t>Applications of virtual </a:t>
            </a:r>
            <a:r>
              <a:rPr lang="en-US" b="1" i="1" u="sng" strike="noStrike" dirty="0" err="1">
                <a:solidFill>
                  <a:schemeClr val="bg1"/>
                </a:solidFill>
                <a:effectLst/>
                <a:latin typeface="Arial" panose="020B0604020202020204" pitchFamily="34" charset="0"/>
                <a:hlinkClick r:id="rId5" tooltip="Applications of virtual reality">
                  <a:extLst>
                    <a:ext uri="{A12FA001-AC4F-418D-AE19-62706E023703}">
                      <ahyp:hlinkClr xmlns:ahyp="http://schemas.microsoft.com/office/drawing/2018/hyperlinkcolor" val="tx"/>
                    </a:ext>
                  </a:extLst>
                </a:hlinkClick>
              </a:rPr>
              <a:t>reality</a:t>
            </a:r>
            <a:r>
              <a:rPr lang="en-US" b="1" i="1" u="sng" strike="noStrike" dirty="0" err="1">
                <a:solidFill>
                  <a:schemeClr val="bg1"/>
                </a:solidFill>
                <a:effectLst/>
                <a:latin typeface="Arial" panose="020B0604020202020204" pitchFamily="34" charset="0"/>
              </a:rPr>
              <a:t>include</a:t>
            </a:r>
            <a:r>
              <a:rPr lang="en-US" b="1" i="1" u="sng" strike="noStrike" dirty="0">
                <a:solidFill>
                  <a:schemeClr val="bg1"/>
                </a:solidFill>
                <a:effectLst/>
                <a:latin typeface="Arial" panose="020B0604020202020204" pitchFamily="34" charset="0"/>
              </a:rPr>
              <a:t> entertainment (particularly </a:t>
            </a:r>
            <a:r>
              <a:rPr lang="en-US" b="1" i="1" u="sng" strike="noStrike" dirty="0">
                <a:solidFill>
                  <a:schemeClr val="bg1"/>
                </a:solidFill>
                <a:effectLst/>
                <a:latin typeface="Arial" panose="020B0604020202020204" pitchFamily="34" charset="0"/>
                <a:hlinkClick r:id="rId6" tooltip="Video game">
                  <a:extLst>
                    <a:ext uri="{A12FA001-AC4F-418D-AE19-62706E023703}">
                      <ahyp:hlinkClr xmlns:ahyp="http://schemas.microsoft.com/office/drawing/2018/hyperlinkcolor" val="tx"/>
                    </a:ext>
                  </a:extLst>
                </a:hlinkClick>
              </a:rPr>
              <a:t>video games</a:t>
            </a:r>
            <a:r>
              <a:rPr lang="en-US" b="1" i="1" u="sng" strike="noStrike" dirty="0">
                <a:solidFill>
                  <a:schemeClr val="bg1"/>
                </a:solidFill>
                <a:effectLst/>
                <a:latin typeface="Arial" panose="020B0604020202020204" pitchFamily="34" charset="0"/>
              </a:rPr>
              <a:t>), education (such as medical or military training) and business (such as virtual meetings). Other distinct types of VR-style technology include </a:t>
            </a:r>
            <a:r>
              <a:rPr lang="en-US" b="1" i="1" u="sng" strike="noStrike" dirty="0">
                <a:solidFill>
                  <a:schemeClr val="bg1"/>
                </a:solidFill>
                <a:effectLst/>
                <a:latin typeface="Arial" panose="020B0604020202020204" pitchFamily="34" charset="0"/>
                <a:hlinkClick r:id="rId7" tooltip="Augmented reality">
                  <a:extLst>
                    <a:ext uri="{A12FA001-AC4F-418D-AE19-62706E023703}">
                      <ahyp:hlinkClr xmlns:ahyp="http://schemas.microsoft.com/office/drawing/2018/hyperlinkcolor" val="tx"/>
                    </a:ext>
                  </a:extLst>
                </a:hlinkClick>
              </a:rPr>
              <a:t>augmented reality</a:t>
            </a:r>
            <a:r>
              <a:rPr lang="en-US" b="1" i="1" u="sng" strike="noStrike" dirty="0">
                <a:solidFill>
                  <a:schemeClr val="bg1"/>
                </a:solidFill>
                <a:effectLst/>
                <a:latin typeface="Arial" panose="020B0604020202020204" pitchFamily="34" charset="0"/>
              </a:rPr>
              <a:t> and </a:t>
            </a:r>
            <a:r>
              <a:rPr lang="en-US" b="1" i="1" u="sng" strike="noStrike" dirty="0">
                <a:solidFill>
                  <a:schemeClr val="bg1"/>
                </a:solidFill>
                <a:effectLst/>
                <a:latin typeface="Arial" panose="020B0604020202020204" pitchFamily="34" charset="0"/>
                <a:hlinkClick r:id="rId8" tooltip="Mixed reality">
                  <a:extLst>
                    <a:ext uri="{A12FA001-AC4F-418D-AE19-62706E023703}">
                      <ahyp:hlinkClr xmlns:ahyp="http://schemas.microsoft.com/office/drawing/2018/hyperlinkcolor" val="tx"/>
                    </a:ext>
                  </a:extLst>
                </a:hlinkClick>
              </a:rPr>
              <a:t>mixed reality</a:t>
            </a:r>
            <a:r>
              <a:rPr lang="en-US" b="1" i="1" u="sng" strike="noStrike" dirty="0">
                <a:solidFill>
                  <a:schemeClr val="bg1"/>
                </a:solidFill>
                <a:effectLst/>
                <a:latin typeface="Arial" panose="020B0604020202020204" pitchFamily="34" charset="0"/>
              </a:rPr>
              <a:t>, sometimes referred to as </a:t>
            </a:r>
            <a:r>
              <a:rPr lang="en-US" b="1" i="1" u="sng" strike="noStrike" dirty="0">
                <a:solidFill>
                  <a:schemeClr val="bg1"/>
                </a:solidFill>
                <a:effectLst/>
                <a:latin typeface="Arial" panose="020B0604020202020204" pitchFamily="34" charset="0"/>
                <a:hlinkClick r:id="rId9" tooltip="Extended reality">
                  <a:extLst>
                    <a:ext uri="{A12FA001-AC4F-418D-AE19-62706E023703}">
                      <ahyp:hlinkClr xmlns:ahyp="http://schemas.microsoft.com/office/drawing/2018/hyperlinkcolor" val="tx"/>
                    </a:ext>
                  </a:extLst>
                </a:hlinkClick>
              </a:rPr>
              <a:t>extended reality</a:t>
            </a:r>
            <a:r>
              <a:rPr lang="en-US" b="1" i="1" u="sng" strike="noStrike" dirty="0">
                <a:solidFill>
                  <a:schemeClr val="bg1"/>
                </a:solidFill>
                <a:effectLst/>
                <a:latin typeface="Arial" panose="020B0604020202020204" pitchFamily="34" charset="0"/>
              </a:rPr>
              <a:t> or XR, although definitions are currently changing due to the nascence of the industry</a:t>
            </a:r>
            <a:r>
              <a:rPr lang="en-US" b="1" i="1" u="sng" strike="noStrike" dirty="0">
                <a:solidFill>
                  <a:srgbClr val="202122"/>
                </a:solidFill>
                <a:effectLst/>
                <a:latin typeface="Arial" panose="020B0604020202020204" pitchFamily="34" charset="0"/>
              </a:rPr>
              <a:t>.</a:t>
            </a:r>
          </a:p>
          <a:p>
            <a:br>
              <a:rPr lang="en-US" sz="2000" b="1" i="1" u="sng" dirty="0"/>
            </a:br>
            <a:endParaRPr lang="en-JO" sz="2000" b="1" i="1" u="sng" dirty="0"/>
          </a:p>
        </p:txBody>
      </p:sp>
    </p:spTree>
    <p:extLst>
      <p:ext uri="{BB962C8B-B14F-4D97-AF65-F5344CB8AC3E}">
        <p14:creationId xmlns:p14="http://schemas.microsoft.com/office/powerpoint/2010/main" val="4243578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3A34A-E480-0AAF-6A5C-22525275B33F}"/>
              </a:ext>
            </a:extLst>
          </p:cNvPr>
          <p:cNvSpPr>
            <a:spLocks noGrp="1"/>
          </p:cNvSpPr>
          <p:nvPr>
            <p:ph type="ctrTitle"/>
          </p:nvPr>
        </p:nvSpPr>
        <p:spPr/>
        <p:txBody>
          <a:bodyPr>
            <a:normAutofit/>
          </a:bodyPr>
          <a:lstStyle/>
          <a:p>
            <a:r>
              <a:rPr lang="en-US" dirty="0"/>
              <a:t>H</a:t>
            </a:r>
            <a:r>
              <a:rPr lang="en-JO" dirty="0"/>
              <a:t>ow does virtual reality effect us</a:t>
            </a:r>
          </a:p>
        </p:txBody>
      </p:sp>
      <p:sp>
        <p:nvSpPr>
          <p:cNvPr id="3" name="Subtitle 2">
            <a:extLst>
              <a:ext uri="{FF2B5EF4-FFF2-40B4-BE49-F238E27FC236}">
                <a16:creationId xmlns:a16="http://schemas.microsoft.com/office/drawing/2014/main" id="{2C832384-528E-AF8F-25B4-5A4FA1245E9A}"/>
              </a:ext>
            </a:extLst>
          </p:cNvPr>
          <p:cNvSpPr>
            <a:spLocks noGrp="1"/>
          </p:cNvSpPr>
          <p:nvPr>
            <p:ph type="subTitle" idx="1"/>
          </p:nvPr>
        </p:nvSpPr>
        <p:spPr/>
        <p:txBody>
          <a:bodyPr>
            <a:noAutofit/>
          </a:bodyPr>
          <a:lstStyle/>
          <a:p>
            <a:r>
              <a:rPr lang="en-US" b="1" i="1" u="sng" dirty="0">
                <a:solidFill>
                  <a:schemeClr val="bg1"/>
                </a:solidFill>
                <a:effectLst/>
              </a:rPr>
              <a:t>Right now, VR is being used to detect glaucoma, schizophrenia, and Alzheimer's disease. It has also begun to establish itself as a useful tool for treating PTSD and anxiety disorders, dementia, and autism. VR can even help people complete their physical rehabilitation after an illness or injury!</a:t>
            </a:r>
          </a:p>
          <a:p>
            <a:br>
              <a:rPr lang="en-US" dirty="0"/>
            </a:br>
            <a:endParaRPr lang="en-JO" dirty="0"/>
          </a:p>
        </p:txBody>
      </p:sp>
    </p:spTree>
    <p:extLst>
      <p:ext uri="{BB962C8B-B14F-4D97-AF65-F5344CB8AC3E}">
        <p14:creationId xmlns:p14="http://schemas.microsoft.com/office/powerpoint/2010/main" val="941653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BDBD0-26AE-7F97-D1C1-396B34BBB266}"/>
              </a:ext>
            </a:extLst>
          </p:cNvPr>
          <p:cNvSpPr>
            <a:spLocks noGrp="1"/>
          </p:cNvSpPr>
          <p:nvPr>
            <p:ph type="ctrTitle"/>
          </p:nvPr>
        </p:nvSpPr>
        <p:spPr/>
        <p:txBody>
          <a:bodyPr>
            <a:normAutofit fontScale="90000"/>
          </a:bodyPr>
          <a:lstStyle/>
          <a:p>
            <a:r>
              <a:rPr lang="en-US" dirty="0"/>
              <a:t>H</a:t>
            </a:r>
            <a:r>
              <a:rPr lang="en-JO" dirty="0"/>
              <a:t>ow does virtual reality effect society</a:t>
            </a:r>
          </a:p>
        </p:txBody>
      </p:sp>
      <p:sp>
        <p:nvSpPr>
          <p:cNvPr id="3" name="Subtitle 2">
            <a:extLst>
              <a:ext uri="{FF2B5EF4-FFF2-40B4-BE49-F238E27FC236}">
                <a16:creationId xmlns:a16="http://schemas.microsoft.com/office/drawing/2014/main" id="{7093AF47-0116-FD86-3D13-25C848473D99}"/>
              </a:ext>
            </a:extLst>
          </p:cNvPr>
          <p:cNvSpPr>
            <a:spLocks noGrp="1"/>
          </p:cNvSpPr>
          <p:nvPr>
            <p:ph type="subTitle" idx="1"/>
          </p:nvPr>
        </p:nvSpPr>
        <p:spPr/>
        <p:txBody>
          <a:bodyPr>
            <a:noAutofit/>
          </a:bodyPr>
          <a:lstStyle/>
          <a:p>
            <a:r>
              <a:rPr lang="en-US" b="1" i="1" u="sng" strike="noStrike" dirty="0">
                <a:solidFill>
                  <a:schemeClr val="bg1"/>
                </a:solidFill>
                <a:effectLst/>
                <a:latin typeface="arial" panose="020B0604020202020204" pitchFamily="34" charset="0"/>
              </a:rPr>
              <a:t>Right now, VR is being used to detect glaucoma, schizophrenia, and Alzheimer's disease. It has also begun to establish itself as a useful tool for treating PTSD and anxiety disorders, dementia, and autism. VR can even help people complete their physical rehabilitation after an illness or injury!</a:t>
            </a:r>
            <a:endParaRPr lang="en-JO" b="1" i="1" u="sng" dirty="0">
              <a:solidFill>
                <a:schemeClr val="bg1"/>
              </a:solidFill>
            </a:endParaRPr>
          </a:p>
        </p:txBody>
      </p:sp>
    </p:spTree>
    <p:extLst>
      <p:ext uri="{BB962C8B-B14F-4D97-AF65-F5344CB8AC3E}">
        <p14:creationId xmlns:p14="http://schemas.microsoft.com/office/powerpoint/2010/main" val="2787415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7BA2D-70A3-1F33-BF08-0A7E713A8695}"/>
              </a:ext>
            </a:extLst>
          </p:cNvPr>
          <p:cNvSpPr>
            <a:spLocks noGrp="1"/>
          </p:cNvSpPr>
          <p:nvPr>
            <p:ph type="ctrTitle"/>
          </p:nvPr>
        </p:nvSpPr>
        <p:spPr/>
        <p:txBody>
          <a:bodyPr>
            <a:normAutofit fontScale="90000"/>
          </a:bodyPr>
          <a:lstStyle/>
          <a:p>
            <a:r>
              <a:rPr lang="en-US" dirty="0"/>
              <a:t>H</a:t>
            </a:r>
            <a:r>
              <a:rPr lang="en-JO" dirty="0"/>
              <a:t>ow does virtual reality it help on testing jobs</a:t>
            </a:r>
          </a:p>
        </p:txBody>
      </p:sp>
      <p:sp>
        <p:nvSpPr>
          <p:cNvPr id="3" name="Subtitle 2">
            <a:extLst>
              <a:ext uri="{FF2B5EF4-FFF2-40B4-BE49-F238E27FC236}">
                <a16:creationId xmlns:a16="http://schemas.microsoft.com/office/drawing/2014/main" id="{A2AA059E-7448-E517-4671-435E6050B9F8}"/>
              </a:ext>
            </a:extLst>
          </p:cNvPr>
          <p:cNvSpPr>
            <a:spLocks noGrp="1"/>
          </p:cNvSpPr>
          <p:nvPr>
            <p:ph type="subTitle" idx="1"/>
          </p:nvPr>
        </p:nvSpPr>
        <p:spPr/>
        <p:txBody>
          <a:bodyPr>
            <a:noAutofit/>
          </a:bodyPr>
          <a:lstStyle/>
          <a:p>
            <a:r>
              <a:rPr lang="en-US" b="1" i="1" u="sng" strike="noStrike" dirty="0">
                <a:solidFill>
                  <a:schemeClr val="bg1"/>
                </a:solidFill>
                <a:effectLst/>
                <a:latin typeface="arial" panose="020B0604020202020204" pitchFamily="34" charset="0"/>
              </a:rPr>
              <a:t>Virtual reality (VR) technology allows candidates to experience what it would be like to work in certain jobs or at specific organizations. Once the employees are hired, the employer can use VR to provide training in near-real-life situations.</a:t>
            </a:r>
            <a:endParaRPr lang="en-JO" b="1" i="1" u="sng" dirty="0">
              <a:solidFill>
                <a:schemeClr val="bg1"/>
              </a:solidFill>
            </a:endParaRPr>
          </a:p>
        </p:txBody>
      </p:sp>
    </p:spTree>
    <p:extLst>
      <p:ext uri="{BB962C8B-B14F-4D97-AF65-F5344CB8AC3E}">
        <p14:creationId xmlns:p14="http://schemas.microsoft.com/office/powerpoint/2010/main" val="250451305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{DCC122DF-5BA7-2944-93F8-A5C0EA78D4D5}tf10001119</Template>
  <TotalTime>24</TotalTime>
  <Words>282</Words>
  <Application>Microsoft Macintosh PowerPoint</Application>
  <PresentationFormat>Widescreen</PresentationFormat>
  <Paragraphs>12</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Arial</vt:lpstr>
      <vt:lpstr>Gill Sans MT</vt:lpstr>
      <vt:lpstr>Gallery</vt:lpstr>
      <vt:lpstr>Virtual reality</vt:lpstr>
      <vt:lpstr>What is virtual reality</vt:lpstr>
      <vt:lpstr>How does virtual reality effect us</vt:lpstr>
      <vt:lpstr>How does virtual reality effect society</vt:lpstr>
      <vt:lpstr>How does virtual reality it help on testing jobs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reality</dc:title>
  <dc:creator>Microsoft Office User</dc:creator>
  <cp:lastModifiedBy>Microsoft Office User</cp:lastModifiedBy>
  <cp:revision>1</cp:revision>
  <dcterms:created xsi:type="dcterms:W3CDTF">2023-02-07T14:44:15Z</dcterms:created>
  <dcterms:modified xsi:type="dcterms:W3CDTF">2023-02-07T15:08:50Z</dcterms:modified>
</cp:coreProperties>
</file>