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57"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187087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79F76E-FD6C-4DA7-8F3D-1FE93E9509E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69364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425319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65870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246907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11481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3336077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2971635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420357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41434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20734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79F76E-FD6C-4DA7-8F3D-1FE93E9509E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197956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79F76E-FD6C-4DA7-8F3D-1FE93E9509E3}"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385370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154580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246092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A79F76E-FD6C-4DA7-8F3D-1FE93E9509E3}" type="datetimeFigureOut">
              <a:rPr lang="en-US" smtClean="0"/>
              <a:t>2/7/2023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1719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79F76E-FD6C-4DA7-8F3D-1FE93E9509E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0B879-F7E0-422E-913E-330822B4D5E0}" type="slidenum">
              <a:rPr lang="en-US" smtClean="0"/>
              <a:t>‹#›</a:t>
            </a:fld>
            <a:endParaRPr lang="en-US"/>
          </a:p>
        </p:txBody>
      </p:sp>
    </p:spTree>
    <p:extLst>
      <p:ext uri="{BB962C8B-B14F-4D97-AF65-F5344CB8AC3E}">
        <p14:creationId xmlns:p14="http://schemas.microsoft.com/office/powerpoint/2010/main" val="286381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A79F76E-FD6C-4DA7-8F3D-1FE93E9509E3}" type="datetimeFigureOut">
              <a:rPr lang="en-US" smtClean="0"/>
              <a:t>2/7/2023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6C0B879-F7E0-422E-913E-330822B4D5E0}" type="slidenum">
              <a:rPr lang="en-US" smtClean="0"/>
              <a:t>‹#›</a:t>
            </a:fld>
            <a:endParaRPr lang="en-US"/>
          </a:p>
        </p:txBody>
      </p:sp>
    </p:spTree>
    <p:extLst>
      <p:ext uri="{BB962C8B-B14F-4D97-AF65-F5344CB8AC3E}">
        <p14:creationId xmlns:p14="http://schemas.microsoft.com/office/powerpoint/2010/main" val="4781029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museumnext.com/article/how-museums-are-using-virtual-reality/" TargetMode="External"/><Relationship Id="rId2" Type="http://schemas.openxmlformats.org/officeDocument/2006/relationships/hyperlink" Target="https://onix-systems.com/blog/virtual-museum-experiences-taking-the-cultural-mission-to-a-new-level" TargetMode="External"/><Relationship Id="rId1" Type="http://schemas.openxmlformats.org/officeDocument/2006/relationships/slideLayout" Target="../slideLayouts/slideLayout2.xml"/><Relationship Id="rId4" Type="http://schemas.openxmlformats.org/officeDocument/2006/relationships/hyperlink" Target="https://www.vrs.org.uk/virtual-reality/history.html#:~:text=In%201968%20Ivan%20Sutherland%20and,ceiling%20(hence%20its%20na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E945-A2C6-48A9-803E-31DEF1B4CEE4}"/>
              </a:ext>
            </a:extLst>
          </p:cNvPr>
          <p:cNvSpPr>
            <a:spLocks noGrp="1"/>
          </p:cNvSpPr>
          <p:nvPr>
            <p:ph type="ctrTitle"/>
          </p:nvPr>
        </p:nvSpPr>
        <p:spPr/>
        <p:txBody>
          <a:bodyPr/>
          <a:lstStyle/>
          <a:p>
            <a:r>
              <a:rPr lang="en-US" dirty="0">
                <a:solidFill>
                  <a:schemeClr val="bg1">
                    <a:lumMod val="95000"/>
                    <a:lumOff val="5000"/>
                  </a:schemeClr>
                </a:solidFill>
              </a:rPr>
              <a:t>Virtual Reality in  Museums</a:t>
            </a:r>
          </a:p>
        </p:txBody>
      </p:sp>
      <p:sp>
        <p:nvSpPr>
          <p:cNvPr id="3" name="Subtitle 2">
            <a:extLst>
              <a:ext uri="{FF2B5EF4-FFF2-40B4-BE49-F238E27FC236}">
                <a16:creationId xmlns:a16="http://schemas.microsoft.com/office/drawing/2014/main" id="{E9CD1DFD-8D9F-44DF-BCFC-8039223C2AA8}"/>
              </a:ext>
            </a:extLst>
          </p:cNvPr>
          <p:cNvSpPr>
            <a:spLocks noGrp="1"/>
          </p:cNvSpPr>
          <p:nvPr>
            <p:ph type="subTitle" idx="1"/>
          </p:nvPr>
        </p:nvSpPr>
        <p:spPr/>
        <p:txBody>
          <a:bodyPr/>
          <a:lstStyle/>
          <a:p>
            <a:r>
              <a:rPr lang="en-US" dirty="0"/>
              <a:t>By Thomas</a:t>
            </a:r>
          </a:p>
        </p:txBody>
      </p:sp>
    </p:spTree>
    <p:extLst>
      <p:ext uri="{BB962C8B-B14F-4D97-AF65-F5344CB8AC3E}">
        <p14:creationId xmlns:p14="http://schemas.microsoft.com/office/powerpoint/2010/main" val="234824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707E-26CE-4382-AED4-65874B0B98C6}"/>
              </a:ext>
            </a:extLst>
          </p:cNvPr>
          <p:cNvSpPr>
            <a:spLocks noGrp="1"/>
          </p:cNvSpPr>
          <p:nvPr>
            <p:ph type="title"/>
          </p:nvPr>
        </p:nvSpPr>
        <p:spPr/>
        <p:txBody>
          <a:bodyPr/>
          <a:lstStyle/>
          <a:p>
            <a:r>
              <a:rPr lang="en-US" dirty="0">
                <a:solidFill>
                  <a:schemeClr val="bg1">
                    <a:lumMod val="95000"/>
                    <a:lumOff val="5000"/>
                  </a:schemeClr>
                </a:solidFill>
              </a:rPr>
              <a:t>Who is the target audience for VR?</a:t>
            </a:r>
          </a:p>
        </p:txBody>
      </p:sp>
      <p:sp>
        <p:nvSpPr>
          <p:cNvPr id="3" name="Content Placeholder 2">
            <a:extLst>
              <a:ext uri="{FF2B5EF4-FFF2-40B4-BE49-F238E27FC236}">
                <a16:creationId xmlns:a16="http://schemas.microsoft.com/office/drawing/2014/main" id="{BF30FE63-AC7E-463A-9E7F-1EFD984D9B90}"/>
              </a:ext>
            </a:extLst>
          </p:cNvPr>
          <p:cNvSpPr>
            <a:spLocks noGrp="1"/>
          </p:cNvSpPr>
          <p:nvPr>
            <p:ph sz="half" idx="1"/>
          </p:nvPr>
        </p:nvSpPr>
        <p:spPr/>
        <p:txBody>
          <a:bodyPr>
            <a:normAutofit/>
          </a:bodyPr>
          <a:lstStyle/>
          <a:p>
            <a:r>
              <a:rPr lang="en-US" sz="2400" dirty="0"/>
              <a:t>According to a study carried out by us last November, the age groups that come the most in VR gaming rooms are 12 - 15 years old and 30 - 40 years old. 50% of them are women and 50% are men.</a:t>
            </a:r>
            <a:endParaRPr lang="en-US" sz="2400" b="1" dirty="0"/>
          </a:p>
        </p:txBody>
      </p:sp>
      <p:pic>
        <p:nvPicPr>
          <p:cNvPr id="5122" name="Picture 2" descr="Teenage boys wearing virtual reality headsets at home, teenagers playing  video games concept - Stock Photo - Dissolve">
            <a:extLst>
              <a:ext uri="{FF2B5EF4-FFF2-40B4-BE49-F238E27FC236}">
                <a16:creationId xmlns:a16="http://schemas.microsoft.com/office/drawing/2014/main" id="{957D227A-3699-4957-8785-88135BAF010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12683" y="2153340"/>
            <a:ext cx="5251443" cy="35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3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B6DD-A898-45C3-A9D2-39A172CE5A07}"/>
              </a:ext>
            </a:extLst>
          </p:cNvPr>
          <p:cNvSpPr>
            <a:spLocks noGrp="1"/>
          </p:cNvSpPr>
          <p:nvPr>
            <p:ph type="title"/>
          </p:nvPr>
        </p:nvSpPr>
        <p:spPr/>
        <p:txBody>
          <a:bodyPr/>
          <a:lstStyle/>
          <a:p>
            <a:r>
              <a:rPr lang="en-US" b="1" dirty="0">
                <a:solidFill>
                  <a:schemeClr val="bg1">
                    <a:lumMod val="95000"/>
                    <a:lumOff val="5000"/>
                  </a:schemeClr>
                </a:solidFill>
              </a:rPr>
              <a:t>What does VR mean for museums?</a:t>
            </a:r>
            <a:br>
              <a:rPr lang="en-US" b="1" dirty="0">
                <a:solidFill>
                  <a:schemeClr val="bg1">
                    <a:lumMod val="95000"/>
                    <a:lumOff val="5000"/>
                  </a:schemeClr>
                </a:solidFill>
              </a:rPr>
            </a:br>
            <a:endParaRPr lang="en-US"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id="{3D5514DF-9B1F-472E-A161-8601FA9775AE}"/>
              </a:ext>
            </a:extLst>
          </p:cNvPr>
          <p:cNvSpPr>
            <a:spLocks noGrp="1"/>
          </p:cNvSpPr>
          <p:nvPr>
            <p:ph sz="half" idx="1"/>
          </p:nvPr>
        </p:nvSpPr>
        <p:spPr/>
        <p:txBody>
          <a:bodyPr/>
          <a:lstStyle/>
          <a:p>
            <a:r>
              <a:rPr lang="en-US" sz="2400" dirty="0"/>
              <a:t>Museums aim to bring collections to life and VR is an excellent tool for this. It offers a different experience for visitors. Many museums around the globe are already embracing its potential.</a:t>
            </a:r>
          </a:p>
          <a:p>
            <a:endParaRPr lang="en-US" dirty="0"/>
          </a:p>
        </p:txBody>
      </p:sp>
      <p:pic>
        <p:nvPicPr>
          <p:cNvPr id="6" name="Content Placeholder 5">
            <a:extLst>
              <a:ext uri="{FF2B5EF4-FFF2-40B4-BE49-F238E27FC236}">
                <a16:creationId xmlns:a16="http://schemas.microsoft.com/office/drawing/2014/main" id="{329AA5E9-020E-4700-A907-EA973AFCC6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853248"/>
            <a:ext cx="5832592" cy="3280832"/>
          </a:xfrm>
        </p:spPr>
      </p:pic>
    </p:spTree>
    <p:extLst>
      <p:ext uri="{BB962C8B-B14F-4D97-AF65-F5344CB8AC3E}">
        <p14:creationId xmlns:p14="http://schemas.microsoft.com/office/powerpoint/2010/main" val="40533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6E6F-4680-4B48-8AD3-51E95FB7C0A1}"/>
              </a:ext>
            </a:extLst>
          </p:cNvPr>
          <p:cNvSpPr>
            <a:spLocks noGrp="1"/>
          </p:cNvSpPr>
          <p:nvPr>
            <p:ph type="title"/>
          </p:nvPr>
        </p:nvSpPr>
        <p:spPr>
          <a:xfrm>
            <a:off x="797289" y="346700"/>
            <a:ext cx="9404723" cy="1400530"/>
          </a:xfrm>
        </p:spPr>
        <p:txBody>
          <a:bodyPr/>
          <a:lstStyle/>
          <a:p>
            <a:r>
              <a:rPr lang="en-US" b="1" dirty="0">
                <a:solidFill>
                  <a:schemeClr val="bg1">
                    <a:lumMod val="95000"/>
                    <a:lumOff val="5000"/>
                  </a:schemeClr>
                </a:solidFill>
              </a:rPr>
              <a:t>What is VR used for?</a:t>
            </a:r>
          </a:p>
        </p:txBody>
      </p:sp>
      <p:sp>
        <p:nvSpPr>
          <p:cNvPr id="3" name="Content Placeholder 2">
            <a:extLst>
              <a:ext uri="{FF2B5EF4-FFF2-40B4-BE49-F238E27FC236}">
                <a16:creationId xmlns:a16="http://schemas.microsoft.com/office/drawing/2014/main" id="{1B073D67-5F38-4E15-A7F4-1DC1D7243BE0}"/>
              </a:ext>
            </a:extLst>
          </p:cNvPr>
          <p:cNvSpPr>
            <a:spLocks noGrp="1"/>
          </p:cNvSpPr>
          <p:nvPr>
            <p:ph sz="half" idx="1"/>
          </p:nvPr>
        </p:nvSpPr>
        <p:spPr/>
        <p:txBody>
          <a:bodyPr>
            <a:normAutofit/>
          </a:bodyPr>
          <a:lstStyle/>
          <a:p>
            <a:r>
              <a:rPr lang="en-US" sz="2400" dirty="0"/>
              <a:t>Visitors can use VR to journey to the depths of the ocean, the far edges of outer space or even inside the human body. This technology allows people to be completely involved in an interactive adventure. </a:t>
            </a:r>
          </a:p>
        </p:txBody>
      </p:sp>
      <p:pic>
        <p:nvPicPr>
          <p:cNvPr id="7" name="Content Placeholder 6" descr="https://cdn-adfal.nitrocdn.com/YVUfUEcpMIlrmfLPrHdOOLzBwvTZaRWe/assets/images/optimized/rev-904008b/wp-content/uploads/2020/07/12131-1240x694-1-1200x672.jpg">
            <a:extLst>
              <a:ext uri="{FF2B5EF4-FFF2-40B4-BE49-F238E27FC236}">
                <a16:creationId xmlns:a16="http://schemas.microsoft.com/office/drawing/2014/main" id="{8F55B600-7922-43F8-934A-3DE636E2B08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99651" y="2060575"/>
            <a:ext cx="5589037" cy="3651112"/>
          </a:xfrm>
          <a:prstGeom prst="rect">
            <a:avLst/>
          </a:prstGeom>
          <a:noFill/>
          <a:ln>
            <a:noFill/>
          </a:ln>
        </p:spPr>
      </p:pic>
    </p:spTree>
    <p:extLst>
      <p:ext uri="{BB962C8B-B14F-4D97-AF65-F5344CB8AC3E}">
        <p14:creationId xmlns:p14="http://schemas.microsoft.com/office/powerpoint/2010/main" val="18226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69A6-F95E-4C0F-8F13-D0E10B0146F9}"/>
              </a:ext>
            </a:extLst>
          </p:cNvPr>
          <p:cNvSpPr>
            <a:spLocks noGrp="1"/>
          </p:cNvSpPr>
          <p:nvPr>
            <p:ph type="title"/>
          </p:nvPr>
        </p:nvSpPr>
        <p:spPr/>
        <p:txBody>
          <a:bodyPr/>
          <a:lstStyle/>
          <a:p>
            <a:r>
              <a:rPr lang="en-US" dirty="0">
                <a:solidFill>
                  <a:schemeClr val="bg1">
                    <a:lumMod val="95000"/>
                    <a:lumOff val="5000"/>
                  </a:schemeClr>
                </a:solidFill>
              </a:rPr>
              <a:t>How does Virtual Reality work?</a:t>
            </a:r>
          </a:p>
        </p:txBody>
      </p:sp>
      <p:sp>
        <p:nvSpPr>
          <p:cNvPr id="3" name="Content Placeholder 2">
            <a:extLst>
              <a:ext uri="{FF2B5EF4-FFF2-40B4-BE49-F238E27FC236}">
                <a16:creationId xmlns:a16="http://schemas.microsoft.com/office/drawing/2014/main" id="{DCEA7764-CAE1-42E8-9F20-347AECBDA3F8}"/>
              </a:ext>
            </a:extLst>
          </p:cNvPr>
          <p:cNvSpPr>
            <a:spLocks noGrp="1"/>
          </p:cNvSpPr>
          <p:nvPr>
            <p:ph sz="half" idx="1"/>
          </p:nvPr>
        </p:nvSpPr>
        <p:spPr/>
        <p:txBody>
          <a:bodyPr/>
          <a:lstStyle/>
          <a:p>
            <a:r>
              <a:rPr lang="en-US" sz="2000" dirty="0"/>
              <a:t>Virtual Reality (VR) is a computer-generated environment with scenes and objects that appear to be real, making the user feel they are immersed in their surroundings. This environment is perceived through a device known as a Virtual Reality headset or helmet</a:t>
            </a:r>
            <a:r>
              <a:rPr lang="en-US" dirty="0"/>
              <a:t>.</a:t>
            </a:r>
          </a:p>
        </p:txBody>
      </p:sp>
      <p:pic>
        <p:nvPicPr>
          <p:cNvPr id="3074" name="Picture 2" descr="What Is Virtual Reality? How Does VR Work? A Detailed Explainer">
            <a:extLst>
              <a:ext uri="{FF2B5EF4-FFF2-40B4-BE49-F238E27FC236}">
                <a16:creationId xmlns:a16="http://schemas.microsoft.com/office/drawing/2014/main" id="{5BF131C8-C192-4684-B873-87EDC4111E1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4674" y="2060575"/>
            <a:ext cx="5621331" cy="344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6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3A03-C6AA-4B2F-9BB7-F3C1B4726629}"/>
              </a:ext>
            </a:extLst>
          </p:cNvPr>
          <p:cNvSpPr>
            <a:spLocks noGrp="1"/>
          </p:cNvSpPr>
          <p:nvPr>
            <p:ph type="title"/>
          </p:nvPr>
        </p:nvSpPr>
        <p:spPr/>
        <p:txBody>
          <a:bodyPr/>
          <a:lstStyle/>
          <a:p>
            <a:r>
              <a:rPr lang="en-US" dirty="0">
                <a:solidFill>
                  <a:schemeClr val="bg1">
                    <a:lumMod val="95000"/>
                    <a:lumOff val="5000"/>
                  </a:schemeClr>
                </a:solidFill>
              </a:rPr>
              <a:t>Who Invented VR?</a:t>
            </a:r>
          </a:p>
        </p:txBody>
      </p:sp>
      <p:sp>
        <p:nvSpPr>
          <p:cNvPr id="3" name="Content Placeholder 2">
            <a:extLst>
              <a:ext uri="{FF2B5EF4-FFF2-40B4-BE49-F238E27FC236}">
                <a16:creationId xmlns:a16="http://schemas.microsoft.com/office/drawing/2014/main" id="{7334F500-0677-4549-92E2-EDBCA3E7C28C}"/>
              </a:ext>
            </a:extLst>
          </p:cNvPr>
          <p:cNvSpPr>
            <a:spLocks noGrp="1"/>
          </p:cNvSpPr>
          <p:nvPr>
            <p:ph sz="half" idx="1"/>
          </p:nvPr>
        </p:nvSpPr>
        <p:spPr/>
        <p:txBody>
          <a:bodyPr>
            <a:normAutofit/>
          </a:bodyPr>
          <a:lstStyle/>
          <a:p>
            <a:r>
              <a:rPr lang="en-US" sz="2000" dirty="0"/>
              <a:t>In 1968 Ivan Sutherland and his student Bob </a:t>
            </a:r>
            <a:r>
              <a:rPr lang="en-US" sz="2000" dirty="0" err="1"/>
              <a:t>Sproull</a:t>
            </a:r>
            <a:r>
              <a:rPr lang="en-US" sz="2000" dirty="0"/>
              <a:t> created the first VR / AR head mounted display that was connected to a computer and not a camera. It was a large and scary looking contraption that was too heavy for any user to comfortably wear and was suspended from the ceiling.</a:t>
            </a:r>
          </a:p>
        </p:txBody>
      </p:sp>
      <p:pic>
        <p:nvPicPr>
          <p:cNvPr id="4098" name="Picture 2" descr="History of VR - Timeline of Events and Tech Development">
            <a:extLst>
              <a:ext uri="{FF2B5EF4-FFF2-40B4-BE49-F238E27FC236}">
                <a16:creationId xmlns:a16="http://schemas.microsoft.com/office/drawing/2014/main" id="{E67B2828-29DA-4329-AE07-826BCE127A0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4674" y="2544417"/>
            <a:ext cx="6045073" cy="236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11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39B9F0-9723-4C04-B68A-9E709D787880}"/>
              </a:ext>
            </a:extLst>
          </p:cNvPr>
          <p:cNvSpPr>
            <a:spLocks noGrp="1"/>
          </p:cNvSpPr>
          <p:nvPr>
            <p:ph type="title"/>
          </p:nvPr>
        </p:nvSpPr>
        <p:spPr/>
        <p:txBody>
          <a:bodyPr/>
          <a:lstStyle/>
          <a:p>
            <a:r>
              <a:rPr lang="en-US" dirty="0">
                <a:solidFill>
                  <a:schemeClr val="bg1">
                    <a:lumMod val="95000"/>
                    <a:lumOff val="5000"/>
                  </a:schemeClr>
                </a:solidFill>
              </a:rPr>
              <a:t>RESCOURCES:</a:t>
            </a:r>
          </a:p>
        </p:txBody>
      </p:sp>
      <p:sp>
        <p:nvSpPr>
          <p:cNvPr id="6" name="Content Placeholder 5">
            <a:extLst>
              <a:ext uri="{FF2B5EF4-FFF2-40B4-BE49-F238E27FC236}">
                <a16:creationId xmlns:a16="http://schemas.microsoft.com/office/drawing/2014/main" id="{9EA7E883-79F7-4B84-B08E-5D322FCF0599}"/>
              </a:ext>
            </a:extLst>
          </p:cNvPr>
          <p:cNvSpPr>
            <a:spLocks noGrp="1"/>
          </p:cNvSpPr>
          <p:nvPr>
            <p:ph idx="1"/>
          </p:nvPr>
        </p:nvSpPr>
        <p:spPr/>
        <p:txBody>
          <a:bodyPr>
            <a:normAutofit/>
          </a:bodyPr>
          <a:lstStyle/>
          <a:p>
            <a:r>
              <a:rPr lang="en-US" dirty="0">
                <a:hlinkClick r:id="rId2"/>
              </a:rPr>
              <a:t>https://onix-systems.com/blog/virtual-museum-experiences-taking-the-cultural-mission-to-a-new-level</a:t>
            </a:r>
            <a:endParaRPr lang="en-US" dirty="0"/>
          </a:p>
          <a:p>
            <a:endParaRPr lang="en-US" dirty="0"/>
          </a:p>
          <a:p>
            <a:r>
              <a:rPr lang="en-US" dirty="0">
                <a:hlinkClick r:id="rId3"/>
              </a:rPr>
              <a:t>https://www.museumnext.com/article/how-museums-are-using-virtual-reality/</a:t>
            </a:r>
            <a:endParaRPr lang="en-US" dirty="0"/>
          </a:p>
          <a:p>
            <a:endParaRPr lang="en-US" dirty="0"/>
          </a:p>
          <a:p>
            <a:endParaRPr lang="en-US" dirty="0"/>
          </a:p>
          <a:p>
            <a:r>
              <a:rPr lang="en-US" dirty="0">
                <a:hlinkClick r:id="rId4"/>
              </a:rPr>
              <a:t>https://www.vrs.org.uk/virtual-reality/history.html#:~:text=In%201968%20Ivan%20Sutherland%20and,ceiling%20(hence%20its%20name)</a:t>
            </a:r>
            <a:r>
              <a:rPr lang="en-US" dirty="0"/>
              <a:t>.</a:t>
            </a:r>
          </a:p>
          <a:p>
            <a:endParaRPr lang="en-US" dirty="0"/>
          </a:p>
        </p:txBody>
      </p:sp>
    </p:spTree>
    <p:extLst>
      <p:ext uri="{BB962C8B-B14F-4D97-AF65-F5344CB8AC3E}">
        <p14:creationId xmlns:p14="http://schemas.microsoft.com/office/powerpoint/2010/main" val="2273349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75</TotalTime>
  <Words>323</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vt:lpstr>
      <vt:lpstr>Virtual Reality in  Museums</vt:lpstr>
      <vt:lpstr>Who is the target audience for VR?</vt:lpstr>
      <vt:lpstr>What does VR mean for museums? </vt:lpstr>
      <vt:lpstr>What is VR used for?</vt:lpstr>
      <vt:lpstr>How does Virtual Reality work?</vt:lpstr>
      <vt:lpstr>Who Invented VR?</vt:lpstr>
      <vt:lpstr>RESCOURCES: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 in  Museums</dc:title>
  <dc:creator>Rebecca Pseudopodia</dc:creator>
  <cp:lastModifiedBy>Rebecca Pseudopodia</cp:lastModifiedBy>
  <cp:revision>8</cp:revision>
  <dcterms:created xsi:type="dcterms:W3CDTF">2023-02-07T13:47:51Z</dcterms:created>
  <dcterms:modified xsi:type="dcterms:W3CDTF">2023-02-07T15:02:57Z</dcterms:modified>
</cp:coreProperties>
</file>