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4C33C-25B5-41E4-9A31-0DCE97787BB8}" v="1060" dt="2023-02-07T14:49:18.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A0A80-9198-4CB8-A93D-5204098584F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2D234B1-DA4D-4410-AEA8-AC83420EA0C8}">
      <dgm:prSet/>
      <dgm:spPr/>
      <dgm:t>
        <a:bodyPr/>
        <a:lstStyle/>
        <a:p>
          <a:pPr rtl="0"/>
          <a:r>
            <a:rPr lang="en-US" dirty="0">
              <a:solidFill>
                <a:schemeClr val="tx1"/>
              </a:solidFill>
              <a:latin typeface="Sitka Banner"/>
            </a:rPr>
            <a:t> 1. </a:t>
          </a:r>
          <a:r>
            <a:rPr lang="en-US" dirty="0">
              <a:solidFill>
                <a:srgbClr val="010000"/>
              </a:solidFill>
              <a:latin typeface="Sitka Banner"/>
            </a:rPr>
            <a:t>  </a:t>
          </a:r>
          <a:r>
            <a:rPr lang="en-US" dirty="0">
              <a:latin typeface="Sitka Banner"/>
            </a:rPr>
            <a:t>   Virtual</a:t>
          </a:r>
          <a:r>
            <a:rPr lang="en-US" dirty="0"/>
            <a:t> reality reduces work accidents.</a:t>
          </a:r>
        </a:p>
      </dgm:t>
    </dgm:pt>
    <dgm:pt modelId="{525DD7FC-F133-4D52-9428-3819C8EAAAB3}" type="parTrans" cxnId="{A2C4E53D-6121-4B6B-9547-9AC45093F4A4}">
      <dgm:prSet/>
      <dgm:spPr/>
      <dgm:t>
        <a:bodyPr/>
        <a:lstStyle/>
        <a:p>
          <a:endParaRPr lang="en-US"/>
        </a:p>
      </dgm:t>
    </dgm:pt>
    <dgm:pt modelId="{45C31E7E-BC32-413D-96FA-5D45A7908E60}" type="sibTrans" cxnId="{A2C4E53D-6121-4B6B-9547-9AC45093F4A4}">
      <dgm:prSet/>
      <dgm:spPr/>
      <dgm:t>
        <a:bodyPr/>
        <a:lstStyle/>
        <a:p>
          <a:endParaRPr lang="en-US"/>
        </a:p>
      </dgm:t>
    </dgm:pt>
    <dgm:pt modelId="{0E7501F3-1890-410F-8C16-60BF51AF30BF}">
      <dgm:prSet/>
      <dgm:spPr/>
      <dgm:t>
        <a:bodyPr/>
        <a:lstStyle/>
        <a:p>
          <a:r>
            <a:rPr lang="en-US" dirty="0"/>
            <a:t>2.    Employees learn faster with virtual reality.</a:t>
          </a:r>
        </a:p>
      </dgm:t>
    </dgm:pt>
    <dgm:pt modelId="{790574A0-BDD5-44D3-92CA-84F1E307CE83}" type="parTrans" cxnId="{94BFAF80-1DEB-4F33-B3FB-28F2ADAFDABE}">
      <dgm:prSet/>
      <dgm:spPr/>
      <dgm:t>
        <a:bodyPr/>
        <a:lstStyle/>
        <a:p>
          <a:endParaRPr lang="en-US"/>
        </a:p>
      </dgm:t>
    </dgm:pt>
    <dgm:pt modelId="{586951F5-4260-45DA-99F8-77610C4B6967}" type="sibTrans" cxnId="{94BFAF80-1DEB-4F33-B3FB-28F2ADAFDABE}">
      <dgm:prSet/>
      <dgm:spPr/>
      <dgm:t>
        <a:bodyPr/>
        <a:lstStyle/>
        <a:p>
          <a:endParaRPr lang="en-US"/>
        </a:p>
      </dgm:t>
    </dgm:pt>
    <dgm:pt modelId="{8F520839-25CB-43EC-83D6-7DD93D16A4FD}">
      <dgm:prSet/>
      <dgm:spPr/>
      <dgm:t>
        <a:bodyPr/>
        <a:lstStyle/>
        <a:p>
          <a:r>
            <a:rPr lang="en-US" dirty="0"/>
            <a:t>3.    Workers retain knowledge better.</a:t>
          </a:r>
        </a:p>
      </dgm:t>
    </dgm:pt>
    <dgm:pt modelId="{77518791-9EA2-4284-84C6-02C48F0FE4B1}" type="parTrans" cxnId="{CE74D31C-030D-4FB0-844E-8B36484CFB7F}">
      <dgm:prSet/>
      <dgm:spPr/>
      <dgm:t>
        <a:bodyPr/>
        <a:lstStyle/>
        <a:p>
          <a:endParaRPr lang="en-US"/>
        </a:p>
      </dgm:t>
    </dgm:pt>
    <dgm:pt modelId="{1BF950EC-B3C2-490B-A1B3-28A413A506AE}" type="sibTrans" cxnId="{CE74D31C-030D-4FB0-844E-8B36484CFB7F}">
      <dgm:prSet/>
      <dgm:spPr/>
      <dgm:t>
        <a:bodyPr/>
        <a:lstStyle/>
        <a:p>
          <a:endParaRPr lang="en-US"/>
        </a:p>
      </dgm:t>
    </dgm:pt>
    <dgm:pt modelId="{C3387EB9-0918-4907-AA2E-45BC6D0AD3A2}">
      <dgm:prSet/>
      <dgm:spPr/>
      <dgm:t>
        <a:bodyPr/>
        <a:lstStyle/>
        <a:p>
          <a:r>
            <a:rPr lang="en-US" dirty="0"/>
            <a:t>Virtual Reality </a:t>
          </a:r>
          <a:r>
            <a:rPr lang="en-US" b="1" dirty="0"/>
            <a:t>creates the real world around us</a:t>
          </a:r>
          <a:r>
            <a:rPr lang="en-US" dirty="0"/>
            <a:t>. It can transform the way of education which is provided nowadays. It can be also used in industries, medical, security, military, Anti-terrorism, Traffic accidents awareness, Weather forecasting, etc.</a:t>
          </a:r>
        </a:p>
      </dgm:t>
    </dgm:pt>
    <dgm:pt modelId="{42C85D03-B058-4B57-B80D-4B0DF1198E79}" type="parTrans" cxnId="{211E4630-FC33-468B-8C5F-EB8D7AE6F62F}">
      <dgm:prSet/>
      <dgm:spPr/>
      <dgm:t>
        <a:bodyPr/>
        <a:lstStyle/>
        <a:p>
          <a:endParaRPr lang="en-US"/>
        </a:p>
      </dgm:t>
    </dgm:pt>
    <dgm:pt modelId="{6978BF45-98DD-49E2-9BF9-30497FED3307}" type="sibTrans" cxnId="{211E4630-FC33-468B-8C5F-EB8D7AE6F62F}">
      <dgm:prSet/>
      <dgm:spPr/>
      <dgm:t>
        <a:bodyPr/>
        <a:lstStyle/>
        <a:p>
          <a:endParaRPr lang="en-US"/>
        </a:p>
      </dgm:t>
    </dgm:pt>
    <dgm:pt modelId="{E8953504-BED2-4C8C-B157-29BC5918CF59}" type="pres">
      <dgm:prSet presAssocID="{5A6A0A80-9198-4CB8-A93D-5204098584F5}" presName="vert0" presStyleCnt="0">
        <dgm:presLayoutVars>
          <dgm:dir/>
          <dgm:animOne val="branch"/>
          <dgm:animLvl val="lvl"/>
        </dgm:presLayoutVars>
      </dgm:prSet>
      <dgm:spPr/>
    </dgm:pt>
    <dgm:pt modelId="{703472B0-DAB4-47D4-A7D6-A59AD03A10FC}" type="pres">
      <dgm:prSet presAssocID="{42D234B1-DA4D-4410-AEA8-AC83420EA0C8}" presName="thickLine" presStyleLbl="alignNode1" presStyleIdx="0" presStyleCnt="4"/>
      <dgm:spPr/>
    </dgm:pt>
    <dgm:pt modelId="{1361DBB5-6FEE-4D49-83D9-D8022D9ABF1B}" type="pres">
      <dgm:prSet presAssocID="{42D234B1-DA4D-4410-AEA8-AC83420EA0C8}" presName="horz1" presStyleCnt="0"/>
      <dgm:spPr/>
    </dgm:pt>
    <dgm:pt modelId="{4223E0F8-F193-4D8C-8B14-84DB5729B96F}" type="pres">
      <dgm:prSet presAssocID="{42D234B1-DA4D-4410-AEA8-AC83420EA0C8}" presName="tx1" presStyleLbl="revTx" presStyleIdx="0" presStyleCnt="4"/>
      <dgm:spPr/>
    </dgm:pt>
    <dgm:pt modelId="{FB39BFF8-6FDB-4DD4-9C81-2C45856D0717}" type="pres">
      <dgm:prSet presAssocID="{42D234B1-DA4D-4410-AEA8-AC83420EA0C8}" presName="vert1" presStyleCnt="0"/>
      <dgm:spPr/>
    </dgm:pt>
    <dgm:pt modelId="{58AEF698-1B26-4FBA-8448-9C1603FB74C0}" type="pres">
      <dgm:prSet presAssocID="{0E7501F3-1890-410F-8C16-60BF51AF30BF}" presName="thickLine" presStyleLbl="alignNode1" presStyleIdx="1" presStyleCnt="4"/>
      <dgm:spPr/>
    </dgm:pt>
    <dgm:pt modelId="{EAC3B0AD-3C12-4446-A2F2-7B6F7CA36AC7}" type="pres">
      <dgm:prSet presAssocID="{0E7501F3-1890-410F-8C16-60BF51AF30BF}" presName="horz1" presStyleCnt="0"/>
      <dgm:spPr/>
    </dgm:pt>
    <dgm:pt modelId="{50C4884F-52E4-4547-9666-F69485855488}" type="pres">
      <dgm:prSet presAssocID="{0E7501F3-1890-410F-8C16-60BF51AF30BF}" presName="tx1" presStyleLbl="revTx" presStyleIdx="1" presStyleCnt="4"/>
      <dgm:spPr/>
    </dgm:pt>
    <dgm:pt modelId="{2D1B71EE-1A47-4C9E-B410-0A76D03F95A5}" type="pres">
      <dgm:prSet presAssocID="{0E7501F3-1890-410F-8C16-60BF51AF30BF}" presName="vert1" presStyleCnt="0"/>
      <dgm:spPr/>
    </dgm:pt>
    <dgm:pt modelId="{25B00917-86BE-4A22-8E75-62071C512D92}" type="pres">
      <dgm:prSet presAssocID="{8F520839-25CB-43EC-83D6-7DD93D16A4FD}" presName="thickLine" presStyleLbl="alignNode1" presStyleIdx="2" presStyleCnt="4"/>
      <dgm:spPr/>
    </dgm:pt>
    <dgm:pt modelId="{1515FD6D-B91C-4301-9370-9CDB52302040}" type="pres">
      <dgm:prSet presAssocID="{8F520839-25CB-43EC-83D6-7DD93D16A4FD}" presName="horz1" presStyleCnt="0"/>
      <dgm:spPr/>
    </dgm:pt>
    <dgm:pt modelId="{7623D377-A2BE-4525-A0AB-AC618313D2F2}" type="pres">
      <dgm:prSet presAssocID="{8F520839-25CB-43EC-83D6-7DD93D16A4FD}" presName="tx1" presStyleLbl="revTx" presStyleIdx="2" presStyleCnt="4"/>
      <dgm:spPr/>
    </dgm:pt>
    <dgm:pt modelId="{BD10915C-5A98-46DA-BB89-5F7C406A9946}" type="pres">
      <dgm:prSet presAssocID="{8F520839-25CB-43EC-83D6-7DD93D16A4FD}" presName="vert1" presStyleCnt="0"/>
      <dgm:spPr/>
    </dgm:pt>
    <dgm:pt modelId="{4EEB7300-81EC-42CC-AEE7-18B960094113}" type="pres">
      <dgm:prSet presAssocID="{C3387EB9-0918-4907-AA2E-45BC6D0AD3A2}" presName="thickLine" presStyleLbl="alignNode1" presStyleIdx="3" presStyleCnt="4"/>
      <dgm:spPr/>
    </dgm:pt>
    <dgm:pt modelId="{0964A893-372F-48D0-8F19-22785399EE81}" type="pres">
      <dgm:prSet presAssocID="{C3387EB9-0918-4907-AA2E-45BC6D0AD3A2}" presName="horz1" presStyleCnt="0"/>
      <dgm:spPr/>
    </dgm:pt>
    <dgm:pt modelId="{F947EA06-442A-40D3-92E7-EBF1850DE246}" type="pres">
      <dgm:prSet presAssocID="{C3387EB9-0918-4907-AA2E-45BC6D0AD3A2}" presName="tx1" presStyleLbl="revTx" presStyleIdx="3" presStyleCnt="4"/>
      <dgm:spPr/>
    </dgm:pt>
    <dgm:pt modelId="{DD06B4E6-64DB-43C7-8BEF-96BCA4B751C7}" type="pres">
      <dgm:prSet presAssocID="{C3387EB9-0918-4907-AA2E-45BC6D0AD3A2}" presName="vert1" presStyleCnt="0"/>
      <dgm:spPr/>
    </dgm:pt>
  </dgm:ptLst>
  <dgm:cxnLst>
    <dgm:cxn modelId="{CE74D31C-030D-4FB0-844E-8B36484CFB7F}" srcId="{5A6A0A80-9198-4CB8-A93D-5204098584F5}" destId="{8F520839-25CB-43EC-83D6-7DD93D16A4FD}" srcOrd="2" destOrd="0" parTransId="{77518791-9EA2-4284-84C6-02C48F0FE4B1}" sibTransId="{1BF950EC-B3C2-490B-A1B3-28A413A506AE}"/>
    <dgm:cxn modelId="{8F62481D-D229-4927-9D3E-B64C93D7DAD7}" type="presOf" srcId="{42D234B1-DA4D-4410-AEA8-AC83420EA0C8}" destId="{4223E0F8-F193-4D8C-8B14-84DB5729B96F}" srcOrd="0" destOrd="0" presId="urn:microsoft.com/office/officeart/2008/layout/LinedList"/>
    <dgm:cxn modelId="{211E4630-FC33-468B-8C5F-EB8D7AE6F62F}" srcId="{5A6A0A80-9198-4CB8-A93D-5204098584F5}" destId="{C3387EB9-0918-4907-AA2E-45BC6D0AD3A2}" srcOrd="3" destOrd="0" parTransId="{42C85D03-B058-4B57-B80D-4B0DF1198E79}" sibTransId="{6978BF45-98DD-49E2-9BF9-30497FED3307}"/>
    <dgm:cxn modelId="{A2C4E53D-6121-4B6B-9547-9AC45093F4A4}" srcId="{5A6A0A80-9198-4CB8-A93D-5204098584F5}" destId="{42D234B1-DA4D-4410-AEA8-AC83420EA0C8}" srcOrd="0" destOrd="0" parTransId="{525DD7FC-F133-4D52-9428-3819C8EAAAB3}" sibTransId="{45C31E7E-BC32-413D-96FA-5D45A7908E60}"/>
    <dgm:cxn modelId="{8EA8C442-4F47-41EC-A75F-4756442F40D5}" type="presOf" srcId="{C3387EB9-0918-4907-AA2E-45BC6D0AD3A2}" destId="{F947EA06-442A-40D3-92E7-EBF1850DE246}" srcOrd="0" destOrd="0" presId="urn:microsoft.com/office/officeart/2008/layout/LinedList"/>
    <dgm:cxn modelId="{94BFAF80-1DEB-4F33-B3FB-28F2ADAFDABE}" srcId="{5A6A0A80-9198-4CB8-A93D-5204098584F5}" destId="{0E7501F3-1890-410F-8C16-60BF51AF30BF}" srcOrd="1" destOrd="0" parTransId="{790574A0-BDD5-44D3-92CA-84F1E307CE83}" sibTransId="{586951F5-4260-45DA-99F8-77610C4B6967}"/>
    <dgm:cxn modelId="{639090A6-60C1-4D86-ABA8-317CF9A8EFDB}" type="presOf" srcId="{0E7501F3-1890-410F-8C16-60BF51AF30BF}" destId="{50C4884F-52E4-4547-9666-F69485855488}" srcOrd="0" destOrd="0" presId="urn:microsoft.com/office/officeart/2008/layout/LinedList"/>
    <dgm:cxn modelId="{563F04AD-9FF0-49ED-9344-9687B8A53499}" type="presOf" srcId="{5A6A0A80-9198-4CB8-A93D-5204098584F5}" destId="{E8953504-BED2-4C8C-B157-29BC5918CF59}" srcOrd="0" destOrd="0" presId="urn:microsoft.com/office/officeart/2008/layout/LinedList"/>
    <dgm:cxn modelId="{919F27F3-1ED5-457C-A4B2-D42B93825B3A}" type="presOf" srcId="{8F520839-25CB-43EC-83D6-7DD93D16A4FD}" destId="{7623D377-A2BE-4525-A0AB-AC618313D2F2}" srcOrd="0" destOrd="0" presId="urn:microsoft.com/office/officeart/2008/layout/LinedList"/>
    <dgm:cxn modelId="{C03F6609-79E5-4152-A7BC-95F9EA7AD449}" type="presParOf" srcId="{E8953504-BED2-4C8C-B157-29BC5918CF59}" destId="{703472B0-DAB4-47D4-A7D6-A59AD03A10FC}" srcOrd="0" destOrd="0" presId="urn:microsoft.com/office/officeart/2008/layout/LinedList"/>
    <dgm:cxn modelId="{F97629E8-8FAE-4FB0-BF28-8F5B437A26B1}" type="presParOf" srcId="{E8953504-BED2-4C8C-B157-29BC5918CF59}" destId="{1361DBB5-6FEE-4D49-83D9-D8022D9ABF1B}" srcOrd="1" destOrd="0" presId="urn:microsoft.com/office/officeart/2008/layout/LinedList"/>
    <dgm:cxn modelId="{281A5839-D4EC-4A45-8808-A8664A4312AB}" type="presParOf" srcId="{1361DBB5-6FEE-4D49-83D9-D8022D9ABF1B}" destId="{4223E0F8-F193-4D8C-8B14-84DB5729B96F}" srcOrd="0" destOrd="0" presId="urn:microsoft.com/office/officeart/2008/layout/LinedList"/>
    <dgm:cxn modelId="{5224E305-88AB-48F4-9964-A84778C08DEB}" type="presParOf" srcId="{1361DBB5-6FEE-4D49-83D9-D8022D9ABF1B}" destId="{FB39BFF8-6FDB-4DD4-9C81-2C45856D0717}" srcOrd="1" destOrd="0" presId="urn:microsoft.com/office/officeart/2008/layout/LinedList"/>
    <dgm:cxn modelId="{309A4248-1860-4380-9287-515997222464}" type="presParOf" srcId="{E8953504-BED2-4C8C-B157-29BC5918CF59}" destId="{58AEF698-1B26-4FBA-8448-9C1603FB74C0}" srcOrd="2" destOrd="0" presId="urn:microsoft.com/office/officeart/2008/layout/LinedList"/>
    <dgm:cxn modelId="{96DF427B-8A88-40D9-85BC-FF0D5A1CD051}" type="presParOf" srcId="{E8953504-BED2-4C8C-B157-29BC5918CF59}" destId="{EAC3B0AD-3C12-4446-A2F2-7B6F7CA36AC7}" srcOrd="3" destOrd="0" presId="urn:microsoft.com/office/officeart/2008/layout/LinedList"/>
    <dgm:cxn modelId="{262D8E74-A7EA-4C4D-9305-1AD03797412C}" type="presParOf" srcId="{EAC3B0AD-3C12-4446-A2F2-7B6F7CA36AC7}" destId="{50C4884F-52E4-4547-9666-F69485855488}" srcOrd="0" destOrd="0" presId="urn:microsoft.com/office/officeart/2008/layout/LinedList"/>
    <dgm:cxn modelId="{82A87006-5165-439C-B0CC-F9B8ECB03CDD}" type="presParOf" srcId="{EAC3B0AD-3C12-4446-A2F2-7B6F7CA36AC7}" destId="{2D1B71EE-1A47-4C9E-B410-0A76D03F95A5}" srcOrd="1" destOrd="0" presId="urn:microsoft.com/office/officeart/2008/layout/LinedList"/>
    <dgm:cxn modelId="{D3332F98-DB68-4531-9761-4E96F19ED67C}" type="presParOf" srcId="{E8953504-BED2-4C8C-B157-29BC5918CF59}" destId="{25B00917-86BE-4A22-8E75-62071C512D92}" srcOrd="4" destOrd="0" presId="urn:microsoft.com/office/officeart/2008/layout/LinedList"/>
    <dgm:cxn modelId="{9C27FFF5-C675-42BD-81D8-C48FB034F1B1}" type="presParOf" srcId="{E8953504-BED2-4C8C-B157-29BC5918CF59}" destId="{1515FD6D-B91C-4301-9370-9CDB52302040}" srcOrd="5" destOrd="0" presId="urn:microsoft.com/office/officeart/2008/layout/LinedList"/>
    <dgm:cxn modelId="{7A83AD68-4C53-4C56-B176-FAA5AD033DDD}" type="presParOf" srcId="{1515FD6D-B91C-4301-9370-9CDB52302040}" destId="{7623D377-A2BE-4525-A0AB-AC618313D2F2}" srcOrd="0" destOrd="0" presId="urn:microsoft.com/office/officeart/2008/layout/LinedList"/>
    <dgm:cxn modelId="{FB489FC5-5CAA-4566-89C4-796A2FCCE230}" type="presParOf" srcId="{1515FD6D-B91C-4301-9370-9CDB52302040}" destId="{BD10915C-5A98-46DA-BB89-5F7C406A9946}" srcOrd="1" destOrd="0" presId="urn:microsoft.com/office/officeart/2008/layout/LinedList"/>
    <dgm:cxn modelId="{81603D3A-F43F-4270-932D-82EFC339FAEC}" type="presParOf" srcId="{E8953504-BED2-4C8C-B157-29BC5918CF59}" destId="{4EEB7300-81EC-42CC-AEE7-18B960094113}" srcOrd="6" destOrd="0" presId="urn:microsoft.com/office/officeart/2008/layout/LinedList"/>
    <dgm:cxn modelId="{8577F3F1-4E79-4DBD-9B7C-3C4673C9DC68}" type="presParOf" srcId="{E8953504-BED2-4C8C-B157-29BC5918CF59}" destId="{0964A893-372F-48D0-8F19-22785399EE81}" srcOrd="7" destOrd="0" presId="urn:microsoft.com/office/officeart/2008/layout/LinedList"/>
    <dgm:cxn modelId="{247C76B0-51EB-455D-B276-00060431B54D}" type="presParOf" srcId="{0964A893-372F-48D0-8F19-22785399EE81}" destId="{F947EA06-442A-40D3-92E7-EBF1850DE246}" srcOrd="0" destOrd="0" presId="urn:microsoft.com/office/officeart/2008/layout/LinedList"/>
    <dgm:cxn modelId="{F5170CAB-8E8B-4A5F-B7A3-AE4F46A0C87E}" type="presParOf" srcId="{0964A893-372F-48D0-8F19-22785399EE81}" destId="{DD06B4E6-64DB-43C7-8BEF-96BCA4B751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472B0-DAB4-47D4-A7D6-A59AD03A10FC}">
      <dsp:nvSpPr>
        <dsp:cNvPr id="0" name=""/>
        <dsp:cNvSpPr/>
      </dsp:nvSpPr>
      <dsp:spPr>
        <a:xfrm>
          <a:off x="0" y="0"/>
          <a:ext cx="6132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3E0F8-F193-4D8C-8B14-84DB5729B96F}">
      <dsp:nvSpPr>
        <dsp:cNvPr id="0" name=""/>
        <dsp:cNvSpPr/>
      </dsp:nvSpPr>
      <dsp:spPr>
        <a:xfrm>
          <a:off x="0" y="0"/>
          <a:ext cx="6132236" cy="125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Sitka Banner"/>
            </a:rPr>
            <a:t> 1. </a:t>
          </a:r>
          <a:r>
            <a:rPr lang="en-US" sz="1600" kern="1200" dirty="0">
              <a:solidFill>
                <a:srgbClr val="010000"/>
              </a:solidFill>
              <a:latin typeface="Sitka Banner"/>
            </a:rPr>
            <a:t>  </a:t>
          </a:r>
          <a:r>
            <a:rPr lang="en-US" sz="1600" kern="1200" dirty="0">
              <a:latin typeface="Sitka Banner"/>
            </a:rPr>
            <a:t>   Virtual</a:t>
          </a:r>
          <a:r>
            <a:rPr lang="en-US" sz="1600" kern="1200" dirty="0"/>
            <a:t> reality reduces work accidents.</a:t>
          </a:r>
        </a:p>
      </dsp:txBody>
      <dsp:txXfrm>
        <a:off x="0" y="0"/>
        <a:ext cx="6132236" cy="1258741"/>
      </dsp:txXfrm>
    </dsp:sp>
    <dsp:sp modelId="{58AEF698-1B26-4FBA-8448-9C1603FB74C0}">
      <dsp:nvSpPr>
        <dsp:cNvPr id="0" name=""/>
        <dsp:cNvSpPr/>
      </dsp:nvSpPr>
      <dsp:spPr>
        <a:xfrm>
          <a:off x="0" y="1258741"/>
          <a:ext cx="6132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4884F-52E4-4547-9666-F69485855488}">
      <dsp:nvSpPr>
        <dsp:cNvPr id="0" name=""/>
        <dsp:cNvSpPr/>
      </dsp:nvSpPr>
      <dsp:spPr>
        <a:xfrm>
          <a:off x="0" y="1258741"/>
          <a:ext cx="6132236" cy="125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2.    Employees learn faster with virtual reality.</a:t>
          </a:r>
        </a:p>
      </dsp:txBody>
      <dsp:txXfrm>
        <a:off x="0" y="1258741"/>
        <a:ext cx="6132236" cy="1258741"/>
      </dsp:txXfrm>
    </dsp:sp>
    <dsp:sp modelId="{25B00917-86BE-4A22-8E75-62071C512D92}">
      <dsp:nvSpPr>
        <dsp:cNvPr id="0" name=""/>
        <dsp:cNvSpPr/>
      </dsp:nvSpPr>
      <dsp:spPr>
        <a:xfrm>
          <a:off x="0" y="2517483"/>
          <a:ext cx="6132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3D377-A2BE-4525-A0AB-AC618313D2F2}">
      <dsp:nvSpPr>
        <dsp:cNvPr id="0" name=""/>
        <dsp:cNvSpPr/>
      </dsp:nvSpPr>
      <dsp:spPr>
        <a:xfrm>
          <a:off x="0" y="2517483"/>
          <a:ext cx="6132236" cy="125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3.    Workers retain knowledge better.</a:t>
          </a:r>
        </a:p>
      </dsp:txBody>
      <dsp:txXfrm>
        <a:off x="0" y="2517483"/>
        <a:ext cx="6132236" cy="1258741"/>
      </dsp:txXfrm>
    </dsp:sp>
    <dsp:sp modelId="{4EEB7300-81EC-42CC-AEE7-18B960094113}">
      <dsp:nvSpPr>
        <dsp:cNvPr id="0" name=""/>
        <dsp:cNvSpPr/>
      </dsp:nvSpPr>
      <dsp:spPr>
        <a:xfrm>
          <a:off x="0" y="3776224"/>
          <a:ext cx="6132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7EA06-442A-40D3-92E7-EBF1850DE246}">
      <dsp:nvSpPr>
        <dsp:cNvPr id="0" name=""/>
        <dsp:cNvSpPr/>
      </dsp:nvSpPr>
      <dsp:spPr>
        <a:xfrm>
          <a:off x="0" y="3776224"/>
          <a:ext cx="6132236" cy="125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Virtual Reality </a:t>
          </a:r>
          <a:r>
            <a:rPr lang="en-US" sz="1600" b="1" kern="1200" dirty="0"/>
            <a:t>creates the real world around us</a:t>
          </a:r>
          <a:r>
            <a:rPr lang="en-US" sz="1600" kern="1200" dirty="0"/>
            <a:t>. It can transform the way of education which is provided nowadays. It can be also used in industries, medical, security, military, Anti-terrorism, Traffic accidents awareness, Weather forecasting, etc.</a:t>
          </a:r>
        </a:p>
      </dsp:txBody>
      <dsp:txXfrm>
        <a:off x="0" y="3776224"/>
        <a:ext cx="6132236" cy="12587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2/7/2023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362966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3813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3738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0348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1881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85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3821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9968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5358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38767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2/7/2023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66214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2/7/2023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808840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vision.org/guides/is-vr-bad-for-your-eyes/" TargetMode="External"/><Relationship Id="rId2" Type="http://schemas.openxmlformats.org/officeDocument/2006/relationships/hyperlink" Target="https://filmora.wondershare.com/virtual-reality/pros-cons-virtual-virtual.html" TargetMode="External"/><Relationship Id="rId1" Type="http://schemas.openxmlformats.org/officeDocument/2006/relationships/slideLayout" Target="../slideLayouts/slideLayout2.xml"/><Relationship Id="rId5" Type="http://schemas.openxmlformats.org/officeDocument/2006/relationships/hyperlink" Target="https://www.myriadstory.com/what-are-the-most-important-benefits-of-using-virtual-reality-in-business-training/" TargetMode="External"/><Relationship Id="rId4" Type="http://schemas.openxmlformats.org/officeDocument/2006/relationships/hyperlink" Target="https://www.vrs.org.uk/virtual-reality/what-is-virtual-reali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1584" y="893935"/>
            <a:ext cx="6202267" cy="3339390"/>
          </a:xfrm>
        </p:spPr>
        <p:txBody>
          <a:bodyPr anchor="b">
            <a:normAutofit/>
          </a:bodyPr>
          <a:lstStyle/>
          <a:p>
            <a:r>
              <a:rPr lang="en-US" sz="6000" dirty="0">
                <a:cs typeface="Calibri Light"/>
              </a:rPr>
              <a:t>Virtual reality</a:t>
            </a:r>
            <a:endParaRPr lang="en-US" sz="6000" dirty="0"/>
          </a:p>
        </p:txBody>
      </p:sp>
      <p:sp>
        <p:nvSpPr>
          <p:cNvPr id="3" name="Subtitle 2"/>
          <p:cNvSpPr>
            <a:spLocks noGrp="1"/>
          </p:cNvSpPr>
          <p:nvPr>
            <p:ph type="subTitle" idx="1"/>
          </p:nvPr>
        </p:nvSpPr>
        <p:spPr>
          <a:xfrm>
            <a:off x="5141583" y="4458488"/>
            <a:ext cx="6202268" cy="1328163"/>
          </a:xfrm>
        </p:spPr>
        <p:txBody>
          <a:bodyPr anchor="t">
            <a:normAutofit/>
          </a:bodyPr>
          <a:lstStyle/>
          <a:p>
            <a:r>
              <a:rPr lang="en-US" dirty="0"/>
              <a:t>By Faris Madanat 8C</a:t>
            </a:r>
          </a:p>
        </p:txBody>
      </p:sp>
      <p:pic>
        <p:nvPicPr>
          <p:cNvPr id="6" name="Picture 3" descr="Robot operating a machine">
            <a:extLst>
              <a:ext uri="{FF2B5EF4-FFF2-40B4-BE49-F238E27FC236}">
                <a16:creationId xmlns:a16="http://schemas.microsoft.com/office/drawing/2014/main" id="{234AE9C9-9F2D-676C-01FE-E4071AC932DA}"/>
              </a:ext>
            </a:extLst>
          </p:cNvPr>
          <p:cNvPicPr>
            <a:picLocks noChangeAspect="1"/>
          </p:cNvPicPr>
          <p:nvPr/>
        </p:nvPicPr>
        <p:blipFill rotWithShape="1">
          <a:blip r:embed="rId2"/>
          <a:srcRect l="22847" r="25242" b="4"/>
          <a:stretch/>
        </p:blipFill>
        <p:spPr>
          <a:xfrm>
            <a:off x="20" y="10"/>
            <a:ext cx="4635294" cy="6857990"/>
          </a:xfrm>
          <a:prstGeom prst="rect">
            <a:avLst/>
          </a:prstGeom>
        </p:spPr>
      </p:pic>
      <p:sp>
        <p:nvSpPr>
          <p:cNvPr id="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A0BC8-1AEB-4E6E-63F0-1E79D60F05F3}"/>
              </a:ext>
            </a:extLst>
          </p:cNvPr>
          <p:cNvSpPr>
            <a:spLocks noGrp="1"/>
          </p:cNvSpPr>
          <p:nvPr>
            <p:ph type="title"/>
          </p:nvPr>
        </p:nvSpPr>
        <p:spPr>
          <a:xfrm>
            <a:off x="7885744" y="691762"/>
            <a:ext cx="3541205" cy="1706649"/>
          </a:xfrm>
        </p:spPr>
        <p:txBody>
          <a:bodyPr anchor="ctr">
            <a:normAutofit/>
          </a:bodyPr>
          <a:lstStyle/>
          <a:p>
            <a:r>
              <a:rPr lang="en-US" sz="4100"/>
              <a:t>What is virtual reality?</a:t>
            </a:r>
          </a:p>
        </p:txBody>
      </p:sp>
      <p:pic>
        <p:nvPicPr>
          <p:cNvPr id="5" name="Picture 4" descr="3D art of a person">
            <a:extLst>
              <a:ext uri="{FF2B5EF4-FFF2-40B4-BE49-F238E27FC236}">
                <a16:creationId xmlns:a16="http://schemas.microsoft.com/office/drawing/2014/main" id="{2AF60CA4-0805-B72F-F635-E2DE38CE1399}"/>
              </a:ext>
            </a:extLst>
          </p:cNvPr>
          <p:cNvPicPr>
            <a:picLocks noChangeAspect="1"/>
          </p:cNvPicPr>
          <p:nvPr/>
        </p:nvPicPr>
        <p:blipFill rotWithShape="1">
          <a:blip r:embed="rId2"/>
          <a:srcRect l="358" r="23606" b="11"/>
          <a:stretch/>
        </p:blipFill>
        <p:spPr>
          <a:xfrm>
            <a:off x="1975574" y="691763"/>
            <a:ext cx="3868563" cy="5087244"/>
          </a:xfrm>
          <a:prstGeom prst="rect">
            <a:avLst/>
          </a:prstGeom>
        </p:spPr>
      </p:pic>
      <p:cxnSp>
        <p:nvCxnSpPr>
          <p:cNvPr id="20" name="Straight Connector 19">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D808D1-4767-0F2C-4A92-61541EF84816}"/>
              </a:ext>
            </a:extLst>
          </p:cNvPr>
          <p:cNvSpPr>
            <a:spLocks noGrp="1"/>
          </p:cNvSpPr>
          <p:nvPr>
            <p:ph idx="1"/>
          </p:nvPr>
        </p:nvSpPr>
        <p:spPr>
          <a:xfrm>
            <a:off x="7888666" y="2623930"/>
            <a:ext cx="3541205" cy="3158160"/>
          </a:xfrm>
        </p:spPr>
        <p:txBody>
          <a:bodyPr vert="horz" lIns="91440" tIns="45720" rIns="91440" bIns="45720" rtlCol="0">
            <a:normAutofit/>
          </a:bodyPr>
          <a:lstStyle/>
          <a:p>
            <a:pPr>
              <a:lnSpc>
                <a:spcPct val="100000"/>
              </a:lnSpc>
            </a:pPr>
            <a:r>
              <a:rPr lang="en-US" sz="1700">
                <a:ea typeface="+mn-lt"/>
                <a:cs typeface="+mn-lt"/>
              </a:rPr>
              <a:t>Virtual reality is the term used to describe a three-dimensional, computer generated environment which can be explored and interacted with by a person. That person becomes part of this virtual world or is immersed within this environment and whilst there, is able to manipulate objects or perform a series of actions.</a:t>
            </a:r>
            <a:endParaRPr lang="en-US" sz="1700"/>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0108402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73D61-4A03-0F58-2234-E91BEE871B7D}"/>
              </a:ext>
            </a:extLst>
          </p:cNvPr>
          <p:cNvSpPr>
            <a:spLocks noGrp="1"/>
          </p:cNvSpPr>
          <p:nvPr>
            <p:ph type="title"/>
          </p:nvPr>
        </p:nvSpPr>
        <p:spPr>
          <a:xfrm>
            <a:off x="1078992" y="1063255"/>
            <a:ext cx="3575304" cy="4807541"/>
          </a:xfrm>
        </p:spPr>
        <p:txBody>
          <a:bodyPr>
            <a:normAutofit/>
          </a:bodyPr>
          <a:lstStyle/>
          <a:p>
            <a:r>
              <a:rPr lang="en-US" dirty="0"/>
              <a:t>What are the benefits of virtual reality?</a:t>
            </a:r>
          </a:p>
        </p:txBody>
      </p:sp>
      <p:cxnSp>
        <p:nvCxnSpPr>
          <p:cNvPr id="22" name="Straight Connector 21">
            <a:extLst>
              <a:ext uri="{FF2B5EF4-FFF2-40B4-BE49-F238E27FC236}">
                <a16:creationId xmlns:a16="http://schemas.microsoft.com/office/drawing/2014/main" id="{623022EF-4E43-4298-8E3D-DA5EF0617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5F56E8E3-3795-6D8D-7707-518469BFC67E}"/>
              </a:ext>
            </a:extLst>
          </p:cNvPr>
          <p:cNvGraphicFramePr>
            <a:graphicFrameLocks noGrp="1"/>
          </p:cNvGraphicFramePr>
          <p:nvPr>
            <p:ph idx="1"/>
            <p:extLst>
              <p:ext uri="{D42A27DB-BD31-4B8C-83A1-F6EECF244321}">
                <p14:modId xmlns:p14="http://schemas.microsoft.com/office/powerpoint/2010/main" val="3271939674"/>
              </p:ext>
            </p:extLst>
          </p:nvPr>
        </p:nvGraphicFramePr>
        <p:xfrm>
          <a:off x="5297763" y="972642"/>
          <a:ext cx="6132237" cy="503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0824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FF935-6F47-2ECD-DC07-0D21579EEFC9}"/>
              </a:ext>
            </a:extLst>
          </p:cNvPr>
          <p:cNvSpPr>
            <a:spLocks noGrp="1"/>
          </p:cNvSpPr>
          <p:nvPr>
            <p:ph type="title"/>
          </p:nvPr>
        </p:nvSpPr>
        <p:spPr>
          <a:xfrm>
            <a:off x="7669374" y="1133912"/>
            <a:ext cx="4340834" cy="2412203"/>
          </a:xfrm>
        </p:spPr>
        <p:txBody>
          <a:bodyPr anchor="ctr">
            <a:normAutofit/>
          </a:bodyPr>
          <a:lstStyle/>
          <a:p>
            <a:r>
              <a:rPr lang="en-US" sz="4400"/>
              <a:t>Virtual reality pros and cons.</a:t>
            </a:r>
          </a:p>
        </p:txBody>
      </p:sp>
      <p:cxnSp>
        <p:nvCxnSpPr>
          <p:cNvPr id="30" name="Straight Connector 29">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4" name="Table 4">
            <a:extLst>
              <a:ext uri="{FF2B5EF4-FFF2-40B4-BE49-F238E27FC236}">
                <a16:creationId xmlns:a16="http://schemas.microsoft.com/office/drawing/2014/main" id="{DBE74315-72F5-DEBF-0F30-384FD0249563}"/>
              </a:ext>
            </a:extLst>
          </p:cNvPr>
          <p:cNvGraphicFramePr>
            <a:graphicFrameLocks/>
          </p:cNvGraphicFramePr>
          <p:nvPr>
            <p:extLst>
              <p:ext uri="{D42A27DB-BD31-4B8C-83A1-F6EECF244321}">
                <p14:modId xmlns:p14="http://schemas.microsoft.com/office/powerpoint/2010/main" val="2427377822"/>
              </p:ext>
            </p:extLst>
          </p:nvPr>
        </p:nvGraphicFramePr>
        <p:xfrm>
          <a:off x="526814" y="874888"/>
          <a:ext cx="6592796" cy="4583444"/>
        </p:xfrm>
        <a:graphic>
          <a:graphicData uri="http://schemas.openxmlformats.org/drawingml/2006/table">
            <a:tbl>
              <a:tblPr firstRow="1" bandRow="1">
                <a:noFill/>
                <a:tableStyleId>{5C22544A-7EE6-4342-B048-85BDC9FD1C3A}</a:tableStyleId>
              </a:tblPr>
              <a:tblGrid>
                <a:gridCol w="3349037">
                  <a:extLst>
                    <a:ext uri="{9D8B030D-6E8A-4147-A177-3AD203B41FA5}">
                      <a16:colId xmlns:a16="http://schemas.microsoft.com/office/drawing/2014/main" val="3882671852"/>
                    </a:ext>
                  </a:extLst>
                </a:gridCol>
                <a:gridCol w="3243759">
                  <a:extLst>
                    <a:ext uri="{9D8B030D-6E8A-4147-A177-3AD203B41FA5}">
                      <a16:colId xmlns:a16="http://schemas.microsoft.com/office/drawing/2014/main" val="2224812263"/>
                    </a:ext>
                  </a:extLst>
                </a:gridCol>
              </a:tblGrid>
              <a:tr h="573851">
                <a:tc>
                  <a:txBody>
                    <a:bodyPr/>
                    <a:lstStyle/>
                    <a:p>
                      <a:r>
                        <a:rPr lang="en-US" sz="1500" b="1" i="0" u="none" strike="noStrike" kern="1200" cap="all" spc="60" dirty="0">
                          <a:solidFill>
                            <a:schemeClr val="tx1"/>
                          </a:solidFill>
                          <a:latin typeface="Avenir Next LT Pro"/>
                          <a:ea typeface="+mn-ea"/>
                          <a:cs typeface="+mn-cs"/>
                        </a:rPr>
                        <a:t>PROS</a:t>
                      </a:r>
                    </a:p>
                  </a:txBody>
                  <a:tcPr marL="159224" marR="159224" marT="111420" marB="111420" anchor="b">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r>
                        <a:rPr lang="en-US" sz="1500" b="1" cap="all" spc="60" dirty="0">
                          <a:solidFill>
                            <a:schemeClr val="tx1"/>
                          </a:solidFill>
                        </a:rPr>
                        <a:t>Cons</a:t>
                      </a:r>
                    </a:p>
                  </a:txBody>
                  <a:tcPr marL="159224" marR="159224" marT="111420" marB="111420" anchor="b">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873816156"/>
                  </a:ext>
                </a:extLst>
              </a:tr>
              <a:tr h="515519">
                <a:tc>
                  <a:txBody>
                    <a:bodyPr/>
                    <a:lstStyle/>
                    <a:p>
                      <a:pPr lvl="0">
                        <a:buNone/>
                      </a:pPr>
                      <a:r>
                        <a:rPr lang="en-US" sz="1900" b="0" i="0" u="none" strike="noStrike" cap="none" spc="0" noProof="0" dirty="0">
                          <a:solidFill>
                            <a:schemeClr val="tx1"/>
                          </a:solidFill>
                          <a:latin typeface="Avenir Next LT Pro"/>
                        </a:rPr>
                        <a:t>Better than reality</a:t>
                      </a:r>
                      <a:endParaRPr lang="en-US" sz="1900" cap="none" spc="0" dirty="0">
                        <a:solidFill>
                          <a:schemeClr val="tx1"/>
                        </a:solidFill>
                      </a:endParaRPr>
                    </a:p>
                  </a:txBody>
                  <a:tcPr marL="116260" marR="116260" marT="58130" marB="111420">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900" cap="none" spc="0" dirty="0">
                          <a:solidFill>
                            <a:schemeClr val="tx1"/>
                          </a:solidFill>
                        </a:rPr>
                        <a:t>High cost.</a:t>
                      </a:r>
                    </a:p>
                  </a:txBody>
                  <a:tcPr marL="116260" marR="116260" marT="58130" marB="11142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36519681"/>
                  </a:ext>
                </a:extLst>
              </a:tr>
              <a:tr h="821012">
                <a:tc>
                  <a:txBody>
                    <a:bodyPr/>
                    <a:lstStyle/>
                    <a:p>
                      <a:r>
                        <a:rPr lang="en-US" sz="1900" cap="none" spc="0" dirty="0">
                          <a:solidFill>
                            <a:schemeClr val="tx1"/>
                          </a:solidFill>
                        </a:rPr>
                        <a:t>Used in various fields.</a:t>
                      </a:r>
                    </a:p>
                  </a:txBody>
                  <a:tcPr marL="116260" marR="116260" marT="58130" marB="111420">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900" cap="none" spc="0" dirty="0">
                          <a:solidFill>
                            <a:schemeClr val="tx1"/>
                          </a:solidFill>
                        </a:rPr>
                        <a:t>Users can get addicted to virtual reality.</a:t>
                      </a:r>
                    </a:p>
                  </a:txBody>
                  <a:tcPr marL="116260" marR="116260" marT="58130" marB="11142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1492059"/>
                  </a:ext>
                </a:extLst>
              </a:tr>
              <a:tr h="821012">
                <a:tc>
                  <a:txBody>
                    <a:bodyPr/>
                    <a:lstStyle/>
                    <a:p>
                      <a:r>
                        <a:rPr lang="en-US" sz="1900" cap="none" spc="0" dirty="0">
                          <a:solidFill>
                            <a:schemeClr val="tx1"/>
                          </a:solidFill>
                        </a:rPr>
                        <a:t>Users have awesome experience.</a:t>
                      </a:r>
                    </a:p>
                  </a:txBody>
                  <a:tcPr marL="116260" marR="116260" marT="58130" marB="111420">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900" cap="none" spc="0" dirty="0">
                          <a:solidFill>
                            <a:schemeClr val="tx1"/>
                          </a:solidFill>
                        </a:rPr>
                        <a:t>Feeling worthless.</a:t>
                      </a:r>
                    </a:p>
                  </a:txBody>
                  <a:tcPr marL="116260" marR="116260" marT="58130" marB="11142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72032213"/>
                  </a:ext>
                </a:extLst>
              </a:tr>
              <a:tr h="821012">
                <a:tc>
                  <a:txBody>
                    <a:bodyPr/>
                    <a:lstStyle/>
                    <a:p>
                      <a:r>
                        <a:rPr lang="en-US" sz="1900" cap="none" spc="0" dirty="0">
                          <a:solidFill>
                            <a:schemeClr val="tx1"/>
                          </a:solidFill>
                        </a:rPr>
                        <a:t>Gives detail views.</a:t>
                      </a:r>
                    </a:p>
                  </a:txBody>
                  <a:tcPr marL="116260" marR="116260" marT="58130" marB="111420">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900" cap="none" spc="0" dirty="0">
                          <a:solidFill>
                            <a:schemeClr val="tx1"/>
                          </a:solidFill>
                        </a:rPr>
                        <a:t>Technology is still experimental</a:t>
                      </a:r>
                    </a:p>
                  </a:txBody>
                  <a:tcPr marL="116260" marR="116260" marT="58130" marB="11142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82365128"/>
                  </a:ext>
                </a:extLst>
              </a:tr>
              <a:tr h="515519">
                <a:tc>
                  <a:txBody>
                    <a:bodyPr/>
                    <a:lstStyle/>
                    <a:p>
                      <a:r>
                        <a:rPr lang="en-US" sz="1900" cap="none" spc="0" dirty="0">
                          <a:solidFill>
                            <a:schemeClr val="tx1"/>
                          </a:solidFill>
                        </a:rPr>
                        <a:t>Connects with people.</a:t>
                      </a:r>
                    </a:p>
                  </a:txBody>
                  <a:tcPr marL="116260" marR="116260" marT="58130" marB="111420">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900" cap="none" spc="0" dirty="0">
                          <a:solidFill>
                            <a:schemeClr val="tx1"/>
                          </a:solidFill>
                        </a:rPr>
                        <a:t>Training in VR is not real.</a:t>
                      </a:r>
                    </a:p>
                  </a:txBody>
                  <a:tcPr marL="116260" marR="116260" marT="58130" marB="11142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2567417"/>
                  </a:ext>
                </a:extLst>
              </a:tr>
              <a:tr h="515519">
                <a:tc>
                  <a:txBody>
                    <a:bodyPr/>
                    <a:lstStyle/>
                    <a:p>
                      <a:r>
                        <a:rPr lang="en-US" sz="1900" cap="none" spc="0" dirty="0">
                          <a:solidFill>
                            <a:schemeClr val="tx1"/>
                          </a:solidFill>
                        </a:rPr>
                        <a:t>Effective communication.</a:t>
                      </a:r>
                    </a:p>
                  </a:txBody>
                  <a:tcPr marL="116260" marR="116260" marT="58130" marB="111420">
                    <a:lnL w="12700" cap="flat" cmpd="sng" algn="ctr">
                      <a:solidFill>
                        <a:schemeClr val="tx1"/>
                      </a:solidFill>
                      <a:prstDash val="solid"/>
                    </a:lnL>
                    <a:lnR w="12700" cmpd="sng">
                      <a:noFill/>
                      <a:prstDash val="solid"/>
                    </a:lnR>
                    <a:lnT w="12700" cmpd="sng">
                      <a:noFill/>
                      <a:prstDash val="solid"/>
                    </a:lnT>
                    <a:lnB w="12700" cap="flat" cmpd="sng" algn="ctr">
                      <a:noFill/>
                      <a:prstDash val="solid"/>
                    </a:lnB>
                    <a:solidFill>
                      <a:schemeClr val="bg1">
                        <a:lumMod val="95000"/>
                      </a:schemeClr>
                    </a:solidFill>
                  </a:tcPr>
                </a:tc>
                <a:tc>
                  <a:txBody>
                    <a:bodyPr/>
                    <a:lstStyle/>
                    <a:p>
                      <a:pPr lvl="0">
                        <a:buNone/>
                      </a:pPr>
                      <a:r>
                        <a:rPr lang="en-US" sz="1900" cap="none" spc="0" dirty="0">
                          <a:solidFill>
                            <a:schemeClr val="tx1"/>
                          </a:solidFill>
                        </a:rPr>
                        <a:t>Users could not enjoy it.</a:t>
                      </a:r>
                    </a:p>
                  </a:txBody>
                  <a:tcPr marL="116260" marR="116260" marT="58130" marB="111420">
                    <a:lnL w="12700" cmpd="sng">
                      <a:noFill/>
                      <a:prstDash val="solid"/>
                    </a:lnL>
                    <a:lnR w="12700" cmpd="sng">
                      <a:noFill/>
                      <a:prstDash val="solid"/>
                    </a:lnR>
                    <a:lnT w="12700" cmpd="sng">
                      <a:noFill/>
                      <a:prstDash val="solid"/>
                    </a:lnT>
                    <a:lnB w="12700" cap="flat" cmpd="sng" algn="ctr">
                      <a:noFill/>
                      <a:prstDash val="solid"/>
                    </a:lnB>
                    <a:solidFill>
                      <a:schemeClr val="bg1">
                        <a:lumMod val="95000"/>
                      </a:schemeClr>
                    </a:solidFill>
                  </a:tcPr>
                </a:tc>
                <a:extLst>
                  <a:ext uri="{0D108BD9-81ED-4DB2-BD59-A6C34878D82A}">
                    <a16:rowId xmlns:a16="http://schemas.microsoft.com/office/drawing/2014/main" val="24674822"/>
                  </a:ext>
                </a:extLst>
              </a:tr>
            </a:tbl>
          </a:graphicData>
        </a:graphic>
      </p:graphicFrame>
    </p:spTree>
    <p:extLst>
      <p:ext uri="{BB962C8B-B14F-4D97-AF65-F5344CB8AC3E}">
        <p14:creationId xmlns:p14="http://schemas.microsoft.com/office/powerpoint/2010/main" val="38048992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CPU with binary numbers and blueprint">
            <a:extLst>
              <a:ext uri="{FF2B5EF4-FFF2-40B4-BE49-F238E27FC236}">
                <a16:creationId xmlns:a16="http://schemas.microsoft.com/office/drawing/2014/main" id="{EAA94DC7-D001-0AEE-B3B1-C13E5A48FF4A}"/>
              </a:ext>
            </a:extLst>
          </p:cNvPr>
          <p:cNvPicPr>
            <a:picLocks noChangeAspect="1"/>
          </p:cNvPicPr>
          <p:nvPr/>
        </p:nvPicPr>
        <p:blipFill rotWithShape="1">
          <a:blip r:embed="rId2">
            <a:duotone>
              <a:schemeClr val="bg2">
                <a:shade val="45000"/>
                <a:satMod val="135000"/>
              </a:schemeClr>
              <a:prstClr val="white"/>
            </a:duotone>
            <a:alphaModFix amt="40000"/>
          </a:blip>
          <a:srcRect r="-2" b="-2"/>
          <a:stretch/>
        </p:blipFill>
        <p:spPr>
          <a:xfrm>
            <a:off x="20" y="10"/>
            <a:ext cx="12191980" cy="6857990"/>
          </a:xfrm>
          <a:prstGeom prst="rect">
            <a:avLst/>
          </a:prstGeom>
        </p:spPr>
      </p:pic>
      <p:sp>
        <p:nvSpPr>
          <p:cNvPr id="18" name="Rectangle 10">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B9376-3B72-020A-E143-35F0E4EE4811}"/>
              </a:ext>
            </a:extLst>
          </p:cNvPr>
          <p:cNvSpPr>
            <a:spLocks noGrp="1"/>
          </p:cNvSpPr>
          <p:nvPr>
            <p:ph type="title"/>
          </p:nvPr>
        </p:nvSpPr>
        <p:spPr>
          <a:xfrm>
            <a:off x="758952" y="1201002"/>
            <a:ext cx="3831335" cy="4312829"/>
          </a:xfrm>
        </p:spPr>
        <p:txBody>
          <a:bodyPr>
            <a:normAutofit/>
          </a:bodyPr>
          <a:lstStyle/>
          <a:p>
            <a:r>
              <a:rPr lang="en-US" sz="5600" i="0">
                <a:ea typeface="+mj-lt"/>
                <a:cs typeface="+mj-lt"/>
              </a:rPr>
              <a:t>Can virtual reality substitute for an actual reality?</a:t>
            </a:r>
            <a:endParaRPr lang="en-US" sz="5600"/>
          </a:p>
        </p:txBody>
      </p:sp>
      <p:cxnSp>
        <p:nvCxnSpPr>
          <p:cNvPr id="19" name="Straight Connector 12">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CFD690-491A-1040-3E45-42D82FC0363A}"/>
              </a:ext>
            </a:extLst>
          </p:cNvPr>
          <p:cNvSpPr>
            <a:spLocks noGrp="1"/>
          </p:cNvSpPr>
          <p:nvPr>
            <p:ph idx="1"/>
          </p:nvPr>
        </p:nvSpPr>
        <p:spPr>
          <a:xfrm>
            <a:off x="5232992" y="1201002"/>
            <a:ext cx="6197007" cy="4312829"/>
          </a:xfrm>
        </p:spPr>
        <p:txBody>
          <a:bodyPr vert="horz" lIns="91440" tIns="45720" rIns="91440" bIns="45720" rtlCol="0" anchor="t">
            <a:noAutofit/>
          </a:bodyPr>
          <a:lstStyle/>
          <a:p>
            <a:r>
              <a:rPr lang="en-US" sz="3200" dirty="0">
                <a:ea typeface="+mn-lt"/>
                <a:cs typeface="+mn-lt"/>
              </a:rPr>
              <a:t>The uses and benefits of VR are significant, but we also need to keep in mind that it is not actual reality. While technology can simulate scenarios and experiences, it cannot simulate the beauty of the natural world</a:t>
            </a:r>
            <a:endParaRPr lang="en-US" sz="3200"/>
          </a:p>
        </p:txBody>
      </p:sp>
      <p:sp>
        <p:nvSpPr>
          <p:cNvPr id="15"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1090893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Blue digital binary data on a screen">
            <a:extLst>
              <a:ext uri="{FF2B5EF4-FFF2-40B4-BE49-F238E27FC236}">
                <a16:creationId xmlns:a16="http://schemas.microsoft.com/office/drawing/2014/main" id="{DEB80973-8CDE-90C3-B68F-1532383D6E60}"/>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1" y="10"/>
            <a:ext cx="12191999" cy="6857990"/>
          </a:xfrm>
          <a:prstGeom prst="rect">
            <a:avLst/>
          </a:prstGeom>
        </p:spPr>
      </p:pic>
      <p:sp>
        <p:nvSpPr>
          <p:cNvPr id="42" name="Rectangle 41">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57B7B-C002-6A85-161C-35EC9238A708}"/>
              </a:ext>
            </a:extLst>
          </p:cNvPr>
          <p:cNvSpPr>
            <a:spLocks noGrp="1"/>
          </p:cNvSpPr>
          <p:nvPr>
            <p:ph type="title"/>
          </p:nvPr>
        </p:nvSpPr>
        <p:spPr>
          <a:xfrm>
            <a:off x="758952" y="1201002"/>
            <a:ext cx="3831335" cy="4312829"/>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Is virtual reality bad for your eyes?</a:t>
            </a:r>
          </a:p>
        </p:txBody>
      </p:sp>
      <p:cxnSp>
        <p:nvCxnSpPr>
          <p:cNvPr id="44" name="Straight Connector 43">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36BA16-96CD-B50D-03BA-33F1F265BCB2}"/>
              </a:ext>
            </a:extLst>
          </p:cNvPr>
          <p:cNvSpPr txBox="1"/>
          <p:nvPr/>
        </p:nvSpPr>
        <p:spPr>
          <a:xfrm>
            <a:off x="5232992" y="1201002"/>
            <a:ext cx="6197007" cy="431282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182880">
              <a:lnSpc>
                <a:spcPct val="110000"/>
              </a:lnSpc>
              <a:spcBef>
                <a:spcPts val="400"/>
              </a:spcBef>
              <a:spcAft>
                <a:spcPts val="400"/>
              </a:spcAft>
              <a:buFont typeface="Arial" panose="020B0604020202020204" pitchFamily="34" charset="0"/>
            </a:pPr>
            <a:r>
              <a:rPr lang="en-US" dirty="0">
                <a:solidFill>
                  <a:schemeClr val="tx1">
                    <a:lumMod val="85000"/>
                    <a:lumOff val="15000"/>
                  </a:schemeClr>
                </a:solidFill>
              </a:rPr>
              <a:t>   VR use is linked to the following eye problems:</a:t>
            </a:r>
          </a:p>
          <a:p>
            <a:pPr marL="182880">
              <a:lnSpc>
                <a:spcPct val="110000"/>
              </a:lnSpc>
              <a:spcBef>
                <a:spcPts val="400"/>
              </a:spcBef>
              <a:spcAft>
                <a:spcPts val="400"/>
              </a:spcAft>
              <a:buFont typeface="Arial" panose="020B0604020202020204" pitchFamily="34" charset="0"/>
              <a:buChar char="•"/>
            </a:pPr>
            <a:r>
              <a:rPr lang="en-US" dirty="0">
                <a:solidFill>
                  <a:schemeClr val="tx1">
                    <a:lumMod val="85000"/>
                    <a:lumOff val="15000"/>
                  </a:schemeClr>
                </a:solidFill>
              </a:rPr>
              <a:t>Eye strain</a:t>
            </a:r>
          </a:p>
          <a:p>
            <a:pPr marL="182880">
              <a:lnSpc>
                <a:spcPct val="110000"/>
              </a:lnSpc>
              <a:spcBef>
                <a:spcPts val="400"/>
              </a:spcBef>
              <a:spcAft>
                <a:spcPts val="400"/>
              </a:spcAft>
              <a:buFont typeface="Arial" panose="020B0604020202020204" pitchFamily="34" charset="0"/>
              <a:buChar char="•"/>
            </a:pPr>
            <a:r>
              <a:rPr lang="en-US" dirty="0">
                <a:solidFill>
                  <a:schemeClr val="tx1">
                    <a:lumMod val="85000"/>
                    <a:lumOff val="15000"/>
                  </a:schemeClr>
                </a:solidFill>
              </a:rPr>
              <a:t>Dry eyes</a:t>
            </a:r>
          </a:p>
          <a:p>
            <a:pPr marL="182880">
              <a:lnSpc>
                <a:spcPct val="110000"/>
              </a:lnSpc>
              <a:spcBef>
                <a:spcPts val="400"/>
              </a:spcBef>
              <a:spcAft>
                <a:spcPts val="400"/>
              </a:spcAft>
              <a:buFont typeface="Arial" panose="020B0604020202020204" pitchFamily="34" charset="0"/>
              <a:buChar char="•"/>
            </a:pPr>
            <a:r>
              <a:rPr lang="en-US" dirty="0">
                <a:solidFill>
                  <a:schemeClr val="tx1">
                    <a:lumMod val="85000"/>
                    <a:lumOff val="15000"/>
                  </a:schemeClr>
                </a:solidFill>
              </a:rPr>
              <a:t>Visually induced motion sickness</a:t>
            </a:r>
          </a:p>
          <a:p>
            <a:pPr marL="182880">
              <a:lnSpc>
                <a:spcPct val="110000"/>
              </a:lnSpc>
              <a:spcBef>
                <a:spcPts val="400"/>
              </a:spcBef>
              <a:spcAft>
                <a:spcPts val="400"/>
              </a:spcAft>
              <a:buFont typeface="Arial" panose="020B0604020202020204" pitchFamily="34" charset="0"/>
              <a:buChar char="•"/>
            </a:pPr>
            <a:r>
              <a:rPr lang="en-US" dirty="0">
                <a:solidFill>
                  <a:schemeClr val="tx1">
                    <a:lumMod val="85000"/>
                    <a:lumOff val="15000"/>
                  </a:schemeClr>
                </a:solidFill>
              </a:rPr>
              <a:t>Heterophoria (when the eyes point in different directions at rest)</a:t>
            </a:r>
          </a:p>
          <a:p>
            <a:pPr marL="182880">
              <a:lnSpc>
                <a:spcPct val="110000"/>
              </a:lnSpc>
              <a:spcBef>
                <a:spcPts val="400"/>
              </a:spcBef>
              <a:spcAft>
                <a:spcPts val="400"/>
              </a:spcAft>
              <a:buFont typeface="Arial" panose="020B0604020202020204" pitchFamily="34" charset="0"/>
            </a:pPr>
            <a:r>
              <a:rPr lang="en-US" dirty="0">
                <a:solidFill>
                  <a:schemeClr val="tx1">
                    <a:lumMod val="85000"/>
                    <a:lumOff val="15000"/>
                  </a:schemeClr>
                </a:solidFill>
              </a:rPr>
              <a:t>All four problems grow more likely with extended use. They also can become more severe over time. </a:t>
            </a:r>
          </a:p>
        </p:txBody>
      </p:sp>
      <p:sp>
        <p:nvSpPr>
          <p:cNvPr id="46"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92746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15DA55-0C0D-4292-B5CC-A920CF36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9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421C7-B79B-6F27-31BD-EE5B4874C81D}"/>
              </a:ext>
            </a:extLst>
          </p:cNvPr>
          <p:cNvSpPr>
            <a:spLocks noGrp="1"/>
          </p:cNvSpPr>
          <p:nvPr>
            <p:ph type="title"/>
          </p:nvPr>
        </p:nvSpPr>
        <p:spPr>
          <a:xfrm>
            <a:off x="758952" y="352044"/>
            <a:ext cx="10671048" cy="2724912"/>
          </a:xfrm>
        </p:spPr>
        <p:txBody>
          <a:bodyPr anchor="ctr">
            <a:normAutofit/>
          </a:bodyPr>
          <a:lstStyle/>
          <a:p>
            <a:r>
              <a:rPr lang="en-US">
                <a:solidFill>
                  <a:schemeClr val="bg1"/>
                </a:solidFill>
              </a:rPr>
              <a:t>Websites I used</a:t>
            </a:r>
          </a:p>
        </p:txBody>
      </p:sp>
      <p:sp>
        <p:nvSpPr>
          <p:cNvPr id="3" name="Content Placeholder 2">
            <a:extLst>
              <a:ext uri="{FF2B5EF4-FFF2-40B4-BE49-F238E27FC236}">
                <a16:creationId xmlns:a16="http://schemas.microsoft.com/office/drawing/2014/main" id="{3779B213-9238-050B-2ECD-FA1CE0401273}"/>
              </a:ext>
            </a:extLst>
          </p:cNvPr>
          <p:cNvSpPr>
            <a:spLocks noGrp="1"/>
          </p:cNvSpPr>
          <p:nvPr>
            <p:ph idx="1"/>
          </p:nvPr>
        </p:nvSpPr>
        <p:spPr>
          <a:xfrm>
            <a:off x="758824" y="3750732"/>
            <a:ext cx="8412480" cy="2032831"/>
          </a:xfrm>
        </p:spPr>
        <p:txBody>
          <a:bodyPr vert="horz" lIns="91440" tIns="45720" rIns="91440" bIns="45720" rtlCol="0">
            <a:normAutofit/>
          </a:bodyPr>
          <a:lstStyle/>
          <a:p>
            <a:pPr>
              <a:lnSpc>
                <a:spcPct val="100000"/>
              </a:lnSpc>
            </a:pPr>
            <a:r>
              <a:rPr lang="en-US" sz="1100">
                <a:ea typeface="+mn-lt"/>
                <a:cs typeface="+mn-lt"/>
                <a:hlinkClick r:id="rId2"/>
              </a:rPr>
              <a:t>https://filmora.wondershare.com/virtual-reality/pros-cons-virtual-virtual.html</a:t>
            </a:r>
            <a:br>
              <a:rPr lang="en-US" sz="1100">
                <a:ea typeface="+mn-lt"/>
                <a:cs typeface="+mn-lt"/>
              </a:rPr>
            </a:br>
            <a:br>
              <a:rPr lang="en-US" sz="1100">
                <a:ea typeface="+mn-lt"/>
                <a:cs typeface="+mn-lt"/>
              </a:rPr>
            </a:br>
            <a:r>
              <a:rPr lang="en-US" sz="1100">
                <a:ea typeface="+mn-lt"/>
                <a:cs typeface="+mn-lt"/>
                <a:hlinkClick r:id="rId3"/>
              </a:rPr>
              <a:t>https://myvision.org/guides/is-vr-bad-for-your-eyes/</a:t>
            </a:r>
            <a:br>
              <a:rPr lang="en-US" sz="1100">
                <a:ea typeface="+mn-lt"/>
                <a:cs typeface="+mn-lt"/>
              </a:rPr>
            </a:br>
            <a:br>
              <a:rPr lang="en-US" sz="1100">
                <a:ea typeface="+mn-lt"/>
                <a:cs typeface="+mn-lt"/>
              </a:rPr>
            </a:br>
            <a:r>
              <a:rPr lang="en-US" sz="1100">
                <a:ea typeface="+mn-lt"/>
                <a:cs typeface="+mn-lt"/>
                <a:hlinkClick r:id="rId4"/>
              </a:rPr>
              <a:t>https://www.vrs.org.uk/virtual-reality/what-is-virtual-reality.html</a:t>
            </a:r>
            <a:br>
              <a:rPr lang="en-US" sz="1100">
                <a:ea typeface="+mn-lt"/>
                <a:cs typeface="+mn-lt"/>
              </a:rPr>
            </a:br>
            <a:br>
              <a:rPr lang="en-US" sz="1100">
                <a:ea typeface="+mn-lt"/>
                <a:cs typeface="+mn-lt"/>
              </a:rPr>
            </a:br>
            <a:r>
              <a:rPr lang="en-US" sz="1100">
                <a:ea typeface="+mn-lt"/>
                <a:cs typeface="+mn-lt"/>
                <a:hlinkClick r:id="rId5"/>
              </a:rPr>
              <a:t>https://www.myriadstory.com/what-are-the-most-important-benefits-of-using-virtual-reality-in-business-training/</a:t>
            </a:r>
            <a:br>
              <a:rPr lang="en-US" sz="1100">
                <a:ea typeface="+mn-lt"/>
                <a:cs typeface="+mn-lt"/>
              </a:rPr>
            </a:br>
            <a:br>
              <a:rPr lang="en-US" sz="1100">
                <a:ea typeface="+mn-lt"/>
                <a:cs typeface="+mn-lt"/>
              </a:rPr>
            </a:br>
            <a:br>
              <a:rPr lang="en-US" sz="1100">
                <a:ea typeface="+mn-lt"/>
                <a:cs typeface="+mn-lt"/>
              </a:rPr>
            </a:br>
            <a:endParaRPr lang="en-US" sz="110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97338657"/>
      </p:ext>
    </p:extLst>
  </p:cSld>
  <p:clrMapOvr>
    <a:masterClrMapping/>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1A212F"/>
      </a:dk2>
      <a:lt2>
        <a:srgbClr val="F0F3F1"/>
      </a:lt2>
      <a:accent1>
        <a:srgbClr val="C34D9C"/>
      </a:accent1>
      <a:accent2>
        <a:srgbClr val="A83BB1"/>
      </a:accent2>
      <a:accent3>
        <a:srgbClr val="884DC3"/>
      </a:accent3>
      <a:accent4>
        <a:srgbClr val="493FB3"/>
      </a:accent4>
      <a:accent5>
        <a:srgbClr val="4D74C3"/>
      </a:accent5>
      <a:accent6>
        <a:srgbClr val="3B94B1"/>
      </a:accent6>
      <a:hlink>
        <a:srgbClr val="3F54B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HeadlinesVTI</vt:lpstr>
      <vt:lpstr>Virtual reality</vt:lpstr>
      <vt:lpstr>What is virtual reality?</vt:lpstr>
      <vt:lpstr>What are the benefits of virtual reality?</vt:lpstr>
      <vt:lpstr>Virtual reality pros and cons.</vt:lpstr>
      <vt:lpstr>Can virtual reality substitute for an actual reality?</vt:lpstr>
      <vt:lpstr>Is virtual reality bad for your eyes?</vt:lpstr>
      <vt:lpstr>Websites I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133</cp:revision>
  <dcterms:created xsi:type="dcterms:W3CDTF">2023-02-07T14:25:08Z</dcterms:created>
  <dcterms:modified xsi:type="dcterms:W3CDTF">2023-02-07T14:50:15Z</dcterms:modified>
</cp:coreProperties>
</file>