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43" r:id="rId1"/>
  </p:sldMasterIdLst>
  <p:notesMasterIdLst>
    <p:notesMasterId r:id="rId9"/>
  </p:notesMasterIdLst>
  <p:sldIdLst>
    <p:sldId id="256" r:id="rId2"/>
    <p:sldId id="257" r:id="rId3"/>
    <p:sldId id="258" r:id="rId4"/>
    <p:sldId id="259" r:id="rId5"/>
    <p:sldId id="260" r:id="rId6"/>
    <p:sldId id="261" r:id="rId7"/>
    <p:sldId id="264" r:id="rId8"/>
  </p:sldIdLst>
  <p:sldSz cx="9144000" cy="6858000" type="screen4x3"/>
  <p:notesSz cx="6858000" cy="9144000"/>
  <p:embeddedFontLst>
    <p:embeddedFont>
      <p:font typeface="Century Gothic" panose="020B0502020202020204" pitchFamily="34" charset="0"/>
      <p:regular r:id="rId10"/>
      <p:bold r:id="rId11"/>
      <p:italic r:id="rId12"/>
      <p:boldItalic r:id="rId13"/>
    </p:embeddedFont>
    <p:embeddedFont>
      <p:font typeface="Lucida Sans" panose="020B0602030504020204" pitchFamily="34" charset="0"/>
      <p:regular r:id="rId14"/>
      <p:bold r:id="rId15"/>
      <p:italic r:id="rId16"/>
      <p:boldItalic r:id="rId17"/>
    </p:embeddedFont>
    <p:embeddedFont>
      <p:font typeface="Wingdings 3" panose="05040102010807070707" pitchFamily="18" charset="2"/>
      <p:regular r:id="rId1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jbrowa+pWZWH7OsCqSn8fQfCo/o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94660"/>
  </p:normalViewPr>
  <p:slideViewPr>
    <p:cSldViewPr snapToGrid="0">
      <p:cViewPr varScale="1">
        <p:scale>
          <a:sx n="82" d="100"/>
          <a:sy n="82" d="100"/>
        </p:scale>
        <p:origin x="1253"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tableStyles" Target="tableStyles.xml"/><Relationship Id="rId10" Type="http://schemas.openxmlformats.org/officeDocument/2006/relationships/font" Target="fonts/font1.fntdata"/><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05601d1e6a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05601d1e6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883714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6310632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641768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94761149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14237288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56239268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54649447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198016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16060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183105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942609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01577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503719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60475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20745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541683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399790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483010130"/>
      </p:ext>
    </p:extLst>
  </p:cSld>
  <p:clrMap bg1="dk1" tx1="lt1" bg2="dk2"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 id="2147483760" r:id="rId17"/>
  </p:sldLayoutIdLst>
  <p:hf sldNum="0"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echtarget.com/searchenterpriseai/definition/AI-Artificial-Intelligence"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hyperlink" Target="https://www.simplilearn.com/advantages-and-disadvantages-of-artificial-intelligence-article#GoTop" TargetMode="External"/><Relationship Id="rId4" Type="http://schemas.openxmlformats.org/officeDocument/2006/relationships/hyperlink" Target="https://www.sas.com/en_in/insights/analytics/what-is-artificial-intelligenc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866442" y="1447801"/>
            <a:ext cx="6620968" cy="2247121"/>
          </a:xfrm>
          <a:prstGeom prst="rect">
            <a:avLst/>
          </a:prstGeom>
          <a:noFill/>
          <a:ln>
            <a:noFill/>
          </a:ln>
        </p:spPr>
        <p:txBody>
          <a:bodyPr spcFirstLastPara="1" wrap="square" lIns="45700" tIns="0" rIns="45700" bIns="0" anchor="b" anchorCtr="0">
            <a:normAutofit/>
          </a:bodyPr>
          <a:lstStyle/>
          <a:p>
            <a:pPr marL="0" lvl="0" indent="0" algn="ctr" rtl="0">
              <a:spcBef>
                <a:spcPts val="0"/>
              </a:spcBef>
              <a:spcAft>
                <a:spcPts val="0"/>
              </a:spcAft>
              <a:buClr>
                <a:srgbClr val="EAD594"/>
              </a:buClr>
              <a:buSzPts val="6000"/>
              <a:buFont typeface="Lucida Sans"/>
              <a:buNone/>
            </a:pPr>
            <a:r>
              <a:rPr lang="en-US" sz="6000" b="1" dirty="0"/>
              <a:t>ARTIFICIAL INTELLIGENCE</a:t>
            </a:r>
            <a:endParaRPr sz="6000" b="1" dirty="0"/>
          </a:p>
        </p:txBody>
      </p:sp>
      <p:sp>
        <p:nvSpPr>
          <p:cNvPr id="85" name="Google Shape;85;p1"/>
          <p:cNvSpPr txBox="1">
            <a:spLocks noGrp="1"/>
          </p:cNvSpPr>
          <p:nvPr>
            <p:ph type="subTitle" idx="1"/>
          </p:nvPr>
        </p:nvSpPr>
        <p:spPr>
          <a:prstGeom prst="rect">
            <a:avLst/>
          </a:prstGeom>
          <a:noFill/>
          <a:ln>
            <a:noFill/>
          </a:ln>
        </p:spPr>
        <p:txBody>
          <a:bodyPr spcFirstLastPara="1" wrap="square" lIns="91425" tIns="45700" rIns="91425" bIns="45700" anchor="t" anchorCtr="0">
            <a:normAutofit/>
          </a:bodyPr>
          <a:lstStyle/>
          <a:p>
            <a:pPr marL="0" lvl="0" indent="0" algn="r" rtl="0">
              <a:spcBef>
                <a:spcPts val="0"/>
              </a:spcBef>
              <a:spcAft>
                <a:spcPts val="0"/>
              </a:spcAft>
              <a:buSzPts val="1820"/>
              <a:buNone/>
            </a:pPr>
            <a:r>
              <a:rPr lang="en-US" dirty="0">
                <a:solidFill>
                  <a:schemeClr val="lt1"/>
                </a:solidFill>
              </a:rPr>
              <a:t>Done by: Fawzi </a:t>
            </a:r>
            <a:r>
              <a:rPr lang="en-US" dirty="0" err="1">
                <a:solidFill>
                  <a:schemeClr val="lt1"/>
                </a:solidFill>
              </a:rPr>
              <a:t>Zabaneh</a:t>
            </a:r>
            <a:endParaRPr dirty="0">
              <a:solidFill>
                <a:schemeClr val="lt1"/>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randombar(horizontal)">
                                      <p:cBhvr>
                                        <p:cTn id="7" dur="500"/>
                                        <p:tgtEl>
                                          <p:spTgt spid="8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85">
                                            <p:txEl>
                                              <p:pRg st="0" end="0"/>
                                            </p:txEl>
                                          </p:spTgt>
                                        </p:tgtEl>
                                        <p:attrNameLst>
                                          <p:attrName>style.visibility</p:attrName>
                                        </p:attrNameLst>
                                      </p:cBhvr>
                                      <p:to>
                                        <p:strVal val="visible"/>
                                      </p:to>
                                    </p:set>
                                    <p:animEffect transition="in" filter="wheel(1)">
                                      <p:cBhvr>
                                        <p:cTn id="12" dur="2000"/>
                                        <p:tgtEl>
                                          <p:spTgt spid="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ctrTitle"/>
          </p:nvPr>
        </p:nvSpPr>
        <p:spPr>
          <a:xfrm>
            <a:off x="914400" y="0"/>
            <a:ext cx="7772400" cy="1752600"/>
          </a:xfrm>
          <a:prstGeom prst="rect">
            <a:avLst/>
          </a:prstGeom>
          <a:noFill/>
          <a:ln>
            <a:noFill/>
          </a:ln>
        </p:spPr>
        <p:txBody>
          <a:bodyPr spcFirstLastPara="1" wrap="square" lIns="45700" tIns="0" rIns="45700" bIns="0" anchor="b" anchorCtr="0">
            <a:normAutofit/>
          </a:bodyPr>
          <a:lstStyle/>
          <a:p>
            <a:pPr marL="0" lvl="0" indent="0" algn="ctr" rtl="0">
              <a:spcBef>
                <a:spcPts val="0"/>
              </a:spcBef>
              <a:spcAft>
                <a:spcPts val="0"/>
              </a:spcAft>
              <a:buClr>
                <a:srgbClr val="EAD594"/>
              </a:buClr>
              <a:buSzPts val="4000"/>
              <a:buFont typeface="Lucida Sans"/>
              <a:buNone/>
            </a:pPr>
            <a:r>
              <a:rPr lang="en-US" sz="4000" dirty="0"/>
              <a:t>WHAT IS ARTIFICIAL INTELLIGENCE (AI) ?</a:t>
            </a:r>
            <a:endParaRPr sz="4000" dirty="0"/>
          </a:p>
        </p:txBody>
      </p:sp>
      <p:sp>
        <p:nvSpPr>
          <p:cNvPr id="91" name="Google Shape;91;p2"/>
          <p:cNvSpPr txBox="1">
            <a:spLocks noGrp="1"/>
          </p:cNvSpPr>
          <p:nvPr>
            <p:ph type="subTitle" idx="1"/>
          </p:nvPr>
        </p:nvSpPr>
        <p:spPr>
          <a:xfrm>
            <a:off x="304800" y="1905000"/>
            <a:ext cx="8382000" cy="45720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20"/>
              <a:buNone/>
            </a:pPr>
            <a:r>
              <a:rPr lang="en-US" b="1" dirty="0">
                <a:solidFill>
                  <a:schemeClr val="lt1"/>
                </a:solidFill>
              </a:rPr>
              <a:t>Artificial intelligence is the simulation of human intelligence processes by machines, especially computer systems. Specific applications of AI include expert systems, natural language processing, speech recognition and</a:t>
            </a:r>
            <a:r>
              <a:rPr lang="en-US" b="1" dirty="0"/>
              <a:t> </a:t>
            </a:r>
            <a:r>
              <a:rPr lang="en-US" b="1" dirty="0">
                <a:solidFill>
                  <a:schemeClr val="tx1"/>
                </a:solidFill>
              </a:rPr>
              <a:t>computer vision .</a:t>
            </a:r>
            <a:endParaRPr b="1" dirty="0">
              <a:solidFill>
                <a:schemeClr val="tx1"/>
              </a:solidFill>
            </a:endParaRPr>
          </a:p>
        </p:txBody>
      </p:sp>
      <p:pic>
        <p:nvPicPr>
          <p:cNvPr id="92" name="Google Shape;92;p2" descr="human-like-robot-and-artificial-intelligence-2022-01-06-00-25-53-utc.jpg"/>
          <p:cNvPicPr preferRelativeResize="0"/>
          <p:nvPr/>
        </p:nvPicPr>
        <p:blipFill rotWithShape="1">
          <a:blip r:embed="rId3">
            <a:alphaModFix/>
          </a:blip>
          <a:srcRect/>
          <a:stretch/>
        </p:blipFill>
        <p:spPr>
          <a:xfrm>
            <a:off x="3287486" y="3587621"/>
            <a:ext cx="4419600" cy="2277322"/>
          </a:xfrm>
          <a:prstGeom prst="rect">
            <a:avLst/>
          </a:prstGeom>
          <a:noFill/>
          <a:ln>
            <a:noFill/>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additive="base">
                                        <p:cTn id="7" dur="500" fill="hold"/>
                                        <p:tgtEl>
                                          <p:spTgt spid="90"/>
                                        </p:tgtEl>
                                        <p:attrNameLst>
                                          <p:attrName>ppt_x</p:attrName>
                                        </p:attrNameLst>
                                      </p:cBhvr>
                                      <p:tavLst>
                                        <p:tav tm="0">
                                          <p:val>
                                            <p:strVal val="#ppt_x"/>
                                          </p:val>
                                        </p:tav>
                                        <p:tav tm="100000">
                                          <p:val>
                                            <p:strVal val="#ppt_x"/>
                                          </p:val>
                                        </p:tav>
                                      </p:tavLst>
                                    </p:anim>
                                    <p:anim calcmode="lin" valueType="num">
                                      <p:cBhvr additive="base">
                                        <p:cTn id="8" dur="500" fill="hold"/>
                                        <p:tgtEl>
                                          <p:spTgt spid="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91">
                                            <p:txEl>
                                              <p:pRg st="0" end="0"/>
                                            </p:txEl>
                                          </p:spTgt>
                                        </p:tgtEl>
                                        <p:attrNameLst>
                                          <p:attrName>style.visibility</p:attrName>
                                        </p:attrNameLst>
                                      </p:cBhvr>
                                      <p:to>
                                        <p:strVal val="visible"/>
                                      </p:to>
                                    </p:set>
                                    <p:animEffect transition="in" filter="fade">
                                      <p:cBhvr>
                                        <p:cTn id="13" dur="500"/>
                                        <p:tgtEl>
                                          <p:spTgt spid="9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92"/>
                                        </p:tgtEl>
                                        <p:attrNameLst>
                                          <p:attrName>style.visibility</p:attrName>
                                        </p:attrNameLst>
                                      </p:cBhvr>
                                      <p:to>
                                        <p:strVal val="visible"/>
                                      </p:to>
                                    </p:set>
                                    <p:animEffect transition="in" filter="wheel(1)">
                                      <p:cBhvr>
                                        <p:cTn id="18" dur="20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3"/>
          <p:cNvSpPr txBox="1">
            <a:spLocks noGrp="1"/>
          </p:cNvSpPr>
          <p:nvPr>
            <p:ph type="ctrTitle"/>
          </p:nvPr>
        </p:nvSpPr>
        <p:spPr>
          <a:xfrm>
            <a:off x="685800" y="345233"/>
            <a:ext cx="7772400" cy="1660849"/>
          </a:xfrm>
          <a:prstGeom prst="rect">
            <a:avLst/>
          </a:prstGeom>
          <a:noFill/>
          <a:ln>
            <a:noFill/>
          </a:ln>
        </p:spPr>
        <p:txBody>
          <a:bodyPr spcFirstLastPara="1" wrap="square" lIns="45700" tIns="0" rIns="45700" bIns="0" anchor="b" anchorCtr="0">
            <a:noAutofit/>
          </a:bodyPr>
          <a:lstStyle/>
          <a:p>
            <a:pPr marL="0" lvl="0" indent="0" algn="ctr" rtl="0">
              <a:spcBef>
                <a:spcPts val="0"/>
              </a:spcBef>
              <a:spcAft>
                <a:spcPts val="0"/>
              </a:spcAft>
              <a:buClr>
                <a:srgbClr val="EAD594"/>
              </a:buClr>
              <a:buSzPts val="4800"/>
              <a:buFont typeface="Lucida Sans"/>
              <a:buNone/>
            </a:pPr>
            <a:r>
              <a:rPr lang="en-US" sz="4800" dirty="0"/>
              <a:t>HOW DOES ARTIFICIAL INTELLIGENCE WORK ?</a:t>
            </a:r>
            <a:endParaRPr sz="4800" dirty="0"/>
          </a:p>
        </p:txBody>
      </p:sp>
      <p:sp>
        <p:nvSpPr>
          <p:cNvPr id="98" name="Google Shape;98;p3"/>
          <p:cNvSpPr txBox="1">
            <a:spLocks noGrp="1"/>
          </p:cNvSpPr>
          <p:nvPr>
            <p:ph type="subTitle" idx="1"/>
          </p:nvPr>
        </p:nvSpPr>
        <p:spPr>
          <a:xfrm>
            <a:off x="381000" y="2276670"/>
            <a:ext cx="8382000" cy="4161452"/>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1820"/>
              <a:buNone/>
            </a:pPr>
            <a:r>
              <a:rPr lang="en-US" b="1" dirty="0">
                <a:solidFill>
                  <a:schemeClr val="lt1"/>
                </a:solidFill>
              </a:rPr>
              <a:t>Artificial intelligence (AI) makes it possible for machines to learn from experience, adjust to new inputs and perform human-like tasks. Most AI examples that you hear about today – from chess-playing computers to self-driving cars – rely heavily on deep learning and natural language processing. Using these technologies, computers can be trained to accomplish specific tasks by processing large amounts of data and recognizing patterns in the data.</a:t>
            </a:r>
            <a:endParaRPr b="1"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down)">
                                      <p:cBhvr>
                                        <p:cTn id="7" dur="500"/>
                                        <p:tgtEl>
                                          <p:spTgt spid="97"/>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98">
                                            <p:txEl>
                                              <p:pRg st="0" end="0"/>
                                            </p:txEl>
                                          </p:spTgt>
                                        </p:tgtEl>
                                        <p:attrNameLst>
                                          <p:attrName>style.visibility</p:attrName>
                                        </p:attrNameLst>
                                      </p:cBhvr>
                                      <p:to>
                                        <p:strVal val="visible"/>
                                      </p:to>
                                    </p:set>
                                    <p:anim calcmode="lin" valueType="num">
                                      <p:cBhvr>
                                        <p:cTn id="12" dur="1000" fill="hold"/>
                                        <p:tgtEl>
                                          <p:spTgt spid="98">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98">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98">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9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4"/>
          <p:cNvSpPr txBox="1">
            <a:spLocks noGrp="1"/>
          </p:cNvSpPr>
          <p:nvPr>
            <p:ph type="ctrTitle"/>
          </p:nvPr>
        </p:nvSpPr>
        <p:spPr>
          <a:xfrm>
            <a:off x="685800" y="-242596"/>
            <a:ext cx="7772400" cy="2376196"/>
          </a:xfrm>
          <a:prstGeom prst="rect">
            <a:avLst/>
          </a:prstGeom>
          <a:noFill/>
          <a:ln>
            <a:noFill/>
          </a:ln>
        </p:spPr>
        <p:txBody>
          <a:bodyPr spcFirstLastPara="1" wrap="square" lIns="45700" tIns="0" rIns="45700" bIns="0" anchor="b" anchorCtr="0">
            <a:normAutofit/>
          </a:bodyPr>
          <a:lstStyle/>
          <a:p>
            <a:pPr marL="0" lvl="0" indent="0" algn="ctr" rtl="0">
              <a:spcBef>
                <a:spcPts val="0"/>
              </a:spcBef>
              <a:spcAft>
                <a:spcPts val="0"/>
              </a:spcAft>
              <a:buClr>
                <a:srgbClr val="EAD594"/>
              </a:buClr>
              <a:buSzPct val="100000"/>
              <a:buFont typeface="Lucida Sans"/>
              <a:buNone/>
            </a:pPr>
            <a:r>
              <a:rPr lang="en-US" sz="4800" dirty="0"/>
              <a:t>WHAT ARE THE ADVANTAGES  ARTIFICIAL INTELLIGENCE </a:t>
            </a:r>
            <a:endParaRPr sz="4800" dirty="0"/>
          </a:p>
        </p:txBody>
      </p:sp>
      <p:sp>
        <p:nvSpPr>
          <p:cNvPr id="104" name="Google Shape;104;p4"/>
          <p:cNvSpPr txBox="1">
            <a:spLocks noGrp="1"/>
          </p:cNvSpPr>
          <p:nvPr>
            <p:ph type="subTitle" idx="1"/>
          </p:nvPr>
        </p:nvSpPr>
        <p:spPr>
          <a:xfrm>
            <a:off x="571500" y="2133600"/>
            <a:ext cx="8001000" cy="41910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20"/>
              <a:buNone/>
            </a:pPr>
            <a:r>
              <a:rPr lang="en-US" b="1" dirty="0">
                <a:solidFill>
                  <a:schemeClr val="lt1"/>
                </a:solidFill>
              </a:rPr>
              <a:t>1.  Reduction in Human Error.  </a:t>
            </a:r>
            <a:endParaRPr dirty="0"/>
          </a:p>
          <a:p>
            <a:pPr marL="0" lvl="0" indent="0" algn="l" rtl="0">
              <a:spcBef>
                <a:spcPts val="560"/>
              </a:spcBef>
              <a:spcAft>
                <a:spcPts val="0"/>
              </a:spcAft>
              <a:buSzPts val="1820"/>
              <a:buNone/>
            </a:pPr>
            <a:r>
              <a:rPr lang="en-US" b="1" dirty="0">
                <a:solidFill>
                  <a:schemeClr val="lt1"/>
                </a:solidFill>
              </a:rPr>
              <a:t>2.  Zero Risks.  </a:t>
            </a:r>
            <a:endParaRPr dirty="0"/>
          </a:p>
          <a:p>
            <a:pPr marL="0" lvl="0" indent="0" algn="l" rtl="0">
              <a:spcBef>
                <a:spcPts val="560"/>
              </a:spcBef>
              <a:spcAft>
                <a:spcPts val="0"/>
              </a:spcAft>
              <a:buSzPts val="1820"/>
              <a:buNone/>
            </a:pPr>
            <a:r>
              <a:rPr lang="en-US" b="1" dirty="0">
                <a:solidFill>
                  <a:schemeClr val="lt1"/>
                </a:solidFill>
              </a:rPr>
              <a:t>3.  24x7 Availability. </a:t>
            </a:r>
            <a:endParaRPr dirty="0"/>
          </a:p>
          <a:p>
            <a:pPr marL="0" lvl="0" indent="0" algn="l" rtl="0">
              <a:spcBef>
                <a:spcPts val="560"/>
              </a:spcBef>
              <a:spcAft>
                <a:spcPts val="0"/>
              </a:spcAft>
              <a:buSzPts val="1820"/>
              <a:buNone/>
            </a:pPr>
            <a:r>
              <a:rPr lang="en-US" b="1" dirty="0">
                <a:solidFill>
                  <a:schemeClr val="lt1"/>
                </a:solidFill>
              </a:rPr>
              <a:t>4.  Digital Assistance.  </a:t>
            </a:r>
            <a:endParaRPr dirty="0"/>
          </a:p>
          <a:p>
            <a:pPr marL="0" lvl="0" indent="0" algn="l" rtl="0">
              <a:spcBef>
                <a:spcPts val="560"/>
              </a:spcBef>
              <a:spcAft>
                <a:spcPts val="0"/>
              </a:spcAft>
              <a:buSzPts val="1820"/>
              <a:buNone/>
            </a:pPr>
            <a:r>
              <a:rPr lang="en-US" b="1" dirty="0">
                <a:solidFill>
                  <a:schemeClr val="lt1"/>
                </a:solidFill>
              </a:rPr>
              <a:t>5.  New Inventions.  </a:t>
            </a:r>
            <a:endParaRPr dirty="0"/>
          </a:p>
          <a:p>
            <a:pPr marL="0" lvl="0" indent="0" algn="l" rtl="0">
              <a:spcBef>
                <a:spcPts val="560"/>
              </a:spcBef>
              <a:spcAft>
                <a:spcPts val="0"/>
              </a:spcAft>
              <a:buSzPts val="1820"/>
              <a:buNone/>
            </a:pPr>
            <a:r>
              <a:rPr lang="en-US" b="1" dirty="0">
                <a:solidFill>
                  <a:schemeClr val="lt1"/>
                </a:solidFill>
              </a:rPr>
              <a:t>6.  Unbiased Decisions. (</a:t>
            </a:r>
            <a:r>
              <a:rPr lang="en-US" b="1" dirty="0">
                <a:solidFill>
                  <a:schemeClr val="tx1"/>
                </a:solidFill>
              </a:rPr>
              <a:t>depending on the training data) </a:t>
            </a:r>
            <a:endParaRPr dirty="0">
              <a:solidFill>
                <a:schemeClr val="tx1"/>
              </a:solidFill>
            </a:endParaRPr>
          </a:p>
          <a:p>
            <a:pPr marL="0" lvl="0" indent="0" algn="l" rtl="0">
              <a:spcBef>
                <a:spcPts val="560"/>
              </a:spcBef>
              <a:spcAft>
                <a:spcPts val="0"/>
              </a:spcAft>
              <a:buSzPts val="1820"/>
              <a:buNone/>
            </a:pPr>
            <a:r>
              <a:rPr lang="en-US" b="1" dirty="0">
                <a:solidFill>
                  <a:schemeClr val="lt1"/>
                </a:solidFill>
              </a:rPr>
              <a:t>7.  Perform Repetitive Jobs. </a:t>
            </a:r>
            <a:endParaRPr dirty="0"/>
          </a:p>
          <a:p>
            <a:pPr marL="0" lvl="0" indent="0" algn="l" rtl="0">
              <a:spcBef>
                <a:spcPts val="560"/>
              </a:spcBef>
              <a:spcAft>
                <a:spcPts val="0"/>
              </a:spcAft>
              <a:buSzPts val="1820"/>
              <a:buNone/>
            </a:pPr>
            <a:r>
              <a:rPr lang="en-US" b="1" dirty="0">
                <a:solidFill>
                  <a:schemeClr val="lt1"/>
                </a:solidFill>
              </a:rPr>
              <a:t>8.  Daily Applications</a:t>
            </a:r>
            <a:r>
              <a:rPr lang="en-US" b="1" dirty="0"/>
              <a:t>.</a:t>
            </a:r>
            <a:endParaRPr dirty="0"/>
          </a:p>
          <a:p>
            <a:pPr marL="0" lvl="0" indent="0" algn="l" rtl="0">
              <a:spcBef>
                <a:spcPts val="560"/>
              </a:spcBef>
              <a:spcAft>
                <a:spcPts val="0"/>
              </a:spcAft>
              <a:buSzPts val="1820"/>
              <a:buNone/>
            </a:pPr>
            <a:endParaRPr b="1" dirty="0"/>
          </a:p>
        </p:txBody>
      </p:sp>
      <p:pic>
        <p:nvPicPr>
          <p:cNvPr id="105" name="Google Shape;105;p4" descr="index.jpg"/>
          <p:cNvPicPr preferRelativeResize="0"/>
          <p:nvPr/>
        </p:nvPicPr>
        <p:blipFill rotWithShape="1">
          <a:blip r:embed="rId3">
            <a:alphaModFix/>
          </a:blip>
          <a:srcRect/>
          <a:stretch/>
        </p:blipFill>
        <p:spPr>
          <a:xfrm>
            <a:off x="5305620" y="2236237"/>
            <a:ext cx="3017525" cy="15915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wheel(1)">
                                      <p:cBhvr>
                                        <p:cTn id="7" dur="2000"/>
                                        <p:tgtEl>
                                          <p:spTgt spid="1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4">
                                            <p:txEl>
                                              <p:pRg st="0" end="0"/>
                                            </p:txEl>
                                          </p:spTgt>
                                        </p:tgtEl>
                                        <p:attrNameLst>
                                          <p:attrName>style.visibility</p:attrName>
                                        </p:attrNameLst>
                                      </p:cBhvr>
                                      <p:to>
                                        <p:strVal val="visible"/>
                                      </p:to>
                                    </p:set>
                                    <p:animEffect transition="in" filter="wipe(down)">
                                      <p:cBhvr>
                                        <p:cTn id="12" dur="500"/>
                                        <p:tgtEl>
                                          <p:spTgt spid="104">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104">
                                            <p:txEl>
                                              <p:pRg st="1" end="1"/>
                                            </p:txEl>
                                          </p:spTgt>
                                        </p:tgtEl>
                                        <p:attrNameLst>
                                          <p:attrName>style.visibility</p:attrName>
                                        </p:attrNameLst>
                                      </p:cBhvr>
                                      <p:to>
                                        <p:strVal val="visible"/>
                                      </p:to>
                                    </p:set>
                                    <p:animEffect transition="in" filter="wipe(down)">
                                      <p:cBhvr>
                                        <p:cTn id="15" dur="500"/>
                                        <p:tgtEl>
                                          <p:spTgt spid="104">
                                            <p:txEl>
                                              <p:pRg st="1" end="1"/>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104">
                                            <p:txEl>
                                              <p:pRg st="2" end="2"/>
                                            </p:txEl>
                                          </p:spTgt>
                                        </p:tgtEl>
                                        <p:attrNameLst>
                                          <p:attrName>style.visibility</p:attrName>
                                        </p:attrNameLst>
                                      </p:cBhvr>
                                      <p:to>
                                        <p:strVal val="visible"/>
                                      </p:to>
                                    </p:set>
                                    <p:animEffect transition="in" filter="wipe(down)">
                                      <p:cBhvr>
                                        <p:cTn id="18" dur="500"/>
                                        <p:tgtEl>
                                          <p:spTgt spid="104">
                                            <p:txEl>
                                              <p:pRg st="2" end="2"/>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104">
                                            <p:txEl>
                                              <p:pRg st="3" end="3"/>
                                            </p:txEl>
                                          </p:spTgt>
                                        </p:tgtEl>
                                        <p:attrNameLst>
                                          <p:attrName>style.visibility</p:attrName>
                                        </p:attrNameLst>
                                      </p:cBhvr>
                                      <p:to>
                                        <p:strVal val="visible"/>
                                      </p:to>
                                    </p:set>
                                    <p:animEffect transition="in" filter="wipe(down)">
                                      <p:cBhvr>
                                        <p:cTn id="21" dur="500"/>
                                        <p:tgtEl>
                                          <p:spTgt spid="104">
                                            <p:txEl>
                                              <p:pRg st="3" end="3"/>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104">
                                            <p:txEl>
                                              <p:pRg st="4" end="4"/>
                                            </p:txEl>
                                          </p:spTgt>
                                        </p:tgtEl>
                                        <p:attrNameLst>
                                          <p:attrName>style.visibility</p:attrName>
                                        </p:attrNameLst>
                                      </p:cBhvr>
                                      <p:to>
                                        <p:strVal val="visible"/>
                                      </p:to>
                                    </p:set>
                                    <p:animEffect transition="in" filter="wipe(down)">
                                      <p:cBhvr>
                                        <p:cTn id="24" dur="500"/>
                                        <p:tgtEl>
                                          <p:spTgt spid="104">
                                            <p:txEl>
                                              <p:pRg st="4" end="4"/>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104">
                                            <p:txEl>
                                              <p:pRg st="5" end="5"/>
                                            </p:txEl>
                                          </p:spTgt>
                                        </p:tgtEl>
                                        <p:attrNameLst>
                                          <p:attrName>style.visibility</p:attrName>
                                        </p:attrNameLst>
                                      </p:cBhvr>
                                      <p:to>
                                        <p:strVal val="visible"/>
                                      </p:to>
                                    </p:set>
                                    <p:animEffect transition="in" filter="wipe(down)">
                                      <p:cBhvr>
                                        <p:cTn id="27" dur="500"/>
                                        <p:tgtEl>
                                          <p:spTgt spid="104">
                                            <p:txEl>
                                              <p:pRg st="5" end="5"/>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104">
                                            <p:txEl>
                                              <p:pRg st="6" end="6"/>
                                            </p:txEl>
                                          </p:spTgt>
                                        </p:tgtEl>
                                        <p:attrNameLst>
                                          <p:attrName>style.visibility</p:attrName>
                                        </p:attrNameLst>
                                      </p:cBhvr>
                                      <p:to>
                                        <p:strVal val="visible"/>
                                      </p:to>
                                    </p:set>
                                    <p:animEffect transition="in" filter="wipe(down)">
                                      <p:cBhvr>
                                        <p:cTn id="30" dur="500"/>
                                        <p:tgtEl>
                                          <p:spTgt spid="104">
                                            <p:txEl>
                                              <p:pRg st="6" end="6"/>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104">
                                            <p:txEl>
                                              <p:pRg st="7" end="7"/>
                                            </p:txEl>
                                          </p:spTgt>
                                        </p:tgtEl>
                                        <p:attrNameLst>
                                          <p:attrName>style.visibility</p:attrName>
                                        </p:attrNameLst>
                                      </p:cBhvr>
                                      <p:to>
                                        <p:strVal val="visible"/>
                                      </p:to>
                                    </p:set>
                                    <p:animEffect transition="in" filter="wipe(down)">
                                      <p:cBhvr>
                                        <p:cTn id="33" dur="500"/>
                                        <p:tgtEl>
                                          <p:spTgt spid="104">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05"/>
                                        </p:tgtEl>
                                        <p:attrNameLst>
                                          <p:attrName>style.visibility</p:attrName>
                                        </p:attrNameLst>
                                      </p:cBhvr>
                                      <p:to>
                                        <p:strVal val="visible"/>
                                      </p:to>
                                    </p:set>
                                    <p:animEffect transition="in" filter="fade">
                                      <p:cBhvr>
                                        <p:cTn id="38"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5"/>
          <p:cNvSpPr txBox="1">
            <a:spLocks noGrp="1"/>
          </p:cNvSpPr>
          <p:nvPr>
            <p:ph type="ctrTitle"/>
          </p:nvPr>
        </p:nvSpPr>
        <p:spPr>
          <a:xfrm>
            <a:off x="422030" y="0"/>
            <a:ext cx="8229600" cy="2286000"/>
          </a:xfrm>
          <a:prstGeom prst="rect">
            <a:avLst/>
          </a:prstGeom>
          <a:noFill/>
          <a:ln>
            <a:noFill/>
          </a:ln>
        </p:spPr>
        <p:txBody>
          <a:bodyPr spcFirstLastPara="1" wrap="square" lIns="45700" tIns="0" rIns="45700" bIns="0" anchor="b" anchorCtr="0">
            <a:noAutofit/>
          </a:bodyPr>
          <a:lstStyle/>
          <a:p>
            <a:pPr marL="0" lvl="0" indent="0" algn="ctr" rtl="0">
              <a:spcBef>
                <a:spcPts val="0"/>
              </a:spcBef>
              <a:spcAft>
                <a:spcPts val="0"/>
              </a:spcAft>
              <a:buClr>
                <a:srgbClr val="EAD594"/>
              </a:buClr>
              <a:buSzPct val="100000"/>
              <a:buFont typeface="Lucida Sans"/>
              <a:buNone/>
            </a:pPr>
            <a:r>
              <a:rPr lang="en-US" sz="4800" dirty="0"/>
              <a:t>WHAT ARE THE DISADVANTAGES OF ARTIFICIAL INTELLIGENCE </a:t>
            </a:r>
            <a:endParaRPr sz="4800" dirty="0"/>
          </a:p>
        </p:txBody>
      </p:sp>
      <p:sp>
        <p:nvSpPr>
          <p:cNvPr id="111" name="Google Shape;111;p5"/>
          <p:cNvSpPr txBox="1">
            <a:spLocks noGrp="1"/>
          </p:cNvSpPr>
          <p:nvPr>
            <p:ph type="subTitle" idx="1"/>
          </p:nvPr>
        </p:nvSpPr>
        <p:spPr>
          <a:xfrm>
            <a:off x="401814" y="2667001"/>
            <a:ext cx="7467600" cy="3810000"/>
          </a:xfrm>
          <a:prstGeom prst="rect">
            <a:avLst/>
          </a:prstGeom>
          <a:noFill/>
          <a:ln>
            <a:noFill/>
          </a:ln>
        </p:spPr>
        <p:txBody>
          <a:bodyPr spcFirstLastPara="1" wrap="square" lIns="91425" tIns="45700" rIns="91425" bIns="45700" anchor="t" anchorCtr="0">
            <a:normAutofit/>
          </a:bodyPr>
          <a:lstStyle/>
          <a:p>
            <a:pPr>
              <a:spcBef>
                <a:spcPts val="560"/>
              </a:spcBef>
              <a:buSzPct val="65000"/>
            </a:pPr>
            <a:r>
              <a:rPr lang="en-US" dirty="0">
                <a:solidFill>
                  <a:schemeClr val="tx1"/>
                </a:solidFill>
              </a:rPr>
              <a:t>1.High Costs.</a:t>
            </a:r>
          </a:p>
          <a:p>
            <a:pPr>
              <a:spcBef>
                <a:spcPts val="560"/>
              </a:spcBef>
              <a:buSzPct val="65000"/>
            </a:pPr>
            <a:r>
              <a:rPr lang="en-US" dirty="0">
                <a:solidFill>
                  <a:schemeClr val="tx1"/>
                </a:solidFill>
              </a:rPr>
              <a:t>2. No creativity</a:t>
            </a:r>
          </a:p>
          <a:p>
            <a:pPr>
              <a:spcBef>
                <a:spcPts val="560"/>
              </a:spcBef>
              <a:buSzPct val="65000"/>
            </a:pPr>
            <a:r>
              <a:rPr lang="en-US" dirty="0">
                <a:solidFill>
                  <a:schemeClr val="tx1"/>
                </a:solidFill>
              </a:rPr>
              <a:t>3. Unemployment</a:t>
            </a:r>
          </a:p>
          <a:p>
            <a:pPr>
              <a:spcBef>
                <a:spcPts val="560"/>
              </a:spcBef>
              <a:buSzPct val="65000"/>
            </a:pPr>
            <a:r>
              <a:rPr lang="en-US" dirty="0">
                <a:solidFill>
                  <a:schemeClr val="tx1"/>
                </a:solidFill>
              </a:rPr>
              <a:t>4. Make Humans Lazy</a:t>
            </a:r>
          </a:p>
          <a:p>
            <a:pPr>
              <a:spcBef>
                <a:spcPts val="560"/>
              </a:spcBef>
              <a:buSzPct val="65000"/>
            </a:pPr>
            <a:r>
              <a:rPr lang="en-US" dirty="0">
                <a:solidFill>
                  <a:schemeClr val="tx1"/>
                </a:solidFill>
              </a:rPr>
              <a:t>5. No Ethics</a:t>
            </a:r>
          </a:p>
          <a:p>
            <a:pPr>
              <a:spcBef>
                <a:spcPts val="560"/>
              </a:spcBef>
              <a:buSzPct val="65000"/>
            </a:pPr>
            <a:r>
              <a:rPr lang="en-US" dirty="0">
                <a:solidFill>
                  <a:schemeClr val="tx1"/>
                </a:solidFill>
              </a:rPr>
              <a:t>6. Emotionless</a:t>
            </a:r>
          </a:p>
          <a:p>
            <a:pPr>
              <a:spcBef>
                <a:spcPts val="560"/>
              </a:spcBef>
              <a:buSzPct val="65000"/>
            </a:pPr>
            <a:r>
              <a:rPr lang="en-US" dirty="0">
                <a:solidFill>
                  <a:schemeClr val="tx1"/>
                </a:solidFill>
              </a:rPr>
              <a:t>7. No Improvement</a:t>
            </a:r>
          </a:p>
          <a:p>
            <a:pPr>
              <a:spcBef>
                <a:spcPts val="560"/>
              </a:spcBef>
              <a:buSzPct val="65000"/>
            </a:pPr>
            <a:endParaRPr lang="en-US" b="1" dirty="0">
              <a:solidFill>
                <a:schemeClr val="tx1"/>
              </a:solidFill>
            </a:endParaRPr>
          </a:p>
          <a:p>
            <a:pPr marL="514350" lvl="0" indent="-514350" algn="l" rtl="0">
              <a:spcBef>
                <a:spcPts val="560"/>
              </a:spcBef>
              <a:spcAft>
                <a:spcPts val="0"/>
              </a:spcAft>
              <a:buSzPct val="65000"/>
              <a:buNone/>
            </a:pPr>
            <a:endParaRPr b="1" dirty="0">
              <a:solidFill>
                <a:schemeClr val="tx1"/>
              </a:solidFill>
            </a:endParaRPr>
          </a:p>
          <a:p>
            <a:pPr marL="514350" lvl="0" indent="-514350" algn="l" rtl="0">
              <a:spcBef>
                <a:spcPts val="560"/>
              </a:spcBef>
              <a:spcAft>
                <a:spcPts val="0"/>
              </a:spcAft>
              <a:buSzPct val="65000"/>
              <a:buNone/>
            </a:pPr>
            <a:endParaRPr b="1" dirty="0">
              <a:solidFill>
                <a:schemeClr val="tx1"/>
              </a:solidFill>
            </a:endParaRPr>
          </a:p>
          <a:p>
            <a:pPr marL="514350" lvl="0" indent="-514350" algn="l" rtl="0">
              <a:spcBef>
                <a:spcPts val="560"/>
              </a:spcBef>
              <a:spcAft>
                <a:spcPts val="0"/>
              </a:spcAft>
              <a:buSzPct val="65000"/>
              <a:buNone/>
            </a:pPr>
            <a:endParaRPr b="1" dirty="0"/>
          </a:p>
          <a:p>
            <a:pPr marL="514350" lvl="0" indent="-514350" algn="l" rtl="0">
              <a:spcBef>
                <a:spcPts val="560"/>
              </a:spcBef>
              <a:spcAft>
                <a:spcPts val="0"/>
              </a:spcAft>
              <a:buSzPct val="65000"/>
              <a:buNone/>
            </a:pPr>
            <a:endParaRPr dirty="0"/>
          </a:p>
          <a:p>
            <a:pPr marL="514350" lvl="0" indent="-514350" algn="l" rtl="0">
              <a:spcBef>
                <a:spcPts val="560"/>
              </a:spcBef>
              <a:spcAft>
                <a:spcPts val="0"/>
              </a:spcAft>
              <a:buSzPct val="65000"/>
              <a:buNone/>
            </a:pPr>
            <a:endParaRPr b="1" dirty="0"/>
          </a:p>
          <a:p>
            <a:pPr marL="0" lvl="0" indent="0" algn="l" rtl="0">
              <a:spcBef>
                <a:spcPts val="560"/>
              </a:spcBef>
              <a:spcAft>
                <a:spcPts val="0"/>
              </a:spcAft>
              <a:buSzPct val="65000"/>
              <a:buNone/>
            </a:pPr>
            <a:endParaRPr b="1" dirty="0"/>
          </a:p>
        </p:txBody>
      </p:sp>
      <p:pic>
        <p:nvPicPr>
          <p:cNvPr id="112" name="Google Shape;112;p5" descr="images.jpg"/>
          <p:cNvPicPr preferRelativeResize="0"/>
          <p:nvPr/>
        </p:nvPicPr>
        <p:blipFill rotWithShape="1">
          <a:blip r:embed="rId3">
            <a:alphaModFix/>
          </a:blip>
          <a:srcRect/>
          <a:stretch/>
        </p:blipFill>
        <p:spPr>
          <a:xfrm>
            <a:off x="5657461" y="3107093"/>
            <a:ext cx="3486539" cy="2070617"/>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randombar(horizontal)">
                                      <p:cBhvr>
                                        <p:cTn id="7" dur="500"/>
                                        <p:tgtEl>
                                          <p:spTgt spid="1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1">
                                            <p:txEl>
                                              <p:pRg st="0" end="0"/>
                                            </p:txEl>
                                          </p:spTgt>
                                        </p:tgtEl>
                                        <p:attrNameLst>
                                          <p:attrName>style.visibility</p:attrName>
                                        </p:attrNameLst>
                                      </p:cBhvr>
                                      <p:to>
                                        <p:strVal val="visible"/>
                                      </p:to>
                                    </p:set>
                                    <p:animEffect transition="in" filter="fade">
                                      <p:cBhvr>
                                        <p:cTn id="12" dur="500"/>
                                        <p:tgtEl>
                                          <p:spTgt spid="111">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11">
                                            <p:txEl>
                                              <p:pRg st="1" end="1"/>
                                            </p:txEl>
                                          </p:spTgt>
                                        </p:tgtEl>
                                        <p:attrNameLst>
                                          <p:attrName>style.visibility</p:attrName>
                                        </p:attrNameLst>
                                      </p:cBhvr>
                                      <p:to>
                                        <p:strVal val="visible"/>
                                      </p:to>
                                    </p:set>
                                    <p:animEffect transition="in" filter="fade">
                                      <p:cBhvr>
                                        <p:cTn id="15" dur="500"/>
                                        <p:tgtEl>
                                          <p:spTgt spid="111">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11">
                                            <p:txEl>
                                              <p:pRg st="2" end="2"/>
                                            </p:txEl>
                                          </p:spTgt>
                                        </p:tgtEl>
                                        <p:attrNameLst>
                                          <p:attrName>style.visibility</p:attrName>
                                        </p:attrNameLst>
                                      </p:cBhvr>
                                      <p:to>
                                        <p:strVal val="visible"/>
                                      </p:to>
                                    </p:set>
                                    <p:animEffect transition="in" filter="fade">
                                      <p:cBhvr>
                                        <p:cTn id="18" dur="500"/>
                                        <p:tgtEl>
                                          <p:spTgt spid="111">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11">
                                            <p:txEl>
                                              <p:pRg st="3" end="3"/>
                                            </p:txEl>
                                          </p:spTgt>
                                        </p:tgtEl>
                                        <p:attrNameLst>
                                          <p:attrName>style.visibility</p:attrName>
                                        </p:attrNameLst>
                                      </p:cBhvr>
                                      <p:to>
                                        <p:strVal val="visible"/>
                                      </p:to>
                                    </p:set>
                                    <p:animEffect transition="in" filter="fade">
                                      <p:cBhvr>
                                        <p:cTn id="21" dur="500"/>
                                        <p:tgtEl>
                                          <p:spTgt spid="111">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11">
                                            <p:txEl>
                                              <p:pRg st="4" end="4"/>
                                            </p:txEl>
                                          </p:spTgt>
                                        </p:tgtEl>
                                        <p:attrNameLst>
                                          <p:attrName>style.visibility</p:attrName>
                                        </p:attrNameLst>
                                      </p:cBhvr>
                                      <p:to>
                                        <p:strVal val="visible"/>
                                      </p:to>
                                    </p:set>
                                    <p:animEffect transition="in" filter="fade">
                                      <p:cBhvr>
                                        <p:cTn id="24" dur="500"/>
                                        <p:tgtEl>
                                          <p:spTgt spid="111">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11">
                                            <p:txEl>
                                              <p:pRg st="5" end="5"/>
                                            </p:txEl>
                                          </p:spTgt>
                                        </p:tgtEl>
                                        <p:attrNameLst>
                                          <p:attrName>style.visibility</p:attrName>
                                        </p:attrNameLst>
                                      </p:cBhvr>
                                      <p:to>
                                        <p:strVal val="visible"/>
                                      </p:to>
                                    </p:set>
                                    <p:animEffect transition="in" filter="fade">
                                      <p:cBhvr>
                                        <p:cTn id="27" dur="500"/>
                                        <p:tgtEl>
                                          <p:spTgt spid="111">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11">
                                            <p:txEl>
                                              <p:pRg st="6" end="6"/>
                                            </p:txEl>
                                          </p:spTgt>
                                        </p:tgtEl>
                                        <p:attrNameLst>
                                          <p:attrName>style.visibility</p:attrName>
                                        </p:attrNameLst>
                                      </p:cBhvr>
                                      <p:to>
                                        <p:strVal val="visible"/>
                                      </p:to>
                                    </p:set>
                                    <p:animEffect transition="in" filter="fade">
                                      <p:cBhvr>
                                        <p:cTn id="30" dur="500"/>
                                        <p:tgtEl>
                                          <p:spTgt spid="111">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2"/>
                                        </p:tgtEl>
                                        <p:attrNameLst>
                                          <p:attrName>style.visibility</p:attrName>
                                        </p:attrNameLst>
                                      </p:cBhvr>
                                      <p:to>
                                        <p:strVal val="visible"/>
                                      </p:to>
                                    </p:set>
                                    <p:animEffect transition="in" filter="fade">
                                      <p:cBhvr>
                                        <p:cTn id="35" dur="1000"/>
                                        <p:tgtEl>
                                          <p:spTgt spid="112"/>
                                        </p:tgtEl>
                                      </p:cBhvr>
                                    </p:animEffect>
                                    <p:anim calcmode="lin" valueType="num">
                                      <p:cBhvr>
                                        <p:cTn id="36" dur="1000" fill="hold"/>
                                        <p:tgtEl>
                                          <p:spTgt spid="112"/>
                                        </p:tgtEl>
                                        <p:attrNameLst>
                                          <p:attrName>ppt_x</p:attrName>
                                        </p:attrNameLst>
                                      </p:cBhvr>
                                      <p:tavLst>
                                        <p:tav tm="0">
                                          <p:val>
                                            <p:strVal val="#ppt_x"/>
                                          </p:val>
                                        </p:tav>
                                        <p:tav tm="100000">
                                          <p:val>
                                            <p:strVal val="#ppt_x"/>
                                          </p:val>
                                        </p:tav>
                                      </p:tavLst>
                                    </p:anim>
                                    <p:anim calcmode="lin" valueType="num">
                                      <p:cBhvr>
                                        <p:cTn id="37" dur="1000" fill="hold"/>
                                        <p:tgtEl>
                                          <p:spTgt spid="1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205601d1e6a_0_15"/>
          <p:cNvSpPr txBox="1">
            <a:spLocks noGrp="1"/>
          </p:cNvSpPr>
          <p:nvPr>
            <p:ph type="title"/>
          </p:nvPr>
        </p:nvSpPr>
        <p:spPr>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dirty="0"/>
              <a:t>WHAT ARE THE APPLICATIONS OF ARTIFICIAL INTELLIGENCE </a:t>
            </a:r>
            <a:endParaRPr dirty="0"/>
          </a:p>
        </p:txBody>
      </p:sp>
      <p:sp>
        <p:nvSpPr>
          <p:cNvPr id="118" name="Google Shape;118;g205601d1e6a_0_15"/>
          <p:cNvSpPr txBox="1">
            <a:spLocks noGrp="1"/>
          </p:cNvSpPr>
          <p:nvPr>
            <p:ph idx="1"/>
          </p:nvPr>
        </p:nvSpPr>
        <p:spPr>
          <a:prstGeom prst="rect">
            <a:avLst/>
          </a:prstGeom>
        </p:spPr>
        <p:txBody>
          <a:bodyPr spcFirstLastPara="1" wrap="square" lIns="91425" tIns="45700" rIns="91425" bIns="45700" anchor="t" anchorCtr="0">
            <a:normAutofit lnSpcReduction="10000"/>
          </a:bodyPr>
          <a:lstStyle/>
          <a:p>
            <a:pPr marL="0" lvl="0" indent="0">
              <a:spcBef>
                <a:spcPts val="360"/>
              </a:spcBef>
              <a:buNone/>
            </a:pPr>
            <a:r>
              <a:rPr lang="en-US" dirty="0"/>
              <a:t>1.Personalized Shopping.</a:t>
            </a:r>
          </a:p>
          <a:p>
            <a:pPr marL="0" indent="0">
              <a:buNone/>
            </a:pPr>
            <a:r>
              <a:rPr lang="en-US" dirty="0"/>
              <a:t>2.AI-Powered Assistants. </a:t>
            </a:r>
          </a:p>
          <a:p>
            <a:pPr marL="0" indent="0">
              <a:buNone/>
            </a:pPr>
            <a:r>
              <a:rPr lang="en-US" dirty="0"/>
              <a:t>3.Fraud Prevention. ...</a:t>
            </a:r>
          </a:p>
          <a:p>
            <a:pPr marL="0" indent="0">
              <a:buNone/>
            </a:pPr>
            <a:r>
              <a:rPr lang="en-US" dirty="0"/>
              <a:t>4.Administrative Tasks Automated to Aid Educators. </a:t>
            </a:r>
          </a:p>
          <a:p>
            <a:pPr marL="0" indent="0">
              <a:buNone/>
            </a:pPr>
            <a:r>
              <a:rPr lang="en-US" dirty="0"/>
              <a:t>5.Voice Assistants. </a:t>
            </a:r>
          </a:p>
          <a:p>
            <a:pPr marL="0" indent="0">
              <a:buNone/>
            </a:pPr>
            <a:r>
              <a:rPr lang="en-US" dirty="0"/>
              <a:t>6.Creating Smart Content. </a:t>
            </a:r>
          </a:p>
          <a:p>
            <a:pPr marL="0" indent="0">
              <a:buNone/>
            </a:pPr>
            <a:r>
              <a:rPr lang="en-US" dirty="0"/>
              <a:t>7.Personalized Learning. </a:t>
            </a:r>
          </a:p>
          <a:p>
            <a:pPr marL="0" indent="0">
              <a:buNone/>
            </a:pPr>
            <a:r>
              <a:rPr lang="en-US" dirty="0"/>
              <a:t>8.Autonomous Vehicles.</a:t>
            </a:r>
          </a:p>
          <a:p>
            <a:pPr marL="0" indent="0">
              <a:buNone/>
            </a:pPr>
            <a:br>
              <a:rPr lang="en-US" dirty="0"/>
            </a:b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barn(inVertical)">
                                      <p:cBhvr>
                                        <p:cTn id="7" dur="500"/>
                                        <p:tgtEl>
                                          <p:spTgt spid="11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8">
                                            <p:txEl>
                                              <p:pRg st="0" end="0"/>
                                            </p:txEl>
                                          </p:spTgt>
                                        </p:tgtEl>
                                        <p:attrNameLst>
                                          <p:attrName>style.visibility</p:attrName>
                                        </p:attrNameLst>
                                      </p:cBhvr>
                                      <p:to>
                                        <p:strVal val="visible"/>
                                      </p:to>
                                    </p:set>
                                    <p:animEffect transition="in" filter="circle(in)">
                                      <p:cBhvr>
                                        <p:cTn id="12" dur="2000"/>
                                        <p:tgtEl>
                                          <p:spTgt spid="118">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118">
                                            <p:txEl>
                                              <p:pRg st="1" end="1"/>
                                            </p:txEl>
                                          </p:spTgt>
                                        </p:tgtEl>
                                        <p:attrNameLst>
                                          <p:attrName>style.visibility</p:attrName>
                                        </p:attrNameLst>
                                      </p:cBhvr>
                                      <p:to>
                                        <p:strVal val="visible"/>
                                      </p:to>
                                    </p:set>
                                    <p:animEffect transition="in" filter="circle(in)">
                                      <p:cBhvr>
                                        <p:cTn id="15" dur="2000"/>
                                        <p:tgtEl>
                                          <p:spTgt spid="118">
                                            <p:txEl>
                                              <p:pRg st="1" end="1"/>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118">
                                            <p:txEl>
                                              <p:pRg st="2" end="2"/>
                                            </p:txEl>
                                          </p:spTgt>
                                        </p:tgtEl>
                                        <p:attrNameLst>
                                          <p:attrName>style.visibility</p:attrName>
                                        </p:attrNameLst>
                                      </p:cBhvr>
                                      <p:to>
                                        <p:strVal val="visible"/>
                                      </p:to>
                                    </p:set>
                                    <p:animEffect transition="in" filter="circle(in)">
                                      <p:cBhvr>
                                        <p:cTn id="18" dur="2000"/>
                                        <p:tgtEl>
                                          <p:spTgt spid="118">
                                            <p:txEl>
                                              <p:pRg st="2" end="2"/>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118">
                                            <p:txEl>
                                              <p:pRg st="3" end="3"/>
                                            </p:txEl>
                                          </p:spTgt>
                                        </p:tgtEl>
                                        <p:attrNameLst>
                                          <p:attrName>style.visibility</p:attrName>
                                        </p:attrNameLst>
                                      </p:cBhvr>
                                      <p:to>
                                        <p:strVal val="visible"/>
                                      </p:to>
                                    </p:set>
                                    <p:animEffect transition="in" filter="circle(in)">
                                      <p:cBhvr>
                                        <p:cTn id="21" dur="2000"/>
                                        <p:tgtEl>
                                          <p:spTgt spid="118">
                                            <p:txEl>
                                              <p:pRg st="3" end="3"/>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118">
                                            <p:txEl>
                                              <p:pRg st="4" end="4"/>
                                            </p:txEl>
                                          </p:spTgt>
                                        </p:tgtEl>
                                        <p:attrNameLst>
                                          <p:attrName>style.visibility</p:attrName>
                                        </p:attrNameLst>
                                      </p:cBhvr>
                                      <p:to>
                                        <p:strVal val="visible"/>
                                      </p:to>
                                    </p:set>
                                    <p:animEffect transition="in" filter="circle(in)">
                                      <p:cBhvr>
                                        <p:cTn id="24" dur="2000"/>
                                        <p:tgtEl>
                                          <p:spTgt spid="118">
                                            <p:txEl>
                                              <p:pRg st="4" end="4"/>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118">
                                            <p:txEl>
                                              <p:pRg st="5" end="5"/>
                                            </p:txEl>
                                          </p:spTgt>
                                        </p:tgtEl>
                                        <p:attrNameLst>
                                          <p:attrName>style.visibility</p:attrName>
                                        </p:attrNameLst>
                                      </p:cBhvr>
                                      <p:to>
                                        <p:strVal val="visible"/>
                                      </p:to>
                                    </p:set>
                                    <p:animEffect transition="in" filter="circle(in)">
                                      <p:cBhvr>
                                        <p:cTn id="27" dur="2000"/>
                                        <p:tgtEl>
                                          <p:spTgt spid="118">
                                            <p:txEl>
                                              <p:pRg st="5" end="5"/>
                                            </p:txEl>
                                          </p:spTgt>
                                        </p:tgtEl>
                                      </p:cBhvr>
                                    </p:animEffect>
                                  </p:childTnLst>
                                </p:cTn>
                              </p:par>
                              <p:par>
                                <p:cTn id="28" presetID="6" presetClass="entr" presetSubtype="16" fill="hold" nodeType="withEffect">
                                  <p:stCondLst>
                                    <p:cond delay="0"/>
                                  </p:stCondLst>
                                  <p:childTnLst>
                                    <p:set>
                                      <p:cBhvr>
                                        <p:cTn id="29" dur="1" fill="hold">
                                          <p:stCondLst>
                                            <p:cond delay="0"/>
                                          </p:stCondLst>
                                        </p:cTn>
                                        <p:tgtEl>
                                          <p:spTgt spid="118">
                                            <p:txEl>
                                              <p:pRg st="6" end="6"/>
                                            </p:txEl>
                                          </p:spTgt>
                                        </p:tgtEl>
                                        <p:attrNameLst>
                                          <p:attrName>style.visibility</p:attrName>
                                        </p:attrNameLst>
                                      </p:cBhvr>
                                      <p:to>
                                        <p:strVal val="visible"/>
                                      </p:to>
                                    </p:set>
                                    <p:animEffect transition="in" filter="circle(in)">
                                      <p:cBhvr>
                                        <p:cTn id="30" dur="2000"/>
                                        <p:tgtEl>
                                          <p:spTgt spid="118">
                                            <p:txEl>
                                              <p:pRg st="6" end="6"/>
                                            </p:txEl>
                                          </p:spTgt>
                                        </p:tgtEl>
                                      </p:cBhvr>
                                    </p:animEffect>
                                  </p:childTnLst>
                                </p:cTn>
                              </p:par>
                              <p:par>
                                <p:cTn id="31" presetID="6" presetClass="entr" presetSubtype="16" fill="hold" nodeType="withEffect">
                                  <p:stCondLst>
                                    <p:cond delay="0"/>
                                  </p:stCondLst>
                                  <p:childTnLst>
                                    <p:set>
                                      <p:cBhvr>
                                        <p:cTn id="32" dur="1" fill="hold">
                                          <p:stCondLst>
                                            <p:cond delay="0"/>
                                          </p:stCondLst>
                                        </p:cTn>
                                        <p:tgtEl>
                                          <p:spTgt spid="118">
                                            <p:txEl>
                                              <p:pRg st="7" end="7"/>
                                            </p:txEl>
                                          </p:spTgt>
                                        </p:tgtEl>
                                        <p:attrNameLst>
                                          <p:attrName>style.visibility</p:attrName>
                                        </p:attrNameLst>
                                      </p:cBhvr>
                                      <p:to>
                                        <p:strVal val="visible"/>
                                      </p:to>
                                    </p:set>
                                    <p:animEffect transition="in" filter="circle(in)">
                                      <p:cBhvr>
                                        <p:cTn id="33" dur="2000"/>
                                        <p:tgtEl>
                                          <p:spTgt spid="11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6"/>
          <p:cNvSpPr txBox="1">
            <a:spLocks noGrp="1"/>
          </p:cNvSpPr>
          <p:nvPr>
            <p:ph type="title"/>
          </p:nvPr>
        </p:nvSpPr>
        <p:spPr>
          <a:xfrm>
            <a:off x="533400" y="304800"/>
            <a:ext cx="8077200" cy="5897562"/>
          </a:xfrm>
          <a:prstGeom prst="rect">
            <a:avLst/>
          </a:prstGeom>
          <a:noFill/>
          <a:ln>
            <a:noFill/>
          </a:ln>
        </p:spPr>
        <p:txBody>
          <a:bodyPr spcFirstLastPara="1" wrap="square" lIns="91425" tIns="45700" rIns="91425" bIns="45700" anchor="ctr" anchorCtr="0">
            <a:normAutofit/>
          </a:bodyPr>
          <a:lstStyle/>
          <a:p>
            <a:pPr lvl="0" algn="ctr">
              <a:spcBef>
                <a:spcPts val="0"/>
              </a:spcBef>
              <a:buClr>
                <a:srgbClr val="EAD594"/>
              </a:buClr>
              <a:buSzPts val="3600"/>
            </a:pPr>
            <a:r>
              <a:rPr lang="en-US" sz="3200" u="sng" dirty="0">
                <a:solidFill>
                  <a:schemeClr val="hlink"/>
                </a:solidFill>
                <a:hlinkClick r:id="rId3"/>
              </a:rPr>
              <a:t>https://www.techtarget.com/searchenterpriseai/definition/AI-Artificial-Intelligence</a:t>
            </a:r>
            <a:br>
              <a:rPr lang="en-US" sz="3200" dirty="0"/>
            </a:br>
            <a:br>
              <a:rPr lang="en-US" sz="3200" dirty="0"/>
            </a:br>
            <a:r>
              <a:rPr lang="en-US" sz="3200" u="sng" dirty="0">
                <a:solidFill>
                  <a:schemeClr val="hlink"/>
                </a:solidFill>
                <a:hlinkClick r:id="rId4"/>
              </a:rPr>
              <a:t>https://www.sas.com/en_in/insights/analytics/what-is-artificial-intelligence.html</a:t>
            </a:r>
            <a:br>
              <a:rPr lang="en-US" sz="3200" u="sng" dirty="0">
                <a:solidFill>
                  <a:schemeClr val="hlink"/>
                </a:solidFill>
              </a:rPr>
            </a:br>
            <a:br>
              <a:rPr lang="en-US" sz="3200" dirty="0"/>
            </a:br>
            <a:r>
              <a:rPr lang="en-US" sz="3200" dirty="0">
                <a:hlinkClick r:id="rId5"/>
              </a:rPr>
              <a:t>https://www.simplilearn.com/advantages-and-disadvantages-of-artificial-intelligence-article#GoTop</a:t>
            </a:r>
            <a:br>
              <a:rPr lang="en-US" sz="3200" dirty="0"/>
            </a:br>
            <a:endParaRPr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34</TotalTime>
  <Words>329</Words>
  <Application>Microsoft Office PowerPoint</Application>
  <PresentationFormat>On-screen Show (4:3)</PresentationFormat>
  <Paragraphs>39</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Lucida Sans</vt:lpstr>
      <vt:lpstr>Arial</vt:lpstr>
      <vt:lpstr>Wingdings 3</vt:lpstr>
      <vt:lpstr>Century Gothic</vt:lpstr>
      <vt:lpstr>Ion</vt:lpstr>
      <vt:lpstr>ARTIFICIAL INTELLIGENCE</vt:lpstr>
      <vt:lpstr>WHAT IS ARTIFICIAL INTELLIGENCE (AI) ?</vt:lpstr>
      <vt:lpstr>HOW DOES ARTIFICIAL INTELLIGENCE WORK ?</vt:lpstr>
      <vt:lpstr>WHAT ARE THE ADVANTAGES  ARTIFICIAL INTELLIGENCE </vt:lpstr>
      <vt:lpstr>WHAT ARE THE DISADVANTAGES OF ARTIFICIAL INTELLIGENCE </vt:lpstr>
      <vt:lpstr>WHAT ARE THE APPLICATIONS OF ARTIFICIAL INTELLIGENCE </vt:lpstr>
      <vt:lpstr>https://www.techtarget.com/searchenterpriseai/definition/AI-Artificial-Intelligence  https://www.sas.com/en_in/insights/analytics/what-is-artificial-intelligence.html  https://www.simplilearn.com/advantages-and-disadvantages-of-artificial-intelligence-article#GoTop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INTELLIGENCE</dc:title>
  <dc:creator>user</dc:creator>
  <cp:lastModifiedBy>M.Shnoudeh</cp:lastModifiedBy>
  <cp:revision>4</cp:revision>
  <dcterms:created xsi:type="dcterms:W3CDTF">2023-02-04T14:28:46Z</dcterms:created>
  <dcterms:modified xsi:type="dcterms:W3CDTF">2023-02-07T14:48:29Z</dcterms:modified>
</cp:coreProperties>
</file>