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4" r:id="rId5"/>
    <p:sldId id="259" r:id="rId6"/>
    <p:sldId id="260" r:id="rId7"/>
    <p:sldId id="262" r:id="rId8"/>
    <p:sldId id="263" r:id="rId9"/>
    <p:sldId id="258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224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7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2799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47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9318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85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24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3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1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3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1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8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8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9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E6062-46DA-4E1F-8B80-3BCCEB302B8D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BD03AA-F1A6-4B1B-99E6-272D450CF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1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topics/social-sciences/internet-based-learning" TargetMode="External"/><Relationship Id="rId7" Type="http://schemas.openxmlformats.org/officeDocument/2006/relationships/image" Target="../media/image22.svg"/><Relationship Id="rId2" Type="http://schemas.openxmlformats.org/officeDocument/2006/relationships/hyperlink" Target="https://www.learnupon.com/blog/what-is-elearn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hyperlink" Target="https://e-student.org/disadvantages-of-e-learning/#:~:text=E%2DLearning%20lacks%20face%2Dto%2Dface%20communication,-The%20lack%20of&amp;text=A%20lack%20of%20face%2Dto,abandon%20their%20studies%20more%20easily" TargetMode="External"/><Relationship Id="rId4" Type="http://schemas.openxmlformats.org/officeDocument/2006/relationships/hyperlink" Target="https://www.google.com/search?q=advantages+of+elearning&amp;oq=advantages+of+elearning&amp;aqs=chrome..69i57j0i512l3j0i22i30l6.5068j0j15&amp;sourceid=chrome&amp;ie=UTF-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9955" y="2404534"/>
            <a:ext cx="3844047" cy="1646302"/>
          </a:xfrm>
        </p:spPr>
        <p:txBody>
          <a:bodyPr/>
          <a:lstStyle/>
          <a:p>
            <a:r>
              <a:rPr lang="en-US" dirty="0"/>
              <a:t>E-Learning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By : </a:t>
            </a:r>
            <a:r>
              <a:rPr lang="en-US" dirty="0" err="1"/>
              <a:t>Zaina</a:t>
            </a:r>
            <a:r>
              <a:rPr lang="en-US" dirty="0"/>
              <a:t> </a:t>
            </a:r>
            <a:r>
              <a:rPr lang="en-US" dirty="0" err="1"/>
              <a:t>rabadi</a:t>
            </a:r>
            <a:endParaRPr lang="en-US" dirty="0"/>
          </a:p>
        </p:txBody>
      </p:sp>
      <p:pic>
        <p:nvPicPr>
          <p:cNvPr id="4" name="Picture 3" descr="&lt;strong&gt;E-learning&lt;/strong&gt; Tablet | &lt;strong&gt;Illustration&lt;/strong&gt; of an electronic tablet bei… | Flick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83" y="924456"/>
            <a:ext cx="5040086" cy="504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196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unman: janet's Easter &lt;strong&gt;Thank You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789" y="573632"/>
            <a:ext cx="7215777" cy="595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49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E-Learning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2224405"/>
          </a:xfrm>
        </p:spPr>
        <p:txBody>
          <a:bodyPr/>
          <a:lstStyle/>
          <a:p>
            <a:r>
              <a:rPr lang="en-US" dirty="0"/>
              <a:t>E-Learning is a learning tool that is used for long distance education and is the delivery of training and learning through digital resources.</a:t>
            </a:r>
          </a:p>
          <a:p>
            <a:r>
              <a:rPr lang="en-US" dirty="0"/>
              <a:t>E-Learning is one way for teaching students who have  problems of distance from their house to the school.</a:t>
            </a:r>
          </a:p>
          <a:p>
            <a:r>
              <a:rPr lang="en-US" dirty="0"/>
              <a:t>The “E” in the word E-Learning stands for electronic such as phones and computers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Graphic 6" descr="House outline">
            <a:extLst>
              <a:ext uri="{FF2B5EF4-FFF2-40B4-BE49-F238E27FC236}">
                <a16:creationId xmlns:a16="http://schemas.microsoft.com/office/drawing/2014/main" id="{69F65791-6679-4440-16F2-055F3BA92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03818" y="4690507"/>
            <a:ext cx="914400" cy="914400"/>
          </a:xfrm>
          <a:prstGeom prst="rect">
            <a:avLst/>
          </a:prstGeom>
        </p:spPr>
      </p:pic>
      <p:pic>
        <p:nvPicPr>
          <p:cNvPr id="10" name="Graphic 9" descr="House outline">
            <a:extLst>
              <a:ext uri="{FF2B5EF4-FFF2-40B4-BE49-F238E27FC236}">
                <a16:creationId xmlns:a16="http://schemas.microsoft.com/office/drawing/2014/main" id="{D06175CE-3F72-80C6-AC87-3AA9DBB5C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8218" y="4690507"/>
            <a:ext cx="914400" cy="914400"/>
          </a:xfrm>
          <a:prstGeom prst="rect">
            <a:avLst/>
          </a:prstGeom>
        </p:spPr>
      </p:pic>
      <p:pic>
        <p:nvPicPr>
          <p:cNvPr id="11" name="Graphic 10" descr="House outline">
            <a:extLst>
              <a:ext uri="{FF2B5EF4-FFF2-40B4-BE49-F238E27FC236}">
                <a16:creationId xmlns:a16="http://schemas.microsoft.com/office/drawing/2014/main" id="{FB6C95C2-FD8B-B396-B892-21C44E72C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2618" y="4690507"/>
            <a:ext cx="914400" cy="914400"/>
          </a:xfrm>
          <a:prstGeom prst="rect">
            <a:avLst/>
          </a:prstGeom>
        </p:spPr>
      </p:pic>
      <p:pic>
        <p:nvPicPr>
          <p:cNvPr id="13" name="Graphic 12" descr="Schoolhouse outline">
            <a:extLst>
              <a:ext uri="{FF2B5EF4-FFF2-40B4-BE49-F238E27FC236}">
                <a16:creationId xmlns:a16="http://schemas.microsoft.com/office/drawing/2014/main" id="{D3AFCD48-825A-680C-C5A2-13BC8DA6FB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9872" y="3491338"/>
            <a:ext cx="2535382" cy="2535382"/>
          </a:xfrm>
          <a:prstGeom prst="rect">
            <a:avLst/>
          </a:prstGeom>
        </p:spPr>
      </p:pic>
      <p:pic>
        <p:nvPicPr>
          <p:cNvPr id="15" name="Graphic 14" descr="Arrow: Straight with solid fill">
            <a:extLst>
              <a:ext uri="{FF2B5EF4-FFF2-40B4-BE49-F238E27FC236}">
                <a16:creationId xmlns:a16="http://schemas.microsoft.com/office/drawing/2014/main" id="{629D6F7A-E6FA-F389-836F-0E215D38FB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3449782" y="4759029"/>
            <a:ext cx="264621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5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uses E-Learning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40" y="1690688"/>
            <a:ext cx="10515600" cy="4351338"/>
          </a:xfrm>
        </p:spPr>
        <p:txBody>
          <a:bodyPr/>
          <a:lstStyle/>
          <a:p>
            <a:r>
              <a:rPr lang="en-US" dirty="0"/>
              <a:t>It is usually used for teaching people.</a:t>
            </a:r>
          </a:p>
          <a:p>
            <a:r>
              <a:rPr lang="en-US" dirty="0"/>
              <a:t>It may be used by teachers to give students extra help.</a:t>
            </a:r>
          </a:p>
          <a:p>
            <a:r>
              <a:rPr lang="en-US" dirty="0"/>
              <a:t>The students can use the E-Learning at home</a:t>
            </a:r>
          </a:p>
          <a:p>
            <a:pPr marL="0" indent="0">
              <a:buNone/>
            </a:pPr>
            <a:r>
              <a:rPr lang="en-US" dirty="0"/>
              <a:t>     to do extra homework and studies from school.</a:t>
            </a:r>
          </a:p>
        </p:txBody>
      </p:sp>
      <p:pic>
        <p:nvPicPr>
          <p:cNvPr id="6" name="Graphic 5" descr="Classroom outline">
            <a:extLst>
              <a:ext uri="{FF2B5EF4-FFF2-40B4-BE49-F238E27FC236}">
                <a16:creationId xmlns:a16="http://schemas.microsoft.com/office/drawing/2014/main" id="{63E0DF5E-44AC-0E73-EADC-FECFAB910D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1891" y="3355109"/>
            <a:ext cx="3408218" cy="340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15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236" y="361803"/>
            <a:ext cx="7820792" cy="593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941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have to “E-Learning”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5517"/>
            <a:ext cx="8596668" cy="17233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Speeds up the process for learners who go at a faster pace.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To reduce papers (paperless) 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Global.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Possibly being adaptive.</a:t>
            </a:r>
          </a:p>
        </p:txBody>
      </p:sp>
      <p:pic>
        <p:nvPicPr>
          <p:cNvPr id="11" name="Graphic 10" descr="Rocket outline">
            <a:extLst>
              <a:ext uri="{FF2B5EF4-FFF2-40B4-BE49-F238E27FC236}">
                <a16:creationId xmlns:a16="http://schemas.microsoft.com/office/drawing/2014/main" id="{7B2E486F-A9EF-2869-7A6E-95C05603F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75668" y="2756317"/>
            <a:ext cx="2729345" cy="272934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B7D99EF-7D17-911D-5BD1-2AD16B74862D}"/>
              </a:ext>
            </a:extLst>
          </p:cNvPr>
          <p:cNvSpPr txBox="1"/>
          <p:nvPr/>
        </p:nvSpPr>
        <p:spPr>
          <a:xfrm rot="18888169">
            <a:off x="4339936" y="5128553"/>
            <a:ext cx="15205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E-Learning</a:t>
            </a:r>
            <a:endParaRPr lang="en-JO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01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E-Learning Illustration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8614"/>
            <a:ext cx="8596668" cy="1697932"/>
          </a:xfrm>
        </p:spPr>
        <p:txBody>
          <a:bodyPr/>
          <a:lstStyle/>
          <a:p>
            <a:r>
              <a:rPr lang="en-US" dirty="0"/>
              <a:t>There are two types of E-Learning:</a:t>
            </a:r>
          </a:p>
          <a:p>
            <a:pPr marL="514350" indent="-514350">
              <a:buAutoNum type="arabicPeriod"/>
            </a:pPr>
            <a:r>
              <a:rPr lang="en-US" dirty="0"/>
              <a:t>Computer based learning.</a:t>
            </a:r>
          </a:p>
          <a:p>
            <a:pPr marL="514350" indent="-514350">
              <a:buAutoNum type="arabicPeriod"/>
            </a:pPr>
            <a:r>
              <a:rPr lang="en-US" dirty="0"/>
              <a:t>Distance learning (“online based learning”) there are two types: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0C974A-4721-6E99-0CDD-7A93F7A32DC0}"/>
              </a:ext>
            </a:extLst>
          </p:cNvPr>
          <p:cNvSpPr txBox="1"/>
          <p:nvPr/>
        </p:nvSpPr>
        <p:spPr>
          <a:xfrm>
            <a:off x="872833" y="4665991"/>
            <a:ext cx="89638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92D050"/>
                </a:solidFill>
              </a:rPr>
              <a:t>Internet based learning.         Web based learning.</a:t>
            </a:r>
          </a:p>
        </p:txBody>
      </p:sp>
      <p:pic>
        <p:nvPicPr>
          <p:cNvPr id="9" name="Graphic 8" descr="Wireless router outline">
            <a:extLst>
              <a:ext uri="{FF2B5EF4-FFF2-40B4-BE49-F238E27FC236}">
                <a16:creationId xmlns:a16="http://schemas.microsoft.com/office/drawing/2014/main" id="{ED3804FF-CEB2-55FB-CEA7-0EAF01E54A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52251" y="3751591"/>
            <a:ext cx="914400" cy="914400"/>
          </a:xfrm>
          <a:prstGeom prst="rect">
            <a:avLst/>
          </a:prstGeom>
        </p:spPr>
      </p:pic>
      <p:pic>
        <p:nvPicPr>
          <p:cNvPr id="11" name="Graphic 10" descr="Internet outline">
            <a:extLst>
              <a:ext uri="{FF2B5EF4-FFF2-40B4-BE49-F238E27FC236}">
                <a16:creationId xmlns:a16="http://schemas.microsoft.com/office/drawing/2014/main" id="{6A18E99C-81D6-935D-30AD-AC6186C4E2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66783" y="3694152"/>
            <a:ext cx="1106424" cy="110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72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407" y="565727"/>
            <a:ext cx="8596668" cy="1320800"/>
          </a:xfrm>
        </p:spPr>
        <p:txBody>
          <a:bodyPr/>
          <a:lstStyle/>
          <a:p>
            <a:r>
              <a:rPr lang="en-US" dirty="0"/>
              <a:t>Advantages of E-Learning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1407" y="1360103"/>
            <a:ext cx="8596668" cy="247378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You can learn where and when you want.</a:t>
            </a:r>
          </a:p>
          <a:p>
            <a:r>
              <a:rPr lang="en-US" dirty="0">
                <a:solidFill>
                  <a:schemeClr val="tx1"/>
                </a:solidFill>
              </a:rPr>
              <a:t>You can use the type of media you like.</a:t>
            </a:r>
          </a:p>
          <a:p>
            <a:r>
              <a:rPr lang="en-US" dirty="0">
                <a:solidFill>
                  <a:schemeClr val="tx1"/>
                </a:solidFill>
              </a:rPr>
              <a:t>Teachers have more time to help each student.</a:t>
            </a:r>
          </a:p>
          <a:p>
            <a:r>
              <a:rPr lang="en-US" dirty="0">
                <a:solidFill>
                  <a:schemeClr val="tx1"/>
                </a:solidFill>
              </a:rPr>
              <a:t>Quick delivery.</a:t>
            </a:r>
          </a:p>
          <a:p>
            <a:r>
              <a:rPr lang="en-US" dirty="0">
                <a:solidFill>
                  <a:schemeClr val="tx1"/>
                </a:solidFill>
              </a:rPr>
              <a:t>If people live in a remote area, you can learn without having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to travel for long distances.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2" name="Graphic 21" descr="Travel outline">
            <a:extLst>
              <a:ext uri="{FF2B5EF4-FFF2-40B4-BE49-F238E27FC236}">
                <a16:creationId xmlns:a16="http://schemas.microsoft.com/office/drawing/2014/main" id="{2D21FFDF-AC88-EE61-7945-9F363CE53E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5416" y="3096490"/>
            <a:ext cx="4009275" cy="400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99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E-Learning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208"/>
            <a:ext cx="10515600" cy="4351338"/>
          </a:xfrm>
        </p:spPr>
        <p:txBody>
          <a:bodyPr/>
          <a:lstStyle/>
          <a:p>
            <a:r>
              <a:rPr lang="en-US" dirty="0"/>
              <a:t>Lacks face to face communication.</a:t>
            </a:r>
          </a:p>
          <a:p>
            <a:r>
              <a:rPr lang="en-US" dirty="0"/>
              <a:t>Lack of pressure for the students.</a:t>
            </a:r>
          </a:p>
          <a:p>
            <a:r>
              <a:rPr lang="en-US" dirty="0"/>
              <a:t>Some people prefer to learn in class instead of using electrons.</a:t>
            </a:r>
          </a:p>
          <a:p>
            <a:r>
              <a:rPr lang="en-US" dirty="0"/>
              <a:t>More difficult to work without a timetable.</a:t>
            </a:r>
          </a:p>
        </p:txBody>
      </p:sp>
      <p:pic>
        <p:nvPicPr>
          <p:cNvPr id="6" name="Graphic 5" descr="Tired face outline with solid fill">
            <a:extLst>
              <a:ext uri="{FF2B5EF4-FFF2-40B4-BE49-F238E27FC236}">
                <a16:creationId xmlns:a16="http://schemas.microsoft.com/office/drawing/2014/main" id="{EB7E76AC-5971-8678-5E16-CA1F9AF1E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53346" y="3512128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976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1709"/>
            <a:ext cx="8596668" cy="2357455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Abadi MT Condensed Light" panose="020B0306030101010103" pitchFamily="34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https://www.learnupon.com/blog/what-is-elearning/</a:t>
            </a:r>
            <a:endParaRPr lang="en-US" sz="1600" dirty="0">
              <a:solidFill>
                <a:schemeClr val="tx1"/>
              </a:solidFill>
              <a:latin typeface="Abadi MT Condensed Light" panose="020B0306030101010103" pitchFamily="34" charset="77"/>
            </a:endParaRPr>
          </a:p>
          <a:p>
            <a:r>
              <a:rPr lang="en-US" sz="1600" dirty="0">
                <a:solidFill>
                  <a:schemeClr val="tx1"/>
                </a:solidFill>
                <a:latin typeface="Abadi MT Condensed Light" panose="020B0306030101010103" pitchFamily="34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https://www.sciencedirect.com/topics/social-sciences/internet-based-learning</a:t>
            </a:r>
            <a:endParaRPr lang="en-US" sz="1600" dirty="0">
              <a:solidFill>
                <a:schemeClr val="tx1"/>
              </a:solidFill>
              <a:latin typeface="Abadi MT Condensed Light" panose="020B0306030101010103" pitchFamily="34" charset="77"/>
            </a:endParaRPr>
          </a:p>
          <a:p>
            <a:r>
              <a:rPr lang="en-US" sz="1600" dirty="0">
                <a:solidFill>
                  <a:schemeClr val="tx1"/>
                </a:solidFill>
                <a:latin typeface="Abadi MT Condensed Light" panose="020B03060301010101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https://www.google.com/</a:t>
            </a:r>
            <a:r>
              <a:rPr lang="en-US" sz="1600" dirty="0" err="1">
                <a:solidFill>
                  <a:schemeClr val="tx1"/>
                </a:solidFill>
                <a:latin typeface="Abadi MT Condensed Light" panose="020B03060301010101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search?q</a:t>
            </a:r>
            <a:r>
              <a:rPr lang="en-US" sz="1600" dirty="0">
                <a:solidFill>
                  <a:schemeClr val="tx1"/>
                </a:solidFill>
                <a:latin typeface="Abadi MT Condensed Light" panose="020B03060301010101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en-US" sz="1600" dirty="0" err="1">
                <a:solidFill>
                  <a:schemeClr val="tx1"/>
                </a:solidFill>
                <a:latin typeface="Abadi MT Condensed Light" panose="020B03060301010101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advantages+of+elearning&amp;oq</a:t>
            </a:r>
            <a:r>
              <a:rPr lang="en-US" sz="1600" dirty="0">
                <a:solidFill>
                  <a:schemeClr val="tx1"/>
                </a:solidFill>
                <a:latin typeface="Abadi MT Condensed Light" panose="020B03060301010101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en-US" sz="1600" dirty="0" err="1">
                <a:solidFill>
                  <a:schemeClr val="tx1"/>
                </a:solidFill>
                <a:latin typeface="Abadi MT Condensed Light" panose="020B03060301010101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advantages+of+elearning&amp;aqs</a:t>
            </a:r>
            <a:r>
              <a:rPr lang="en-US" sz="1600" dirty="0">
                <a:solidFill>
                  <a:schemeClr val="tx1"/>
                </a:solidFill>
                <a:latin typeface="Abadi MT Condensed Light" panose="020B03060301010101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=chrome..69i57j0i512l3j0i22i30l6.5068j0j15&amp;sourceid=</a:t>
            </a:r>
            <a:r>
              <a:rPr lang="en-US" sz="1600" dirty="0" err="1">
                <a:solidFill>
                  <a:schemeClr val="tx1"/>
                </a:solidFill>
                <a:latin typeface="Abadi MT Condensed Light" panose="020B03060301010101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chrome&amp;ie</a:t>
            </a:r>
            <a:r>
              <a:rPr lang="en-US" sz="1600" dirty="0">
                <a:solidFill>
                  <a:schemeClr val="tx1"/>
                </a:solidFill>
                <a:latin typeface="Abadi MT Condensed Light" panose="020B03060301010101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=UTF-8</a:t>
            </a:r>
            <a:endParaRPr lang="en-US" sz="1600" dirty="0">
              <a:solidFill>
                <a:schemeClr val="tx1"/>
              </a:solidFill>
              <a:latin typeface="Abadi MT Condensed Light" panose="020B0306030101010103" pitchFamily="34" charset="77"/>
            </a:endParaRPr>
          </a:p>
          <a:p>
            <a:r>
              <a:rPr lang="en-US" sz="1600" dirty="0">
                <a:solidFill>
                  <a:schemeClr val="tx1"/>
                </a:solidFill>
                <a:latin typeface="Abadi MT Condensed Light" panose="020B0306030101010103" pitchFamily="34" charset="77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https://e-student.org/disadvantages-of-e-learning/#:~:text=E%2DLearning%20lacks%20face%2Dto%2Dface%20communication,-The%20lack%20of&amp;text=A%20lack%20of%20face%2Dto,abandon%20their%20studies%20more%20easily</a:t>
            </a:r>
            <a:endParaRPr lang="en-US" sz="1600" dirty="0">
              <a:solidFill>
                <a:schemeClr val="tx1"/>
              </a:solidFill>
              <a:latin typeface="Abadi MT Condensed Light" panose="020B0306030101010103" pitchFamily="34" charset="77"/>
            </a:endParaRP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  <a:latin typeface="Abadi MT Condensed Light" panose="020B0306030101010103" pitchFamily="34" charset="77"/>
            </a:endParaRPr>
          </a:p>
        </p:txBody>
      </p:sp>
      <p:pic>
        <p:nvPicPr>
          <p:cNvPr id="5" name="Graphic 4" descr="Cycle with people outline">
            <a:extLst>
              <a:ext uri="{FF2B5EF4-FFF2-40B4-BE49-F238E27FC236}">
                <a16:creationId xmlns:a16="http://schemas.microsoft.com/office/drawing/2014/main" id="{00F30D66-0DE6-43C2-52C2-B8607D2423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22721" y="3313122"/>
            <a:ext cx="3544878" cy="354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795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385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Abadi MT Condensed Light</vt:lpstr>
      <vt:lpstr>Arial</vt:lpstr>
      <vt:lpstr>Trebuchet MS</vt:lpstr>
      <vt:lpstr>Wingdings</vt:lpstr>
      <vt:lpstr>Wingdings 3</vt:lpstr>
      <vt:lpstr>Facet</vt:lpstr>
      <vt:lpstr>E-Learning</vt:lpstr>
      <vt:lpstr>What is E-Learning ?</vt:lpstr>
      <vt:lpstr>Who uses E-Learning ?</vt:lpstr>
      <vt:lpstr>PowerPoint Presentation</vt:lpstr>
      <vt:lpstr>Why do we have to “E-Learning” ?</vt:lpstr>
      <vt:lpstr>E-Learning Illustration </vt:lpstr>
      <vt:lpstr>Advantages of E-Learning</vt:lpstr>
      <vt:lpstr>Disadvantages of E-Learning</vt:lpstr>
      <vt:lpstr>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</dc:title>
  <dc:creator>LENOVO</dc:creator>
  <cp:lastModifiedBy>Layali Abbasi</cp:lastModifiedBy>
  <cp:revision>21</cp:revision>
  <dcterms:created xsi:type="dcterms:W3CDTF">2023-02-06T14:16:25Z</dcterms:created>
  <dcterms:modified xsi:type="dcterms:W3CDTF">2023-02-06T18:14:12Z</dcterms:modified>
</cp:coreProperties>
</file>