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70" r:id="rId8"/>
    <p:sldId id="271" r:id="rId9"/>
    <p:sldId id="272" r:id="rId10"/>
    <p:sldId id="273" r:id="rId11"/>
    <p:sldId id="274" r:id="rId12"/>
    <p:sldId id="275" r:id="rId13"/>
    <p:sldId id="276" r:id="rId14"/>
    <p:sldId id="277" r:id="rId15"/>
    <p:sldId id="2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2" d="100"/>
          <a:sy n="72" d="100"/>
        </p:scale>
        <p:origin x="6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7BFD7F60-47AA-406B-8908-BD1518EBF2BD}" type="slidenum">
              <a:rPr lang="en-US" smtClean="0"/>
              <a:t>‹#›</a:t>
            </a:fld>
            <a:endParaRPr lang="en-US"/>
          </a:p>
        </p:txBody>
      </p:sp>
    </p:spTree>
    <p:extLst>
      <p:ext uri="{BB962C8B-B14F-4D97-AF65-F5344CB8AC3E}">
        <p14:creationId xmlns:p14="http://schemas.microsoft.com/office/powerpoint/2010/main" val="255911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0D8CE2-FF31-4F3B-88A9-38FAE0A82116}"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168477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399977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19032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147339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D8CE2-FF31-4F3B-88A9-38FAE0A82116}"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55174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D8CE2-FF31-4F3B-88A9-38FAE0A82116}"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275542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93367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9335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26016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0D8CE2-FF31-4F3B-88A9-38FAE0A82116}" type="datetimeFigureOut">
              <a:rPr lang="en-US" smtClean="0"/>
              <a:t>2/6/2023</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30282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D8CE2-FF31-4F3B-88A9-38FAE0A82116}"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119756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D8CE2-FF31-4F3B-88A9-38FAE0A82116}"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102745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D8CE2-FF31-4F3B-88A9-38FAE0A82116}"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61394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D8CE2-FF31-4F3B-88A9-38FAE0A82116}"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247184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0D8CE2-FF31-4F3B-88A9-38FAE0A82116}"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42598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0D8CE2-FF31-4F3B-88A9-38FAE0A82116}"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BFD7F60-47AA-406B-8908-BD1518EBF2BD}" type="slidenum">
              <a:rPr lang="en-US" smtClean="0"/>
              <a:t>‹#›</a:t>
            </a:fld>
            <a:endParaRPr lang="en-US"/>
          </a:p>
        </p:txBody>
      </p:sp>
    </p:spTree>
    <p:extLst>
      <p:ext uri="{BB962C8B-B14F-4D97-AF65-F5344CB8AC3E}">
        <p14:creationId xmlns:p14="http://schemas.microsoft.com/office/powerpoint/2010/main" val="428109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90D8CE2-FF31-4F3B-88A9-38FAE0A82116}" type="datetimeFigureOut">
              <a:rPr lang="en-US" smtClean="0"/>
              <a:t>2/6/2023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BFD7F60-47AA-406B-8908-BD1518EBF2BD}" type="slidenum">
              <a:rPr lang="en-US" smtClean="0"/>
              <a:t>‹#›</a:t>
            </a:fld>
            <a:endParaRPr lang="en-US"/>
          </a:p>
        </p:txBody>
      </p:sp>
    </p:spTree>
    <p:extLst>
      <p:ext uri="{BB962C8B-B14F-4D97-AF65-F5344CB8AC3E}">
        <p14:creationId xmlns:p14="http://schemas.microsoft.com/office/powerpoint/2010/main" val="88002613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money/2014/aug/31/plants-offices-workers-productive-minimalist-employees" TargetMode="External"/><Relationship Id="rId2" Type="http://schemas.openxmlformats.org/officeDocument/2006/relationships/hyperlink" Target="https://www.timeshighereducation.com/student/news/top-100-universities-best-student-staff-rati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B0EF-ED99-43DE-B099-0D1A7A7DE458}"/>
              </a:ext>
            </a:extLst>
          </p:cNvPr>
          <p:cNvSpPr>
            <a:spLocks noGrp="1"/>
          </p:cNvSpPr>
          <p:nvPr>
            <p:ph type="ctrTitle"/>
          </p:nvPr>
        </p:nvSpPr>
        <p:spPr/>
        <p:txBody>
          <a:bodyPr/>
          <a:lstStyle/>
          <a:p>
            <a:r>
              <a:rPr lang="en-US" dirty="0"/>
              <a:t>E-learning </a:t>
            </a:r>
          </a:p>
        </p:txBody>
      </p:sp>
      <p:sp>
        <p:nvSpPr>
          <p:cNvPr id="3" name="Subtitle 2">
            <a:extLst>
              <a:ext uri="{FF2B5EF4-FFF2-40B4-BE49-F238E27FC236}">
                <a16:creationId xmlns:a16="http://schemas.microsoft.com/office/drawing/2014/main" id="{6A215B35-D4F0-4D1A-B67B-2EA85BD2B256}"/>
              </a:ext>
            </a:extLst>
          </p:cNvPr>
          <p:cNvSpPr>
            <a:spLocks noGrp="1"/>
          </p:cNvSpPr>
          <p:nvPr>
            <p:ph type="subTitle" idx="1"/>
          </p:nvPr>
        </p:nvSpPr>
        <p:spPr/>
        <p:txBody>
          <a:bodyPr>
            <a:normAutofit fontScale="77500" lnSpcReduction="20000"/>
          </a:bodyPr>
          <a:lstStyle/>
          <a:p>
            <a:r>
              <a:rPr lang="en-US" dirty="0"/>
              <a:t>Done by: Natalie zabaneh </a:t>
            </a:r>
          </a:p>
          <a:p>
            <a:r>
              <a:rPr lang="en-US" dirty="0"/>
              <a:t>Grade:8</a:t>
            </a:r>
          </a:p>
          <a:p>
            <a:r>
              <a:rPr lang="en-US" dirty="0" err="1"/>
              <a:t>Section:A</a:t>
            </a:r>
            <a:endParaRPr lang="en-US" dirty="0"/>
          </a:p>
        </p:txBody>
      </p:sp>
    </p:spTree>
    <p:extLst>
      <p:ext uri="{BB962C8B-B14F-4D97-AF65-F5344CB8AC3E}">
        <p14:creationId xmlns:p14="http://schemas.microsoft.com/office/powerpoint/2010/main" val="128712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D889-D015-43F7-A767-564A61FD58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DB71D1-025F-49AC-9F76-44F7ED162092}"/>
              </a:ext>
            </a:extLst>
          </p:cNvPr>
          <p:cNvSpPr>
            <a:spLocks noGrp="1"/>
          </p:cNvSpPr>
          <p:nvPr>
            <p:ph sz="half" idx="1"/>
          </p:nvPr>
        </p:nvSpPr>
        <p:spPr/>
        <p:txBody>
          <a:bodyPr>
            <a:normAutofit fontScale="85000" lnSpcReduction="10000"/>
          </a:bodyPr>
          <a:lstStyle/>
          <a:p>
            <a:r>
              <a:rPr lang="en-US" b="1" dirty="0"/>
              <a:t>The Solution to Teacher Scarcity</a:t>
            </a:r>
          </a:p>
          <a:p>
            <a:pPr marL="0" indent="0" fontAlgn="base">
              <a:buNone/>
            </a:pPr>
            <a:r>
              <a:rPr lang="en-US" dirty="0"/>
              <a:t>The problem of teacher shortages will likely be tough to address, but the benefits of eLearning in mitigating teacher shortages may be undervalued. </a:t>
            </a:r>
          </a:p>
          <a:p>
            <a:pPr marL="0" indent="0" fontAlgn="base">
              <a:buNone/>
            </a:pPr>
            <a:r>
              <a:rPr lang="en-US" dirty="0"/>
              <a:t>Let’s construct a comparison to help clarify: E-learning courses created by one or two certified and experienced teachers can be delivered to thousands, if not millions, of students, whereas regular universities have an average of </a:t>
            </a:r>
            <a:r>
              <a:rPr lang="en-US" dirty="0">
                <a:hlinkClick r:id="rId2"/>
              </a:rPr>
              <a:t>16.5 students per staff person</a:t>
            </a:r>
            <a:r>
              <a:rPr lang="en-US" dirty="0"/>
              <a:t>.</a:t>
            </a:r>
          </a:p>
          <a:p>
            <a:pPr marL="0" indent="0">
              <a:buNone/>
            </a:pPr>
            <a:endParaRPr lang="en-US" dirty="0"/>
          </a:p>
        </p:txBody>
      </p:sp>
      <p:sp>
        <p:nvSpPr>
          <p:cNvPr id="4" name="Content Placeholder 3">
            <a:extLst>
              <a:ext uri="{FF2B5EF4-FFF2-40B4-BE49-F238E27FC236}">
                <a16:creationId xmlns:a16="http://schemas.microsoft.com/office/drawing/2014/main" id="{70F30A8C-92E0-4497-82F6-6A3734CBA3A5}"/>
              </a:ext>
            </a:extLst>
          </p:cNvPr>
          <p:cNvSpPr>
            <a:spLocks noGrp="1"/>
          </p:cNvSpPr>
          <p:nvPr>
            <p:ph sz="half" idx="2"/>
          </p:nvPr>
        </p:nvSpPr>
        <p:spPr/>
        <p:txBody>
          <a:bodyPr>
            <a:normAutofit fontScale="85000" lnSpcReduction="10000"/>
          </a:bodyPr>
          <a:lstStyle/>
          <a:p>
            <a:r>
              <a:rPr lang="en-US" b="1" dirty="0"/>
              <a:t>Customizable Learning Environments</a:t>
            </a:r>
          </a:p>
          <a:p>
            <a:pPr marL="0" indent="0" fontAlgn="base">
              <a:buNone/>
            </a:pPr>
            <a:r>
              <a:rPr lang="en-US" dirty="0"/>
              <a:t>Employees working in locations lacking photos, plants, souvenirs, and other “distractions” were shown to be </a:t>
            </a:r>
            <a:r>
              <a:rPr lang="en-US" dirty="0">
                <a:hlinkClick r:id="rId3"/>
              </a:rPr>
              <a:t>15% less productive</a:t>
            </a:r>
            <a:r>
              <a:rPr lang="en-US" dirty="0"/>
              <a:t> than those working in environments containing said “distractions.” </a:t>
            </a:r>
          </a:p>
          <a:p>
            <a:pPr marL="0" indent="0" fontAlgn="base">
              <a:buNone/>
            </a:pPr>
            <a:r>
              <a:rPr lang="en-US" dirty="0"/>
              <a:t>This is also true in the educational setting: Students who do not have a positive learning environment will experience negative consequences in their academic performance and mental health.</a:t>
            </a:r>
          </a:p>
          <a:p>
            <a:pPr marL="0" indent="0" fontAlgn="base">
              <a:buNone/>
            </a:pPr>
            <a:r>
              <a:rPr lang="en-US" dirty="0"/>
              <a:t>Students have complete control over their learning environment in eLearning. They can maximize their learning potential by choosing or making their personalized learning environment. </a:t>
            </a:r>
          </a:p>
          <a:p>
            <a:pPr marL="0" indent="0">
              <a:buNone/>
            </a:pPr>
            <a:endParaRPr lang="en-US" dirty="0"/>
          </a:p>
        </p:txBody>
      </p:sp>
    </p:spTree>
    <p:extLst>
      <p:ext uri="{BB962C8B-B14F-4D97-AF65-F5344CB8AC3E}">
        <p14:creationId xmlns:p14="http://schemas.microsoft.com/office/powerpoint/2010/main" val="1868429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A0EA-58F6-41A1-95E1-A0654D9041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4BF682-329D-42A3-97DD-37CA7411F4EB}"/>
              </a:ext>
            </a:extLst>
          </p:cNvPr>
          <p:cNvSpPr>
            <a:spLocks noGrp="1"/>
          </p:cNvSpPr>
          <p:nvPr>
            <p:ph sz="half" idx="1"/>
          </p:nvPr>
        </p:nvSpPr>
        <p:spPr/>
        <p:txBody>
          <a:bodyPr>
            <a:normAutofit fontScale="92500" lnSpcReduction="10000"/>
          </a:bodyPr>
          <a:lstStyle/>
          <a:p>
            <a:pPr fontAlgn="base"/>
            <a:r>
              <a:rPr lang="en-US" b="1" dirty="0"/>
              <a:t>Extensive Use of Analytics</a:t>
            </a:r>
          </a:p>
          <a:p>
            <a:pPr marL="0" indent="0" fontAlgn="base">
              <a:buNone/>
            </a:pPr>
            <a:r>
              <a:rPr lang="en-US" dirty="0"/>
              <a:t>Data is the new oil, and eLearning makes far more effective use of student data than any previous kind of education in history.</a:t>
            </a:r>
          </a:p>
          <a:p>
            <a:pPr marL="0" indent="0" fontAlgn="base">
              <a:buNone/>
            </a:pPr>
            <a:r>
              <a:rPr lang="en-US" dirty="0"/>
              <a:t>Educational institutions can improve their training materials and improve learning outcomes in a variety of ways using student data obtained through eLearning analytics. For example, it can help lower dropout rates and further improve knowledge retention in students.</a:t>
            </a:r>
          </a:p>
          <a:p>
            <a:pPr marL="0" indent="0">
              <a:buNone/>
            </a:pPr>
            <a:endParaRPr lang="en-US" dirty="0"/>
          </a:p>
        </p:txBody>
      </p:sp>
      <p:sp>
        <p:nvSpPr>
          <p:cNvPr id="4" name="Content Placeholder 3">
            <a:extLst>
              <a:ext uri="{FF2B5EF4-FFF2-40B4-BE49-F238E27FC236}">
                <a16:creationId xmlns:a16="http://schemas.microsoft.com/office/drawing/2014/main" id="{F3401D73-7125-4261-B26A-6E13D883AA48}"/>
              </a:ext>
            </a:extLst>
          </p:cNvPr>
          <p:cNvSpPr>
            <a:spLocks noGrp="1"/>
          </p:cNvSpPr>
          <p:nvPr>
            <p:ph sz="half" idx="2"/>
          </p:nvPr>
        </p:nvSpPr>
        <p:spPr/>
        <p:txBody>
          <a:bodyPr>
            <a:normAutofit fontScale="92500" lnSpcReduction="10000"/>
          </a:bodyPr>
          <a:lstStyle/>
          <a:p>
            <a:pPr fontAlgn="base"/>
            <a:r>
              <a:rPr lang="en-US" b="1" dirty="0"/>
              <a:t>Environmentally friendly</a:t>
            </a:r>
          </a:p>
          <a:p>
            <a:pPr marL="0" indent="0" fontAlgn="base">
              <a:buNone/>
            </a:pPr>
            <a:r>
              <a:rPr lang="en-US" dirty="0"/>
              <a:t>For those still wondering why e learning is important it’s worth mentioning that it helps to safeguard the environment to a large extent. Given it’s a paperless method of learning, there is no need to cut down trees or waste other resources such as electricity.</a:t>
            </a:r>
          </a:p>
          <a:p>
            <a:pPr marL="0" indent="0" fontAlgn="base">
              <a:buNone/>
            </a:pPr>
            <a:r>
              <a:rPr lang="en-US" dirty="0"/>
              <a:t>According to a study on eLearning courses, distance-based learning programs used 90 percent less power and produced 85 percent fewer CO2 emissions than typical campus-based study programs. </a:t>
            </a:r>
          </a:p>
          <a:p>
            <a:pPr marL="0" indent="0">
              <a:buNone/>
            </a:pPr>
            <a:endParaRPr lang="en-US" dirty="0"/>
          </a:p>
        </p:txBody>
      </p:sp>
    </p:spTree>
    <p:extLst>
      <p:ext uri="{BB962C8B-B14F-4D97-AF65-F5344CB8AC3E}">
        <p14:creationId xmlns:p14="http://schemas.microsoft.com/office/powerpoint/2010/main" val="47717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582A-415A-4A8E-A182-AABE24EE0B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2D1181-E3E1-4ECC-8DE6-4176FA6D6A00}"/>
              </a:ext>
            </a:extLst>
          </p:cNvPr>
          <p:cNvSpPr>
            <a:spLocks noGrp="1"/>
          </p:cNvSpPr>
          <p:nvPr>
            <p:ph sz="half" idx="1"/>
          </p:nvPr>
        </p:nvSpPr>
        <p:spPr/>
        <p:txBody>
          <a:bodyPr>
            <a:normAutofit fontScale="85000" lnSpcReduction="10000"/>
          </a:bodyPr>
          <a:lstStyle/>
          <a:p>
            <a:r>
              <a:rPr lang="en-US" b="1" dirty="0"/>
              <a:t>Technology’s Bright Future in Higher Education</a:t>
            </a:r>
          </a:p>
          <a:p>
            <a:pPr marL="0" indent="0" fontAlgn="base">
              <a:buNone/>
            </a:pPr>
            <a:r>
              <a:rPr lang="en-US" dirty="0"/>
              <a:t>While digital learning tools cannot totally replace traditional learning at this time, they have proven indispensable for the modern student. </a:t>
            </a:r>
          </a:p>
          <a:p>
            <a:pPr marL="0" indent="0" fontAlgn="base">
              <a:buNone/>
            </a:pPr>
            <a:r>
              <a:rPr lang="en-US" dirty="0"/>
              <a:t>Is e-learning good for education? E-Learning allows for scalability, which aids in the delivery of instruction. Through E-Learning, all students can receive the same type of syllabus, study materials, and training.</a:t>
            </a:r>
          </a:p>
          <a:p>
            <a:pPr marL="0" indent="0" fontAlgn="base">
              <a:buNone/>
            </a:pPr>
            <a:r>
              <a:rPr lang="en-US" dirty="0"/>
              <a:t>What is the purpose of e-learning? The goal of e-learning is to enable people to learn for personal gain or to get a professional degree without having to physically visit a university or academic institution.</a:t>
            </a:r>
          </a:p>
          <a:p>
            <a:pPr marL="0" indent="0">
              <a:buNone/>
            </a:pPr>
            <a:endParaRPr lang="en-US" dirty="0"/>
          </a:p>
        </p:txBody>
      </p:sp>
      <p:pic>
        <p:nvPicPr>
          <p:cNvPr id="5" name="Content Placeholder 4">
            <a:extLst>
              <a:ext uri="{FF2B5EF4-FFF2-40B4-BE49-F238E27FC236}">
                <a16:creationId xmlns:a16="http://schemas.microsoft.com/office/drawing/2014/main" id="{32BF5578-32BC-4B2E-A438-93D99D046F6F}"/>
              </a:ext>
            </a:extLst>
          </p:cNvPr>
          <p:cNvPicPr>
            <a:picLocks noGrp="1" noChangeAspect="1"/>
          </p:cNvPicPr>
          <p:nvPr>
            <p:ph sz="half" idx="2"/>
          </p:nvPr>
        </p:nvPicPr>
        <p:blipFill>
          <a:blip r:embed="rId2"/>
          <a:stretch>
            <a:fillRect/>
          </a:stretch>
        </p:blipFill>
        <p:spPr>
          <a:xfrm>
            <a:off x="6436553" y="2466233"/>
            <a:ext cx="4395788" cy="2876101"/>
          </a:xfrm>
          <a:prstGeom prst="rect">
            <a:avLst/>
          </a:prstGeom>
        </p:spPr>
      </p:pic>
    </p:spTree>
    <p:extLst>
      <p:ext uri="{BB962C8B-B14F-4D97-AF65-F5344CB8AC3E}">
        <p14:creationId xmlns:p14="http://schemas.microsoft.com/office/powerpoint/2010/main" val="244985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A3761-5224-4F87-8837-2FE94DE4A55C}"/>
              </a:ext>
            </a:extLst>
          </p:cNvPr>
          <p:cNvSpPr>
            <a:spLocks noGrp="1"/>
          </p:cNvSpPr>
          <p:nvPr>
            <p:ph type="title"/>
          </p:nvPr>
        </p:nvSpPr>
        <p:spPr/>
        <p:txBody>
          <a:bodyPr/>
          <a:lstStyle/>
          <a:p>
            <a:r>
              <a:rPr lang="en-US" dirty="0"/>
              <a:t>The disadvantages of E-learning</a:t>
            </a:r>
          </a:p>
        </p:txBody>
      </p:sp>
      <p:sp>
        <p:nvSpPr>
          <p:cNvPr id="6" name="Content Placeholder 5">
            <a:extLst>
              <a:ext uri="{FF2B5EF4-FFF2-40B4-BE49-F238E27FC236}">
                <a16:creationId xmlns:a16="http://schemas.microsoft.com/office/drawing/2014/main" id="{F13C0245-2DCD-460C-974B-17671011F20B}"/>
              </a:ext>
            </a:extLst>
          </p:cNvPr>
          <p:cNvSpPr>
            <a:spLocks noGrp="1"/>
          </p:cNvSpPr>
          <p:nvPr>
            <p:ph idx="1"/>
          </p:nvPr>
        </p:nvSpPr>
        <p:spPr>
          <a:xfrm>
            <a:off x="1104293" y="1853248"/>
            <a:ext cx="8946541" cy="4295761"/>
          </a:xfrm>
        </p:spPr>
        <p:txBody>
          <a:bodyPr>
            <a:normAutofit/>
          </a:bodyPr>
          <a:lstStyle/>
          <a:p>
            <a:r>
              <a:rPr lang="en-US" b="1" dirty="0"/>
              <a:t>Online student feedback is limited</a:t>
            </a:r>
          </a:p>
          <a:p>
            <a:r>
              <a:rPr lang="en-US" b="1" dirty="0"/>
              <a:t>E-Learning can cause social Isolation</a:t>
            </a:r>
          </a:p>
          <a:p>
            <a:r>
              <a:rPr lang="en-US" b="1" dirty="0"/>
              <a:t>E-Learning requires strong self-motivation and time management skills</a:t>
            </a:r>
          </a:p>
          <a:p>
            <a:r>
              <a:rPr lang="en-US" b="1" dirty="0"/>
              <a:t>Lack of communicational skill development in online students</a:t>
            </a:r>
          </a:p>
          <a:p>
            <a:r>
              <a:rPr lang="en-US" b="1" dirty="0"/>
              <a:t> Cheating prevention during online assessments is complicated</a:t>
            </a:r>
          </a:p>
          <a:p>
            <a:r>
              <a:rPr lang="en-US" b="1" dirty="0"/>
              <a:t>Online instructors tend to focus on theory rather than practice</a:t>
            </a:r>
          </a:p>
          <a:p>
            <a:r>
              <a:rPr lang="en-US" b="1" dirty="0"/>
              <a:t> E-Learning lacks face-to-face communication</a:t>
            </a:r>
          </a:p>
          <a:p>
            <a:r>
              <a:rPr lang="en-US" b="1" dirty="0"/>
              <a:t>E-Learning is limited to certain disciplines</a:t>
            </a:r>
          </a:p>
          <a:p>
            <a:r>
              <a:rPr lang="en-US" b="1" dirty="0"/>
              <a:t>Online learning is inaccessible to the computer illiterate population</a:t>
            </a:r>
          </a:p>
          <a:p>
            <a:r>
              <a:rPr lang="en-US" b="1" dirty="0"/>
              <a:t>Lack of accreditation &amp; quality assurance in online education</a:t>
            </a:r>
          </a:p>
          <a:p>
            <a:endParaRPr lang="en-US" b="1" dirty="0"/>
          </a:p>
          <a:p>
            <a:endParaRPr lang="en-US" dirty="0"/>
          </a:p>
        </p:txBody>
      </p:sp>
    </p:spTree>
    <p:extLst>
      <p:ext uri="{BB962C8B-B14F-4D97-AF65-F5344CB8AC3E}">
        <p14:creationId xmlns:p14="http://schemas.microsoft.com/office/powerpoint/2010/main" val="17211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B02A-AB2B-4A33-97CB-B76D38B8716B}"/>
              </a:ext>
            </a:extLst>
          </p:cNvPr>
          <p:cNvSpPr>
            <a:spLocks noGrp="1"/>
          </p:cNvSpPr>
          <p:nvPr>
            <p:ph type="title"/>
          </p:nvPr>
        </p:nvSpPr>
        <p:spPr/>
        <p:txBody>
          <a:bodyPr/>
          <a:lstStyle/>
          <a:p>
            <a:r>
              <a:rPr lang="en-US" dirty="0"/>
              <a:t>Why is eLearning important today?</a:t>
            </a:r>
          </a:p>
        </p:txBody>
      </p:sp>
      <p:sp>
        <p:nvSpPr>
          <p:cNvPr id="3" name="Content Placeholder 2">
            <a:extLst>
              <a:ext uri="{FF2B5EF4-FFF2-40B4-BE49-F238E27FC236}">
                <a16:creationId xmlns:a16="http://schemas.microsoft.com/office/drawing/2014/main" id="{9DA95BA4-FD3A-4D0C-A91F-4E0459456BB5}"/>
              </a:ext>
            </a:extLst>
          </p:cNvPr>
          <p:cNvSpPr>
            <a:spLocks noGrp="1"/>
          </p:cNvSpPr>
          <p:nvPr>
            <p:ph idx="1"/>
          </p:nvPr>
        </p:nvSpPr>
        <p:spPr/>
        <p:txBody>
          <a:bodyPr/>
          <a:lstStyle/>
          <a:p>
            <a:pPr marL="0" indent="0">
              <a:buNone/>
            </a:pPr>
            <a:r>
              <a:rPr lang="en-US" dirty="0"/>
              <a:t>Online learning helps students to create and communicate new ideas. You get the chance to uplift your skills and gain knowledge apart from school education. One of the prime importance of e-learning is that </a:t>
            </a:r>
            <a:r>
              <a:rPr lang="en-US" b="1" dirty="0"/>
              <a:t>it helps students and teachers develop advanced skills</a:t>
            </a:r>
            <a:r>
              <a:rPr lang="en-US" dirty="0"/>
              <a:t>.</a:t>
            </a:r>
          </a:p>
        </p:txBody>
      </p:sp>
    </p:spTree>
    <p:extLst>
      <p:ext uri="{BB962C8B-B14F-4D97-AF65-F5344CB8AC3E}">
        <p14:creationId xmlns:p14="http://schemas.microsoft.com/office/powerpoint/2010/main" val="80527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A295-8528-4A4E-81E5-346F1195ECF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1E6F426-3FBF-40D3-B816-A6BE6FECF02B}"/>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54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E45B-8F0D-435A-838C-0F64EDEBE770}"/>
              </a:ext>
            </a:extLst>
          </p:cNvPr>
          <p:cNvSpPr>
            <a:spLocks noGrp="1"/>
          </p:cNvSpPr>
          <p:nvPr>
            <p:ph type="title"/>
          </p:nvPr>
        </p:nvSpPr>
        <p:spPr/>
        <p:txBody>
          <a:bodyPr/>
          <a:lstStyle/>
          <a:p>
            <a:r>
              <a:rPr lang="en-US" sz="3600" dirty="0"/>
              <a:t>1)What is E-learning?</a:t>
            </a:r>
          </a:p>
        </p:txBody>
      </p:sp>
      <p:sp>
        <p:nvSpPr>
          <p:cNvPr id="3" name="Content Placeholder 2">
            <a:extLst>
              <a:ext uri="{FF2B5EF4-FFF2-40B4-BE49-F238E27FC236}">
                <a16:creationId xmlns:a16="http://schemas.microsoft.com/office/drawing/2014/main" id="{91D475CD-7B8D-4849-9106-F1A0F73C7E72}"/>
              </a:ext>
            </a:extLst>
          </p:cNvPr>
          <p:cNvSpPr>
            <a:spLocks noGrp="1"/>
          </p:cNvSpPr>
          <p:nvPr>
            <p:ph idx="1"/>
          </p:nvPr>
        </p:nvSpPr>
        <p:spPr/>
        <p:txBody>
          <a:bodyPr/>
          <a:lstStyle/>
          <a:p>
            <a:pPr fontAlgn="base"/>
            <a:r>
              <a:rPr lang="en-US" dirty="0"/>
              <a:t>E-learning is a type of learning conducted digitally via electronic media, typically involving the internet.</a:t>
            </a:r>
          </a:p>
          <a:p>
            <a:pPr fontAlgn="base"/>
            <a:r>
              <a:rPr lang="en-US" dirty="0"/>
              <a:t>It can be accessed via most electronic devices including a computer, laptop, tablet or smartphone, making it a versatile and easy way for students to learn wherever they are. E-learning resources come in a variety of forms – from software programs and digital courses to interactive online platform and apps.</a:t>
            </a:r>
          </a:p>
          <a:p>
            <a:pPr fontAlgn="base"/>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55D030D6-C6B6-49A3-8CAD-E5282A911E52}"/>
              </a:ext>
            </a:extLst>
          </p:cNvPr>
          <p:cNvPicPr>
            <a:picLocks noChangeAspect="1"/>
          </p:cNvPicPr>
          <p:nvPr/>
        </p:nvPicPr>
        <p:blipFill>
          <a:blip r:embed="rId2"/>
          <a:stretch>
            <a:fillRect/>
          </a:stretch>
        </p:blipFill>
        <p:spPr>
          <a:xfrm>
            <a:off x="4041814" y="4563024"/>
            <a:ext cx="3366151" cy="1885045"/>
          </a:xfrm>
          <a:prstGeom prst="rect">
            <a:avLst/>
          </a:prstGeom>
        </p:spPr>
      </p:pic>
    </p:spTree>
    <p:extLst>
      <p:ext uri="{BB962C8B-B14F-4D97-AF65-F5344CB8AC3E}">
        <p14:creationId xmlns:p14="http://schemas.microsoft.com/office/powerpoint/2010/main" val="2875524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8224-16D3-4364-9D5A-C97DD7A3DADD}"/>
              </a:ext>
            </a:extLst>
          </p:cNvPr>
          <p:cNvSpPr>
            <a:spLocks noGrp="1"/>
          </p:cNvSpPr>
          <p:nvPr>
            <p:ph type="title"/>
          </p:nvPr>
        </p:nvSpPr>
        <p:spPr/>
        <p:txBody>
          <a:bodyPr/>
          <a:lstStyle/>
          <a:p>
            <a:r>
              <a:rPr lang="en-US" dirty="0"/>
              <a:t>there are some common types of e-learning methods </a:t>
            </a:r>
          </a:p>
        </p:txBody>
      </p:sp>
      <p:sp>
        <p:nvSpPr>
          <p:cNvPr id="3" name="Content Placeholder 2">
            <a:extLst>
              <a:ext uri="{FF2B5EF4-FFF2-40B4-BE49-F238E27FC236}">
                <a16:creationId xmlns:a16="http://schemas.microsoft.com/office/drawing/2014/main" id="{72D80C13-D37B-4E0D-ACA3-E148B3F72F9E}"/>
              </a:ext>
            </a:extLst>
          </p:cNvPr>
          <p:cNvSpPr>
            <a:spLocks noGrp="1"/>
          </p:cNvSpPr>
          <p:nvPr>
            <p:ph sz="half" idx="1"/>
          </p:nvPr>
        </p:nvSpPr>
        <p:spPr/>
        <p:txBody>
          <a:bodyPr>
            <a:normAutofit fontScale="92500"/>
          </a:bodyPr>
          <a:lstStyle/>
          <a:p>
            <a:pPr fontAlgn="base"/>
            <a:r>
              <a:rPr lang="en-US" cap="all" dirty="0"/>
              <a:t>DIGITAL MATERIALS</a:t>
            </a:r>
          </a:p>
          <a:p>
            <a:pPr marL="0" indent="0" fontAlgn="base">
              <a:buNone/>
            </a:pPr>
            <a:r>
              <a:rPr lang="en-US" dirty="0"/>
              <a:t>E-learning can be carried out via the consumption of videos, PDF documents, slideshows and word documents. Thanks to the availability of these resources, it’s incredibly easy for anybody to teach themselves a new skill at their own pace.</a:t>
            </a:r>
          </a:p>
          <a:p>
            <a:pPr marL="0" indent="0">
              <a:buNone/>
            </a:pPr>
            <a:br>
              <a:rPr lang="en-US" dirty="0"/>
            </a:br>
            <a:br>
              <a:rPr lang="en-US" dirty="0"/>
            </a:br>
            <a:br>
              <a:rPr lang="en-US" dirty="0"/>
            </a:br>
            <a:endParaRPr lang="en-US" cap="all" dirty="0"/>
          </a:p>
        </p:txBody>
      </p:sp>
      <p:sp>
        <p:nvSpPr>
          <p:cNvPr id="11" name="Content Placeholder 10">
            <a:extLst>
              <a:ext uri="{FF2B5EF4-FFF2-40B4-BE49-F238E27FC236}">
                <a16:creationId xmlns:a16="http://schemas.microsoft.com/office/drawing/2014/main" id="{EEA4C445-BD24-4636-B082-B4CF9C9317BB}"/>
              </a:ext>
            </a:extLst>
          </p:cNvPr>
          <p:cNvSpPr>
            <a:spLocks noGrp="1"/>
          </p:cNvSpPr>
          <p:nvPr>
            <p:ph sz="half" idx="2"/>
          </p:nvPr>
        </p:nvSpPr>
        <p:spPr/>
        <p:txBody>
          <a:bodyPr>
            <a:normAutofit fontScale="92500"/>
          </a:bodyPr>
          <a:lstStyle/>
          <a:p>
            <a:r>
              <a:rPr lang="en-US" cap="all" dirty="0"/>
              <a:t>ONLINE COURSES</a:t>
            </a:r>
          </a:p>
          <a:p>
            <a:pPr marL="0" indent="0" fontAlgn="base">
              <a:buNone/>
            </a:pPr>
            <a:r>
              <a:rPr lang="en-US" dirty="0"/>
              <a:t>Online courses are often provided by Learning Management Systems (LMSs) and allow learning material to be delivered at a steady rate, </a:t>
            </a:r>
            <a:r>
              <a:rPr lang="en-US" dirty="0" err="1"/>
              <a:t>organised</a:t>
            </a:r>
            <a:r>
              <a:rPr lang="en-US" dirty="0"/>
              <a:t> into sections and chunks to make it easier for the learner.</a:t>
            </a:r>
          </a:p>
          <a:p>
            <a:pPr marL="0" indent="0" fontAlgn="base">
              <a:buNone/>
            </a:pPr>
            <a:r>
              <a:rPr lang="en-US" dirty="0"/>
              <a:t>They often come with interactive materials to allow the learner to test and apply their own knowledge.</a:t>
            </a:r>
          </a:p>
          <a:p>
            <a:pPr marL="0" indent="0" fontAlgn="base">
              <a:buNone/>
            </a:pPr>
            <a:r>
              <a:rPr lang="en-US" dirty="0"/>
              <a:t>Popular online course providers include </a:t>
            </a:r>
            <a:r>
              <a:rPr lang="en-US" dirty="0" err="1"/>
              <a:t>Skillshare</a:t>
            </a:r>
            <a:r>
              <a:rPr lang="en-US" dirty="0"/>
              <a:t> and Udemy.</a:t>
            </a:r>
          </a:p>
          <a:p>
            <a:pPr marL="0" indent="0">
              <a:buNone/>
            </a:pPr>
            <a:endParaRPr lang="en-US" cap="all" dirty="0"/>
          </a:p>
          <a:p>
            <a:endParaRPr lang="en-US" dirty="0"/>
          </a:p>
        </p:txBody>
      </p:sp>
      <p:pic>
        <p:nvPicPr>
          <p:cNvPr id="12" name="Picture 11">
            <a:extLst>
              <a:ext uri="{FF2B5EF4-FFF2-40B4-BE49-F238E27FC236}">
                <a16:creationId xmlns:a16="http://schemas.microsoft.com/office/drawing/2014/main" id="{8208AF15-B7E9-4E55-8CA4-7616779ADCB4}"/>
              </a:ext>
            </a:extLst>
          </p:cNvPr>
          <p:cNvPicPr>
            <a:picLocks noChangeAspect="1"/>
          </p:cNvPicPr>
          <p:nvPr/>
        </p:nvPicPr>
        <p:blipFill>
          <a:blip r:embed="rId2"/>
          <a:stretch>
            <a:fillRect/>
          </a:stretch>
        </p:blipFill>
        <p:spPr>
          <a:xfrm>
            <a:off x="1321972" y="4490200"/>
            <a:ext cx="3091002" cy="2163701"/>
          </a:xfrm>
          <a:prstGeom prst="rect">
            <a:avLst/>
          </a:prstGeom>
        </p:spPr>
      </p:pic>
      <p:pic>
        <p:nvPicPr>
          <p:cNvPr id="13" name="Picture 12">
            <a:extLst>
              <a:ext uri="{FF2B5EF4-FFF2-40B4-BE49-F238E27FC236}">
                <a16:creationId xmlns:a16="http://schemas.microsoft.com/office/drawing/2014/main" id="{03DC3191-A92F-49B0-B951-915B10015542}"/>
              </a:ext>
            </a:extLst>
          </p:cNvPr>
          <p:cNvPicPr>
            <a:picLocks noChangeAspect="1"/>
          </p:cNvPicPr>
          <p:nvPr/>
        </p:nvPicPr>
        <p:blipFill>
          <a:blip r:embed="rId3"/>
          <a:stretch>
            <a:fillRect/>
          </a:stretch>
        </p:blipFill>
        <p:spPr>
          <a:xfrm>
            <a:off x="9455381" y="5334195"/>
            <a:ext cx="2470235" cy="1205810"/>
          </a:xfrm>
          <a:prstGeom prst="rect">
            <a:avLst/>
          </a:prstGeom>
        </p:spPr>
      </p:pic>
    </p:spTree>
    <p:extLst>
      <p:ext uri="{BB962C8B-B14F-4D97-AF65-F5344CB8AC3E}">
        <p14:creationId xmlns:p14="http://schemas.microsoft.com/office/powerpoint/2010/main" val="156853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1E05-BBC4-40A7-B300-2C510AC1FF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79A2CE1-2822-4A60-AEAA-5BCA74983E4F}"/>
              </a:ext>
            </a:extLst>
          </p:cNvPr>
          <p:cNvSpPr>
            <a:spLocks noGrp="1"/>
          </p:cNvSpPr>
          <p:nvPr>
            <p:ph sz="half" idx="1"/>
          </p:nvPr>
        </p:nvSpPr>
        <p:spPr/>
        <p:txBody>
          <a:bodyPr>
            <a:normAutofit fontScale="92500" lnSpcReduction="20000"/>
          </a:bodyPr>
          <a:lstStyle/>
          <a:p>
            <a:r>
              <a:rPr lang="en-US" cap="all" dirty="0"/>
              <a:t>VIRTUAL TUTORING</a:t>
            </a:r>
          </a:p>
          <a:p>
            <a:pPr marL="0" indent="0">
              <a:buNone/>
            </a:pPr>
            <a:r>
              <a:rPr lang="en-US" dirty="0"/>
              <a:t>Thanks to the internet, private tutors are no longer as expensive as they once were. Thanks to websites like My Tutor and Tutor Hub, it’s now easy to find online tutors for any subject at an affordable rate. Lessons are completed via video communication platforms like Skype and Zoom.</a:t>
            </a:r>
          </a:p>
        </p:txBody>
      </p:sp>
      <p:sp>
        <p:nvSpPr>
          <p:cNvPr id="4" name="Content Placeholder 3">
            <a:extLst>
              <a:ext uri="{FF2B5EF4-FFF2-40B4-BE49-F238E27FC236}">
                <a16:creationId xmlns:a16="http://schemas.microsoft.com/office/drawing/2014/main" id="{7F3CB298-2096-4BA5-9601-0CDB0CCADBA6}"/>
              </a:ext>
            </a:extLst>
          </p:cNvPr>
          <p:cNvSpPr>
            <a:spLocks noGrp="1"/>
          </p:cNvSpPr>
          <p:nvPr>
            <p:ph sz="half" idx="2"/>
          </p:nvPr>
        </p:nvSpPr>
        <p:spPr/>
        <p:txBody>
          <a:bodyPr>
            <a:normAutofit fontScale="92500" lnSpcReduction="20000"/>
          </a:bodyPr>
          <a:lstStyle/>
          <a:p>
            <a:r>
              <a:rPr lang="en-US" cap="all" dirty="0"/>
              <a:t>APPS &amp; SOFTWARE</a:t>
            </a:r>
          </a:p>
          <a:p>
            <a:pPr marL="0" indent="0" fontAlgn="base">
              <a:buNone/>
            </a:pPr>
            <a:r>
              <a:rPr lang="en-US" dirty="0"/>
              <a:t>Apps and software are nothing new, and many people are discovering the amazing possibilities for self-taught learning through apps they can download right to their phone.</a:t>
            </a:r>
          </a:p>
          <a:p>
            <a:pPr marL="0" indent="0" fontAlgn="base">
              <a:buNone/>
            </a:pPr>
            <a:r>
              <a:rPr lang="en-US" dirty="0"/>
              <a:t>Learn a new language with Duolingo, or try your hand at a musical instrument with Yousician and Urochord.</a:t>
            </a:r>
          </a:p>
          <a:p>
            <a:pPr marL="0" indent="0" fontAlgn="base">
              <a:buNone/>
            </a:pPr>
            <a:r>
              <a:rPr lang="en-US" dirty="0"/>
              <a:t>Learning software can also be used both online and off to engage in shared learning courses (as mentioned above) or engage in your own personal learning journey.</a:t>
            </a:r>
          </a:p>
          <a:p>
            <a:pPr marL="0" indent="0">
              <a:buNone/>
            </a:pPr>
            <a:endParaRPr lang="en-US" dirty="0"/>
          </a:p>
        </p:txBody>
      </p:sp>
      <p:pic>
        <p:nvPicPr>
          <p:cNvPr id="5" name="Picture 4">
            <a:extLst>
              <a:ext uri="{FF2B5EF4-FFF2-40B4-BE49-F238E27FC236}">
                <a16:creationId xmlns:a16="http://schemas.microsoft.com/office/drawing/2014/main" id="{61298546-67E1-4546-BC28-41FA9267D82C}"/>
              </a:ext>
            </a:extLst>
          </p:cNvPr>
          <p:cNvPicPr>
            <a:picLocks noChangeAspect="1"/>
          </p:cNvPicPr>
          <p:nvPr/>
        </p:nvPicPr>
        <p:blipFill>
          <a:blip r:embed="rId2"/>
          <a:stretch>
            <a:fillRect/>
          </a:stretch>
        </p:blipFill>
        <p:spPr>
          <a:xfrm>
            <a:off x="1509436" y="4439987"/>
            <a:ext cx="2877034" cy="2311995"/>
          </a:xfrm>
          <a:prstGeom prst="rect">
            <a:avLst/>
          </a:prstGeom>
        </p:spPr>
      </p:pic>
      <p:pic>
        <p:nvPicPr>
          <p:cNvPr id="6" name="Picture 5">
            <a:extLst>
              <a:ext uri="{FF2B5EF4-FFF2-40B4-BE49-F238E27FC236}">
                <a16:creationId xmlns:a16="http://schemas.microsoft.com/office/drawing/2014/main" id="{F27EE221-5F92-4D4B-851B-1345D7EA7E14}"/>
              </a:ext>
            </a:extLst>
          </p:cNvPr>
          <p:cNvPicPr>
            <a:picLocks noChangeAspect="1"/>
          </p:cNvPicPr>
          <p:nvPr/>
        </p:nvPicPr>
        <p:blipFill>
          <a:blip r:embed="rId3"/>
          <a:stretch>
            <a:fillRect/>
          </a:stretch>
        </p:blipFill>
        <p:spPr>
          <a:xfrm>
            <a:off x="9904241" y="4195454"/>
            <a:ext cx="2218117" cy="1247691"/>
          </a:xfrm>
          <a:prstGeom prst="rect">
            <a:avLst/>
          </a:prstGeom>
        </p:spPr>
      </p:pic>
    </p:spTree>
    <p:extLst>
      <p:ext uri="{BB962C8B-B14F-4D97-AF65-F5344CB8AC3E}">
        <p14:creationId xmlns:p14="http://schemas.microsoft.com/office/powerpoint/2010/main" val="270040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D067-D178-4E03-BA0C-2DB3919AF116}"/>
              </a:ext>
            </a:extLst>
          </p:cNvPr>
          <p:cNvSpPr>
            <a:spLocks noGrp="1"/>
          </p:cNvSpPr>
          <p:nvPr>
            <p:ph type="title"/>
          </p:nvPr>
        </p:nvSpPr>
        <p:spPr/>
        <p:txBody>
          <a:bodyPr/>
          <a:lstStyle/>
          <a:p>
            <a:r>
              <a:rPr lang="en-US" sz="3600" dirty="0"/>
              <a:t>Types of E-learning</a:t>
            </a:r>
          </a:p>
        </p:txBody>
      </p:sp>
      <p:sp>
        <p:nvSpPr>
          <p:cNvPr id="5" name="Content Placeholder 4">
            <a:extLst>
              <a:ext uri="{FF2B5EF4-FFF2-40B4-BE49-F238E27FC236}">
                <a16:creationId xmlns:a16="http://schemas.microsoft.com/office/drawing/2014/main" id="{283436F7-E31D-4BAA-8EE5-77B675D36645}"/>
              </a:ext>
            </a:extLst>
          </p:cNvPr>
          <p:cNvSpPr>
            <a:spLocks noGrp="1"/>
          </p:cNvSpPr>
          <p:nvPr>
            <p:ph sz="half" idx="1"/>
          </p:nvPr>
        </p:nvSpPr>
        <p:spPr/>
        <p:txBody>
          <a:bodyPr/>
          <a:lstStyle/>
          <a:p>
            <a:r>
              <a:rPr lang="en-US" dirty="0"/>
              <a:t>Asynchronous Online Courses</a:t>
            </a:r>
          </a:p>
          <a:p>
            <a:r>
              <a:rPr lang="en-US" dirty="0"/>
              <a:t>Synchronous Online Courses</a:t>
            </a:r>
          </a:p>
          <a:p>
            <a:r>
              <a:rPr lang="en-US" dirty="0"/>
              <a:t>Hybrid Courses</a:t>
            </a:r>
          </a:p>
          <a:p>
            <a:r>
              <a:rPr lang="en-US" dirty="0"/>
              <a:t>Providing Continuity</a:t>
            </a:r>
          </a:p>
          <a:p>
            <a:r>
              <a:rPr lang="en-US" dirty="0"/>
              <a:t>Distributing Materials</a:t>
            </a:r>
          </a:p>
          <a:p>
            <a:r>
              <a:rPr lang="en-US" dirty="0"/>
              <a:t>Creating Content</a:t>
            </a:r>
          </a:p>
          <a:p>
            <a:r>
              <a:rPr lang="en-US" dirty="0"/>
              <a:t>Curating Content</a:t>
            </a:r>
          </a:p>
          <a:p>
            <a:r>
              <a:rPr lang="en-US" dirty="0"/>
              <a:t>Fostering Collaboration</a:t>
            </a:r>
          </a:p>
          <a:p>
            <a:pPr marL="0" indent="0">
              <a:buNone/>
            </a:pPr>
            <a:endParaRPr lang="en-US" dirty="0"/>
          </a:p>
        </p:txBody>
      </p:sp>
      <p:pic>
        <p:nvPicPr>
          <p:cNvPr id="10" name="Content Placeholder 9">
            <a:extLst>
              <a:ext uri="{FF2B5EF4-FFF2-40B4-BE49-F238E27FC236}">
                <a16:creationId xmlns:a16="http://schemas.microsoft.com/office/drawing/2014/main" id="{39580DA1-2E67-4CE0-B522-230DA2B1F8C9}"/>
              </a:ext>
            </a:extLst>
          </p:cNvPr>
          <p:cNvPicPr>
            <a:picLocks noGrp="1" noChangeAspect="1"/>
          </p:cNvPicPr>
          <p:nvPr>
            <p:ph sz="half" idx="2"/>
          </p:nvPr>
        </p:nvPicPr>
        <p:blipFill>
          <a:blip r:embed="rId2"/>
          <a:stretch>
            <a:fillRect/>
          </a:stretch>
        </p:blipFill>
        <p:spPr>
          <a:xfrm>
            <a:off x="5654675" y="1853248"/>
            <a:ext cx="5095780" cy="4049401"/>
          </a:xfrm>
          <a:prstGeom prst="rect">
            <a:avLst/>
          </a:prstGeom>
        </p:spPr>
      </p:pic>
    </p:spTree>
    <p:extLst>
      <p:ext uri="{BB962C8B-B14F-4D97-AF65-F5344CB8AC3E}">
        <p14:creationId xmlns:p14="http://schemas.microsoft.com/office/powerpoint/2010/main" val="109367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522134-B5BC-4121-B770-EB969E195C93}"/>
              </a:ext>
            </a:extLst>
          </p:cNvPr>
          <p:cNvSpPr>
            <a:spLocks noGrp="1"/>
          </p:cNvSpPr>
          <p:nvPr>
            <p:ph type="title"/>
          </p:nvPr>
        </p:nvSpPr>
        <p:spPr/>
        <p:txBody>
          <a:bodyPr/>
          <a:lstStyle/>
          <a:p>
            <a:r>
              <a:rPr lang="en-US" dirty="0"/>
              <a:t>The advantages of the E-learning</a:t>
            </a:r>
          </a:p>
        </p:txBody>
      </p:sp>
      <p:sp>
        <p:nvSpPr>
          <p:cNvPr id="7" name="Content Placeholder 6">
            <a:extLst>
              <a:ext uri="{FF2B5EF4-FFF2-40B4-BE49-F238E27FC236}">
                <a16:creationId xmlns:a16="http://schemas.microsoft.com/office/drawing/2014/main" id="{FABD77CB-2085-41AB-B7E1-8CBB747A11FB}"/>
              </a:ext>
            </a:extLst>
          </p:cNvPr>
          <p:cNvSpPr>
            <a:spLocks noGrp="1"/>
          </p:cNvSpPr>
          <p:nvPr>
            <p:ph sz="half" idx="1"/>
          </p:nvPr>
        </p:nvSpPr>
        <p:spPr/>
        <p:txBody>
          <a:bodyPr>
            <a:normAutofit fontScale="92500" lnSpcReduction="20000"/>
          </a:bodyPr>
          <a:lstStyle/>
          <a:p>
            <a:pPr fontAlgn="base"/>
            <a:r>
              <a:rPr lang="en-US" dirty="0"/>
              <a:t>Accessibility</a:t>
            </a:r>
          </a:p>
          <a:p>
            <a:pPr fontAlgn="base"/>
            <a:r>
              <a:rPr lang="en-US" dirty="0"/>
              <a:t>Mobility</a:t>
            </a:r>
          </a:p>
          <a:p>
            <a:pPr fontAlgn="base"/>
            <a:r>
              <a:rPr lang="en-US" dirty="0"/>
              <a:t>Regularly Updated Content</a:t>
            </a:r>
          </a:p>
          <a:p>
            <a:pPr fontAlgn="base"/>
            <a:r>
              <a:rPr lang="en-US" dirty="0"/>
              <a:t>Budget-Friendly </a:t>
            </a:r>
          </a:p>
          <a:p>
            <a:pPr fontAlgn="base"/>
            <a:r>
              <a:rPr lang="en-US" dirty="0"/>
              <a:t>Individual Learning Styles</a:t>
            </a:r>
          </a:p>
          <a:p>
            <a:pPr fontAlgn="base"/>
            <a:r>
              <a:rPr lang="en-US" dirty="0"/>
              <a:t>Self-Paced Learning</a:t>
            </a:r>
          </a:p>
          <a:p>
            <a:pPr fontAlgn="base"/>
            <a:r>
              <a:rPr lang="en-US" dirty="0"/>
              <a:t>The Solution to Teacher Scarcity</a:t>
            </a:r>
          </a:p>
          <a:p>
            <a:pPr fontAlgn="base"/>
            <a:r>
              <a:rPr lang="en-US" dirty="0"/>
              <a:t>Customizable Learning Environment</a:t>
            </a:r>
          </a:p>
          <a:p>
            <a:pPr fontAlgn="base"/>
            <a:r>
              <a:rPr lang="en-US" dirty="0"/>
              <a:t>Extensive Use of Analytics</a:t>
            </a:r>
          </a:p>
          <a:p>
            <a:pPr fontAlgn="base"/>
            <a:r>
              <a:rPr lang="en-US" dirty="0"/>
              <a:t>Environmentally Friendly</a:t>
            </a:r>
          </a:p>
        </p:txBody>
      </p:sp>
      <p:pic>
        <p:nvPicPr>
          <p:cNvPr id="3" name="Content Placeholder 2">
            <a:extLst>
              <a:ext uri="{FF2B5EF4-FFF2-40B4-BE49-F238E27FC236}">
                <a16:creationId xmlns:a16="http://schemas.microsoft.com/office/drawing/2014/main" id="{565DCBF6-3AEC-4C4C-8F09-6832773EAC1F}"/>
              </a:ext>
            </a:extLst>
          </p:cNvPr>
          <p:cNvPicPr>
            <a:picLocks noGrp="1" noChangeAspect="1"/>
          </p:cNvPicPr>
          <p:nvPr>
            <p:ph sz="half" idx="2"/>
          </p:nvPr>
        </p:nvPicPr>
        <p:blipFill>
          <a:blip r:embed="rId2"/>
          <a:stretch>
            <a:fillRect/>
          </a:stretch>
        </p:blipFill>
        <p:spPr>
          <a:xfrm>
            <a:off x="6208713" y="2700991"/>
            <a:ext cx="4827587" cy="3221317"/>
          </a:xfrm>
          <a:prstGeom prst="rect">
            <a:avLst/>
          </a:prstGeom>
        </p:spPr>
      </p:pic>
    </p:spTree>
    <p:extLst>
      <p:ext uri="{BB962C8B-B14F-4D97-AF65-F5344CB8AC3E}">
        <p14:creationId xmlns:p14="http://schemas.microsoft.com/office/powerpoint/2010/main" val="339557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3485-3842-4FE2-BE28-BC2DAB6B14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028CDA-4502-4E36-9116-F0F57A66066A}"/>
              </a:ext>
            </a:extLst>
          </p:cNvPr>
          <p:cNvSpPr>
            <a:spLocks noGrp="1"/>
          </p:cNvSpPr>
          <p:nvPr>
            <p:ph sz="half" idx="1"/>
          </p:nvPr>
        </p:nvSpPr>
        <p:spPr/>
        <p:txBody>
          <a:bodyPr>
            <a:normAutofit fontScale="92500" lnSpcReduction="20000"/>
          </a:bodyPr>
          <a:lstStyle/>
          <a:p>
            <a:r>
              <a:rPr lang="en-US" b="1" dirty="0"/>
              <a:t>Accessibility</a:t>
            </a:r>
          </a:p>
          <a:p>
            <a:pPr marL="0" indent="0" fontAlgn="base">
              <a:buNone/>
            </a:pPr>
            <a:r>
              <a:rPr lang="en-US" dirty="0"/>
              <a:t>One of the key advantages that come up when there are no geographical limits involved is accessibility. Moving to another nation to study is simply not an option for some students.</a:t>
            </a:r>
          </a:p>
          <a:p>
            <a:pPr marL="0" indent="0" fontAlgn="base">
              <a:buNone/>
            </a:pPr>
            <a:r>
              <a:rPr lang="en-US" dirty="0"/>
              <a:t>E-learning removes all barriers, allowing people from all over the world to finish the courses or training that they want.</a:t>
            </a:r>
          </a:p>
          <a:p>
            <a:pPr marL="0" indent="0" fontAlgn="base">
              <a:buNone/>
            </a:pPr>
            <a:r>
              <a:rPr lang="en-US" dirty="0"/>
              <a:t>Those who are unable to attend a classroom due to physical or psychological reasons might continue their education through online courses.</a:t>
            </a:r>
          </a:p>
          <a:p>
            <a:pPr marL="0" indent="0">
              <a:buNone/>
            </a:pPr>
            <a:endParaRPr lang="en-US" dirty="0"/>
          </a:p>
        </p:txBody>
      </p:sp>
      <p:sp>
        <p:nvSpPr>
          <p:cNvPr id="4" name="Content Placeholder 3">
            <a:extLst>
              <a:ext uri="{FF2B5EF4-FFF2-40B4-BE49-F238E27FC236}">
                <a16:creationId xmlns:a16="http://schemas.microsoft.com/office/drawing/2014/main" id="{A42C6603-C69F-4663-9E8A-E2506B72DF74}"/>
              </a:ext>
            </a:extLst>
          </p:cNvPr>
          <p:cNvSpPr>
            <a:spLocks noGrp="1"/>
          </p:cNvSpPr>
          <p:nvPr>
            <p:ph sz="half" idx="2"/>
          </p:nvPr>
        </p:nvSpPr>
        <p:spPr/>
        <p:txBody>
          <a:bodyPr>
            <a:normAutofit fontScale="92500" lnSpcReduction="20000"/>
          </a:bodyPr>
          <a:lstStyle/>
          <a:p>
            <a:r>
              <a:rPr lang="en-US" b="1" dirty="0"/>
              <a:t>Mobility</a:t>
            </a:r>
          </a:p>
          <a:p>
            <a:pPr marL="0" indent="0" fontAlgn="base">
              <a:buNone/>
            </a:pPr>
            <a:r>
              <a:rPr lang="en-US" dirty="0"/>
              <a:t>For many people, balancing education with work or other hobbies can be difficult. The mobility involved in higher education learning techniques impacted by technology is one of the aspects that has attracted so much attention.</a:t>
            </a:r>
          </a:p>
          <a:p>
            <a:pPr marL="0" indent="0" fontAlgn="base">
              <a:buNone/>
            </a:pPr>
            <a:r>
              <a:rPr lang="en-US" dirty="0"/>
              <a:t>E-learning allows students to study from any location and at any time, completely meeting their demands. Today’s students demand a personalized, mobile approach to education, which this option delivers.</a:t>
            </a:r>
          </a:p>
          <a:p>
            <a:pPr marL="0" indent="0">
              <a:buNone/>
            </a:pPr>
            <a:endParaRPr lang="en-US" dirty="0"/>
          </a:p>
        </p:txBody>
      </p:sp>
    </p:spTree>
    <p:extLst>
      <p:ext uri="{BB962C8B-B14F-4D97-AF65-F5344CB8AC3E}">
        <p14:creationId xmlns:p14="http://schemas.microsoft.com/office/powerpoint/2010/main" val="8103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5ACE-D9C4-41E2-83E0-1F50B77D31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D4A7B2-2CE3-479F-BB57-BF666BE8A4D2}"/>
              </a:ext>
            </a:extLst>
          </p:cNvPr>
          <p:cNvSpPr>
            <a:spLocks noGrp="1"/>
          </p:cNvSpPr>
          <p:nvPr>
            <p:ph sz="half" idx="1"/>
          </p:nvPr>
        </p:nvSpPr>
        <p:spPr/>
        <p:txBody>
          <a:bodyPr>
            <a:normAutofit fontScale="92500" lnSpcReduction="20000"/>
          </a:bodyPr>
          <a:lstStyle/>
          <a:p>
            <a:pPr fontAlgn="base"/>
            <a:r>
              <a:rPr lang="en-US" b="1" dirty="0"/>
              <a:t>Regularly Updated Content</a:t>
            </a:r>
          </a:p>
          <a:p>
            <a:pPr marL="0" indent="0" fontAlgn="base">
              <a:buNone/>
            </a:pPr>
            <a:r>
              <a:rPr lang="en-US" dirty="0"/>
              <a:t>Traditional learning is often an impediment in today’s fast-paced world, due to outmoded learning resources. In rapidly changing situations, digital learning allows study materials to be updated quickly and in real-time, keeping content fresh and relevant.</a:t>
            </a:r>
          </a:p>
          <a:p>
            <a:pPr marL="0" indent="0" fontAlgn="base">
              <a:buNone/>
            </a:pPr>
            <a:r>
              <a:rPr lang="en-US" dirty="0"/>
              <a:t>Students can be confident that the knowledge they get in an online class is up to date and relevant to the current atmosphere, but textbooks in traditional settings may still contain outdated irrelevant content.</a:t>
            </a:r>
          </a:p>
          <a:p>
            <a:pPr marL="0" indent="0">
              <a:buNone/>
            </a:pPr>
            <a:endParaRPr lang="en-US" dirty="0"/>
          </a:p>
        </p:txBody>
      </p:sp>
      <p:sp>
        <p:nvSpPr>
          <p:cNvPr id="4" name="Content Placeholder 3">
            <a:extLst>
              <a:ext uri="{FF2B5EF4-FFF2-40B4-BE49-F238E27FC236}">
                <a16:creationId xmlns:a16="http://schemas.microsoft.com/office/drawing/2014/main" id="{EEB27D6F-5011-4EB4-8D1E-7E9F212CF395}"/>
              </a:ext>
            </a:extLst>
          </p:cNvPr>
          <p:cNvSpPr>
            <a:spLocks noGrp="1"/>
          </p:cNvSpPr>
          <p:nvPr>
            <p:ph sz="half" idx="2"/>
          </p:nvPr>
        </p:nvSpPr>
        <p:spPr/>
        <p:txBody>
          <a:bodyPr>
            <a:normAutofit fontScale="92500" lnSpcReduction="20000"/>
          </a:bodyPr>
          <a:lstStyle/>
          <a:p>
            <a:pPr fontAlgn="base"/>
            <a:r>
              <a:rPr lang="en-US" b="1" dirty="0"/>
              <a:t>Budget-Friendly </a:t>
            </a:r>
          </a:p>
          <a:p>
            <a:pPr marL="0" indent="0" fontAlgn="base">
              <a:buNone/>
            </a:pPr>
            <a:r>
              <a:rPr lang="en-US" dirty="0"/>
              <a:t>Learning institutions that use eLearning can expect to save 50 percent to 70 percent on overall training expenditures due to simplified logistics and lower travel costs, among other factors.</a:t>
            </a:r>
          </a:p>
          <a:p>
            <a:pPr marL="0" indent="0" fontAlgn="base">
              <a:buNone/>
            </a:pPr>
            <a:r>
              <a:rPr lang="en-US" dirty="0"/>
              <a:t>The term “cost-effectiveness” in eLearning refers not just to educational institutions, but also to students. It helps cut all expenses connected with transportation, textbooks, and childcare.</a:t>
            </a:r>
          </a:p>
          <a:p>
            <a:pPr marL="0" indent="0">
              <a:buNone/>
            </a:pPr>
            <a:endParaRPr lang="en-US" dirty="0"/>
          </a:p>
        </p:txBody>
      </p:sp>
    </p:spTree>
    <p:extLst>
      <p:ext uri="{BB962C8B-B14F-4D97-AF65-F5344CB8AC3E}">
        <p14:creationId xmlns:p14="http://schemas.microsoft.com/office/powerpoint/2010/main" val="3258476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6A9C-ACB8-4734-A8AE-8DE4A0914C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BF8126-C04C-4F3D-843C-378A5F98A397}"/>
              </a:ext>
            </a:extLst>
          </p:cNvPr>
          <p:cNvSpPr>
            <a:spLocks noGrp="1"/>
          </p:cNvSpPr>
          <p:nvPr>
            <p:ph sz="half" idx="1"/>
          </p:nvPr>
        </p:nvSpPr>
        <p:spPr/>
        <p:txBody>
          <a:bodyPr>
            <a:normAutofit fontScale="92500" lnSpcReduction="20000"/>
          </a:bodyPr>
          <a:lstStyle/>
          <a:p>
            <a:pPr fontAlgn="base"/>
            <a:r>
              <a:rPr lang="en-US" b="1" dirty="0"/>
              <a:t>Individual Learning Styles</a:t>
            </a:r>
          </a:p>
          <a:p>
            <a:pPr marL="0" indent="0" fontAlgn="base">
              <a:buNone/>
            </a:pPr>
            <a:r>
              <a:rPr lang="en-US" dirty="0"/>
              <a:t>As each learner has a unique learning style, finding a one-size-fits-all approach in education is nearly impossible. </a:t>
            </a:r>
          </a:p>
          <a:p>
            <a:pPr marL="0" indent="0" fontAlgn="base">
              <a:buNone/>
            </a:pPr>
            <a:r>
              <a:rPr lang="en-US" dirty="0"/>
              <a:t>Luckily, Individual learners’ characteristics are taken into account in eLearning, allowing students to practice their own unique learning approaches. </a:t>
            </a:r>
          </a:p>
          <a:p>
            <a:pPr marL="0" indent="0" fontAlgn="base">
              <a:buNone/>
            </a:pPr>
            <a:r>
              <a:rPr lang="en-US" dirty="0"/>
              <a:t>In other words, students are not always compelled to pass all of the courses in a curriculum that they do not wish to take, and they can choose specific areas that they are interested in. </a:t>
            </a:r>
          </a:p>
          <a:p>
            <a:pPr marL="0" indent="0">
              <a:buNone/>
            </a:pPr>
            <a:endParaRPr lang="en-US" dirty="0"/>
          </a:p>
        </p:txBody>
      </p:sp>
      <p:sp>
        <p:nvSpPr>
          <p:cNvPr id="4" name="Content Placeholder 3">
            <a:extLst>
              <a:ext uri="{FF2B5EF4-FFF2-40B4-BE49-F238E27FC236}">
                <a16:creationId xmlns:a16="http://schemas.microsoft.com/office/drawing/2014/main" id="{CFD7C05F-7EE7-4447-A974-F01B22B916E6}"/>
              </a:ext>
            </a:extLst>
          </p:cNvPr>
          <p:cNvSpPr>
            <a:spLocks noGrp="1"/>
          </p:cNvSpPr>
          <p:nvPr>
            <p:ph sz="half" idx="2"/>
          </p:nvPr>
        </p:nvSpPr>
        <p:spPr/>
        <p:txBody>
          <a:bodyPr>
            <a:normAutofit fontScale="92500" lnSpcReduction="20000"/>
          </a:bodyPr>
          <a:lstStyle/>
          <a:p>
            <a:pPr fontAlgn="base"/>
            <a:r>
              <a:rPr lang="en-US" b="1" dirty="0"/>
              <a:t>Self-Paced Learning</a:t>
            </a:r>
          </a:p>
          <a:p>
            <a:pPr marL="0" indent="0" fontAlgn="base">
              <a:buNone/>
            </a:pPr>
            <a:r>
              <a:rPr lang="en-US" dirty="0"/>
              <a:t>Students who study online can set their own schedules rather than sacrificing personal time to meet the attendance requirements of lecturers and traditional universities. </a:t>
            </a:r>
          </a:p>
          <a:p>
            <a:pPr marL="0" indent="0" fontAlgn="base">
              <a:buNone/>
            </a:pPr>
            <a:r>
              <a:rPr lang="en-US" dirty="0"/>
              <a:t>Self-paced learning has been shown in studies to boost student happiness and minimize stress, resulting in better learning outcomes for all parties involved. Efficiency, effectiveness, convenience, scalability, and reusability are just a few of the benefits of self-paced learning.</a:t>
            </a:r>
          </a:p>
          <a:p>
            <a:pPr marL="0" indent="0">
              <a:buNone/>
            </a:pPr>
            <a:endParaRPr lang="en-US" dirty="0"/>
          </a:p>
        </p:txBody>
      </p:sp>
    </p:spTree>
    <p:extLst>
      <p:ext uri="{BB962C8B-B14F-4D97-AF65-F5344CB8AC3E}">
        <p14:creationId xmlns:p14="http://schemas.microsoft.com/office/powerpoint/2010/main" val="1452326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483</TotalTime>
  <Words>961</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E-learning </vt:lpstr>
      <vt:lpstr>1)What is E-learning?</vt:lpstr>
      <vt:lpstr>there are some common types of e-learning methods </vt:lpstr>
      <vt:lpstr>PowerPoint Presentation</vt:lpstr>
      <vt:lpstr>Types of E-learning</vt:lpstr>
      <vt:lpstr>The advantages of the E-learning</vt:lpstr>
      <vt:lpstr>PowerPoint Presentation</vt:lpstr>
      <vt:lpstr>PowerPoint Presentation</vt:lpstr>
      <vt:lpstr>PowerPoint Presentation</vt:lpstr>
      <vt:lpstr>PowerPoint Presentation</vt:lpstr>
      <vt:lpstr>PowerPoint Presentation</vt:lpstr>
      <vt:lpstr>PowerPoint Presentation</vt:lpstr>
      <vt:lpstr>The disadvantages of E-learning</vt:lpstr>
      <vt:lpstr>Why is eLearning important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HANNA KAREEM ZABANEH</dc:creator>
  <cp:lastModifiedBy>HANNA KAREEM ZABANEH</cp:lastModifiedBy>
  <cp:revision>17</cp:revision>
  <dcterms:created xsi:type="dcterms:W3CDTF">2023-02-05T11:14:27Z</dcterms:created>
  <dcterms:modified xsi:type="dcterms:W3CDTF">2023-02-06T17:50:34Z</dcterms:modified>
</cp:coreProperties>
</file>