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C6F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14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layout>
        <c:manualLayout>
          <c:xMode val="edge"/>
          <c:yMode val="edge"/>
          <c:x val="1.7864173228346444E-3"/>
          <c:y val="0"/>
        </c:manualLayout>
      </c:layout>
    </c:title>
    <c:plotArea>
      <c:layout>
        <c:manualLayout>
          <c:layoutTarget val="inner"/>
          <c:xMode val="edge"/>
          <c:yMode val="edge"/>
          <c:x val="9.5730807086614203E-2"/>
          <c:y val="0.182351624015748"/>
          <c:w val="0.59246194225721771"/>
          <c:h val="0.63763730314960643"/>
        </c:manualLayout>
      </c:layout>
      <c:barChart>
        <c:barDir val="col"/>
        <c:grouping val="stacked"/>
        <c:ser>
          <c:idx val="0"/>
          <c:order val="0"/>
          <c:tx>
            <c:strRef>
              <c:f>Sheet1!$B$1</c:f>
              <c:strCache>
                <c:ptCount val="1"/>
                <c:pt idx="0">
                  <c:v> E learning usage (%)</c:v>
                </c:pt>
              </c:strCache>
            </c:strRef>
          </c:tx>
          <c:cat>
            <c:strRef>
              <c:f>Sheet1!$A$2:$A$3</c:f>
              <c:strCache>
                <c:ptCount val="2"/>
                <c:pt idx="0">
                  <c:v>Companies</c:v>
                </c:pt>
                <c:pt idx="1">
                  <c:v>Students</c:v>
                </c:pt>
              </c:strCache>
            </c:strRef>
          </c:cat>
          <c:val>
            <c:numRef>
              <c:f>Sheet1!$B$2:$B$3</c:f>
              <c:numCache>
                <c:formatCode>General</c:formatCode>
                <c:ptCount val="2"/>
                <c:pt idx="0">
                  <c:v>80</c:v>
                </c:pt>
                <c:pt idx="1">
                  <c:v>50</c:v>
                </c:pt>
              </c:numCache>
            </c:numRef>
          </c:val>
        </c:ser>
        <c:overlap val="100"/>
        <c:axId val="193963904"/>
        <c:axId val="193965440"/>
      </c:barChart>
      <c:catAx>
        <c:axId val="193963904"/>
        <c:scaling>
          <c:orientation val="minMax"/>
        </c:scaling>
        <c:axPos val="b"/>
        <c:tickLblPos val="nextTo"/>
        <c:crossAx val="193965440"/>
        <c:crosses val="autoZero"/>
        <c:auto val="1"/>
        <c:lblAlgn val="ctr"/>
        <c:lblOffset val="100"/>
      </c:catAx>
      <c:valAx>
        <c:axId val="193965440"/>
        <c:scaling>
          <c:orientation val="minMax"/>
        </c:scaling>
        <c:axPos val="l"/>
        <c:majorGridlines/>
        <c:numFmt formatCode="General" sourceLinked="1"/>
        <c:tickLblPos val="nextTo"/>
        <c:crossAx val="193963904"/>
        <c:crosses val="autoZero"/>
        <c:crossBetween val="between"/>
      </c:valAx>
    </c:plotArea>
    <c:legend>
      <c:legendPos val="r"/>
      <c:layout>
        <c:manualLayout>
          <c:xMode val="edge"/>
          <c:yMode val="edge"/>
          <c:x val="0.68610941601049902"/>
          <c:y val="0.14664788385826774"/>
          <c:w val="0.30972391732283477"/>
          <c:h val="0.1547199803149607"/>
        </c:manualLayout>
      </c:layout>
    </c:legend>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2BDB1B-7433-4C5E-8A62-1E42B77D82BF}" type="datetimeFigureOut">
              <a:rPr lang="en-US" smtClean="0"/>
              <a:pPr/>
              <a:t>2/6/2023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FAC8D2-3F52-4A85-A5AA-C9F449A9406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D6905F-DD93-41CB-8652-804A8B978015}" type="datetimeFigureOut">
              <a:rPr lang="en-US" smtClean="0"/>
              <a:pPr/>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92B47-BFEE-4320-8AA9-A3AF100A0CB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D6905F-DD93-41CB-8652-804A8B978015}" type="datetimeFigureOut">
              <a:rPr lang="en-US" smtClean="0"/>
              <a:pPr/>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92B47-BFEE-4320-8AA9-A3AF100A0CB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D6905F-DD93-41CB-8652-804A8B978015}" type="datetimeFigureOut">
              <a:rPr lang="en-US" smtClean="0"/>
              <a:pPr/>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92B47-BFEE-4320-8AA9-A3AF100A0CB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D6905F-DD93-41CB-8652-804A8B978015}" type="datetimeFigureOut">
              <a:rPr lang="en-US" smtClean="0"/>
              <a:pPr/>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92B47-BFEE-4320-8AA9-A3AF100A0CB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D6905F-DD93-41CB-8652-804A8B978015}" type="datetimeFigureOut">
              <a:rPr lang="en-US" smtClean="0"/>
              <a:pPr/>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92B47-BFEE-4320-8AA9-A3AF100A0CB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D6905F-DD93-41CB-8652-804A8B978015}" type="datetimeFigureOut">
              <a:rPr lang="en-US" smtClean="0"/>
              <a:pPr/>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92B47-BFEE-4320-8AA9-A3AF100A0CB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D6905F-DD93-41CB-8652-804A8B978015}" type="datetimeFigureOut">
              <a:rPr lang="en-US" smtClean="0"/>
              <a:pPr/>
              <a:t>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392B47-BFEE-4320-8AA9-A3AF100A0CB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D6905F-DD93-41CB-8652-804A8B978015}" type="datetimeFigureOut">
              <a:rPr lang="en-US" smtClean="0"/>
              <a:pPr/>
              <a:t>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392B47-BFEE-4320-8AA9-A3AF100A0CB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D6905F-DD93-41CB-8652-804A8B978015}" type="datetimeFigureOut">
              <a:rPr lang="en-US" smtClean="0"/>
              <a:pPr/>
              <a:t>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392B47-BFEE-4320-8AA9-A3AF100A0CB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D6905F-DD93-41CB-8652-804A8B978015}" type="datetimeFigureOut">
              <a:rPr lang="en-US" smtClean="0"/>
              <a:pPr/>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92B47-BFEE-4320-8AA9-A3AF100A0CB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D6905F-DD93-41CB-8652-804A8B978015}" type="datetimeFigureOut">
              <a:rPr lang="en-US" smtClean="0"/>
              <a:pPr/>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92B47-BFEE-4320-8AA9-A3AF100A0CB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6905F-DD93-41CB-8652-804A8B978015}" type="datetimeFigureOut">
              <a:rPr lang="en-US" smtClean="0"/>
              <a:pPr/>
              <a:t>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92B47-BFEE-4320-8AA9-A3AF100A0C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research.com/education/what-is-elearning"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hyperlink" Target="https://learnopoly.com/benefits-of-elearning/" TargetMode="External"/><Relationship Id="rId5" Type="http://schemas.openxmlformats.org/officeDocument/2006/relationships/hyperlink" Target="https://corp.kaltura.com/blog/advantages-disadvantages-online-classes/" TargetMode="External"/><Relationship Id="rId4" Type="http://schemas.openxmlformats.org/officeDocument/2006/relationships/hyperlink" Target="https://www.guru99.com/online-learning-statistic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E-Learning</a:t>
            </a:r>
            <a:endParaRPr lang="en-US" dirty="0"/>
          </a:p>
        </p:txBody>
      </p:sp>
      <p:sp>
        <p:nvSpPr>
          <p:cNvPr id="3" name="Subtitle 2"/>
          <p:cNvSpPr>
            <a:spLocks noGrp="1"/>
          </p:cNvSpPr>
          <p:nvPr>
            <p:ph type="subTitle" idx="1"/>
          </p:nvPr>
        </p:nvSpPr>
        <p:spPr>
          <a:xfrm>
            <a:off x="1447800" y="3276600"/>
            <a:ext cx="6400800" cy="1752600"/>
          </a:xfrm>
        </p:spPr>
        <p:txBody>
          <a:bodyPr/>
          <a:lstStyle/>
          <a:p>
            <a:r>
              <a:rPr lang="en-US" dirty="0" smtClean="0"/>
              <a:t>A presentation by </a:t>
            </a:r>
            <a:r>
              <a:rPr lang="en-US" dirty="0"/>
              <a:t>S</a:t>
            </a:r>
            <a:r>
              <a:rPr lang="en-US" dirty="0" smtClean="0"/>
              <a:t>arah </a:t>
            </a:r>
            <a:r>
              <a:rPr lang="en-US" dirty="0"/>
              <a:t>Z</a:t>
            </a:r>
            <a:r>
              <a:rPr lang="en-US" dirty="0" smtClean="0"/>
              <a:t>reiqat </a:t>
            </a:r>
            <a:endParaRPr lang="en-US" dirty="0"/>
          </a:p>
        </p:txBody>
      </p:sp>
      <p:sp>
        <p:nvSpPr>
          <p:cNvPr id="4" name="Smiley Face 3"/>
          <p:cNvSpPr/>
          <p:nvPr/>
        </p:nvSpPr>
        <p:spPr>
          <a:xfrm>
            <a:off x="838200" y="609600"/>
            <a:ext cx="1371600" cy="1295400"/>
          </a:xfrm>
          <a:prstGeom prst="smileyFac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lide template | Powerpoint background design, Background powerpoint,  Background for powerpoint presentation"/>
          <p:cNvPicPr>
            <a:picLocks noChangeAspect="1" noChangeArrowheads="1"/>
          </p:cNvPicPr>
          <p:nvPr/>
        </p:nvPicPr>
        <p:blipFill>
          <a:blip r:embed="rId2"/>
          <a:srcRect/>
          <a:stretch>
            <a:fillRect/>
          </a:stretch>
        </p:blipFill>
        <p:spPr bwMode="auto">
          <a:xfrm>
            <a:off x="0" y="0"/>
            <a:ext cx="9144001" cy="6858000"/>
          </a:xfrm>
          <a:prstGeom prst="rect">
            <a:avLst/>
          </a:prstGeom>
          <a:noFill/>
        </p:spPr>
      </p:pic>
      <p:sp>
        <p:nvSpPr>
          <p:cNvPr id="3" name="Rectangle 2"/>
          <p:cNvSpPr/>
          <p:nvPr/>
        </p:nvSpPr>
        <p:spPr>
          <a:xfrm>
            <a:off x="1066800" y="609600"/>
            <a:ext cx="3007426" cy="523220"/>
          </a:xfrm>
          <a:prstGeom prst="rect">
            <a:avLst/>
          </a:prstGeom>
          <a:noFill/>
        </p:spPr>
        <p:txBody>
          <a:bodyPr wrap="none" lIns="91440" tIns="45720" rIns="91440" bIns="45720">
            <a:spAutoFit/>
          </a:bodyPr>
          <a:lstStyle/>
          <a:p>
            <a:pPr algn="ctr"/>
            <a:r>
              <a:rPr lang="en-US" sz="2800" cap="none" spc="0" dirty="0" smtClean="0">
                <a:ln w="12700">
                  <a:solidFill>
                    <a:schemeClr val="tx2">
                      <a:satMod val="155000"/>
                    </a:schemeClr>
                  </a:solidFill>
                  <a:prstDash val="solid"/>
                </a:ln>
              </a:rPr>
              <a:t>What is e-learning?</a:t>
            </a:r>
            <a:endParaRPr lang="en-US" sz="4400" cap="none" spc="0" dirty="0">
              <a:ln w="12700">
                <a:solidFill>
                  <a:schemeClr val="tx2">
                    <a:satMod val="155000"/>
                  </a:schemeClr>
                </a:solidFill>
                <a:prstDash val="solid"/>
              </a:ln>
            </a:endParaRPr>
          </a:p>
        </p:txBody>
      </p:sp>
      <p:sp>
        <p:nvSpPr>
          <p:cNvPr id="4" name="Rectangle 3"/>
          <p:cNvSpPr/>
          <p:nvPr/>
        </p:nvSpPr>
        <p:spPr>
          <a:xfrm>
            <a:off x="838200" y="1676400"/>
            <a:ext cx="7806945" cy="2862322"/>
          </a:xfrm>
          <a:prstGeom prst="rect">
            <a:avLst/>
          </a:prstGeom>
          <a:noFill/>
          <a:ln>
            <a:noFill/>
          </a:ln>
        </p:spPr>
        <p:txBody>
          <a:bodyPr wrap="none" lIns="91440" tIns="45720" rIns="91440" bIns="45720">
            <a:spAutoFit/>
          </a:bodyPr>
          <a:lstStyle/>
          <a:p>
            <a:r>
              <a:rPr lang="en-US" sz="2000" dirty="0" smtClean="0"/>
              <a:t>E learning also stands for electronic learning, is working through the</a:t>
            </a:r>
          </a:p>
          <a:p>
            <a:r>
              <a:rPr lang="en-US" sz="2000" dirty="0" smtClean="0"/>
              <a:t>Internet any where and any time you want whether it was studying for</a:t>
            </a:r>
          </a:p>
          <a:p>
            <a:r>
              <a:rPr lang="en-US" sz="2000" dirty="0" smtClean="0"/>
              <a:t>school , or work</a:t>
            </a:r>
          </a:p>
          <a:p>
            <a:endParaRPr lang="en-US" sz="2000" dirty="0"/>
          </a:p>
          <a:p>
            <a:endParaRPr lang="en-US" sz="2000" dirty="0" smtClean="0"/>
          </a:p>
          <a:p>
            <a:r>
              <a:rPr lang="en-US" sz="2000" dirty="0" smtClean="0"/>
              <a:t>Here are some examples:</a:t>
            </a:r>
          </a:p>
          <a:p>
            <a:pPr>
              <a:buFont typeface="Arial" pitchFamily="34" charset="0"/>
              <a:buChar char="•"/>
            </a:pPr>
            <a:r>
              <a:rPr lang="en-US" sz="2000" dirty="0"/>
              <a:t> </a:t>
            </a:r>
            <a:r>
              <a:rPr lang="en-US" sz="2000" dirty="0" smtClean="0"/>
              <a:t>Live virtual Training</a:t>
            </a:r>
          </a:p>
          <a:p>
            <a:pPr>
              <a:buFont typeface="Arial" pitchFamily="34" charset="0"/>
              <a:buChar char="•"/>
            </a:pPr>
            <a:r>
              <a:rPr lang="en-US" sz="2000" dirty="0"/>
              <a:t> </a:t>
            </a:r>
            <a:r>
              <a:rPr lang="en-US" sz="2000" dirty="0" smtClean="0"/>
              <a:t>Video Recordings</a:t>
            </a:r>
          </a:p>
          <a:p>
            <a:pPr>
              <a:buFont typeface="Arial" pitchFamily="34" charset="0"/>
              <a:buChar char="•"/>
            </a:pPr>
            <a:r>
              <a:rPr lang="en-US" sz="2000" dirty="0"/>
              <a:t> </a:t>
            </a:r>
            <a:r>
              <a:rPr lang="en-US" sz="2000" dirty="0" smtClean="0"/>
              <a:t>Self-Paced learning</a:t>
            </a: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Why E-Learning: Insights into Online Learning and Development for 2021"/>
          <p:cNvPicPr>
            <a:picLocks noChangeAspect="1" noChangeArrowheads="1"/>
          </p:cNvPicPr>
          <p:nvPr/>
        </p:nvPicPr>
        <p:blipFill>
          <a:blip r:embed="rId2"/>
          <a:srcRect/>
          <a:stretch>
            <a:fillRect/>
          </a:stretch>
        </p:blipFill>
        <p:spPr bwMode="auto">
          <a:xfrm>
            <a:off x="228600" y="2971800"/>
            <a:ext cx="4241800" cy="2386013"/>
          </a:xfrm>
          <a:prstGeom prst="rect">
            <a:avLst/>
          </a:prstGeom>
          <a:noFill/>
        </p:spPr>
      </p:pic>
      <p:pic>
        <p:nvPicPr>
          <p:cNvPr id="17412" name="Picture 4" descr="How to Overcome E-Learning Challenges Across Industry Verticals?"/>
          <p:cNvPicPr>
            <a:picLocks noChangeAspect="1" noChangeArrowheads="1"/>
          </p:cNvPicPr>
          <p:nvPr/>
        </p:nvPicPr>
        <p:blipFill>
          <a:blip r:embed="rId3"/>
          <a:srcRect/>
          <a:stretch>
            <a:fillRect/>
          </a:stretch>
        </p:blipFill>
        <p:spPr bwMode="auto">
          <a:xfrm>
            <a:off x="4876800" y="2819400"/>
            <a:ext cx="3886200" cy="2590800"/>
          </a:xfrm>
          <a:prstGeom prst="rect">
            <a:avLst/>
          </a:prstGeom>
          <a:noFill/>
        </p:spPr>
      </p:pic>
      <p:sp>
        <p:nvSpPr>
          <p:cNvPr id="6" name="Rectangle 5"/>
          <p:cNvSpPr/>
          <p:nvPr/>
        </p:nvSpPr>
        <p:spPr>
          <a:xfrm>
            <a:off x="1219200" y="685800"/>
            <a:ext cx="6758581" cy="1323439"/>
          </a:xfrm>
          <a:prstGeom prst="rect">
            <a:avLst/>
          </a:prstGeom>
          <a:noFill/>
        </p:spPr>
        <p:txBody>
          <a:bodyPr wrap="none" lIns="91440" tIns="45720" rIns="91440" bIns="45720">
            <a:spAutoFit/>
          </a:bodyPr>
          <a:lstStyle/>
          <a:p>
            <a:pPr algn="ctr"/>
            <a:r>
              <a:rPr lang="en-US" sz="80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Lucida Handwriting" pitchFamily="66" charset="0"/>
              </a:rPr>
              <a:t>E-Learning</a:t>
            </a:r>
            <a:endParaRPr lang="en-US" sz="8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Lucida Handwriting"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Slide template | Powerpoint background design, Background powerpoint,  Background for powerpoint presentation"/>
          <p:cNvPicPr>
            <a:picLocks noChangeAspect="1" noChangeArrowheads="1"/>
          </p:cNvPicPr>
          <p:nvPr/>
        </p:nvPicPr>
        <p:blipFill>
          <a:blip r:embed="rId2"/>
          <a:srcRect/>
          <a:stretch>
            <a:fillRect/>
          </a:stretch>
        </p:blipFill>
        <p:spPr bwMode="auto">
          <a:xfrm>
            <a:off x="0" y="0"/>
            <a:ext cx="9144001" cy="6858000"/>
          </a:xfrm>
          <a:prstGeom prst="rect">
            <a:avLst/>
          </a:prstGeom>
          <a:noFill/>
        </p:spPr>
      </p:pic>
      <p:sp>
        <p:nvSpPr>
          <p:cNvPr id="3" name="Rectangle 2"/>
          <p:cNvSpPr/>
          <p:nvPr/>
        </p:nvSpPr>
        <p:spPr>
          <a:xfrm>
            <a:off x="990600" y="457200"/>
            <a:ext cx="3252044" cy="830997"/>
          </a:xfrm>
          <a:prstGeom prst="rect">
            <a:avLst/>
          </a:prstGeom>
        </p:spPr>
        <p:txBody>
          <a:bodyPr wrap="none">
            <a:spAutoFit/>
          </a:bodyPr>
          <a:lstStyle/>
          <a:p>
            <a:r>
              <a:rPr lang="en-US" sz="2400" b="1" dirty="0"/>
              <a:t>H</a:t>
            </a:r>
            <a:r>
              <a:rPr lang="en-US" sz="2400" b="1" dirty="0" smtClean="0"/>
              <a:t>ow can e learning help</a:t>
            </a:r>
          </a:p>
          <a:p>
            <a:r>
              <a:rPr lang="en-US" sz="2400" b="1" dirty="0" smtClean="0"/>
              <a:t> students?</a:t>
            </a:r>
            <a:endParaRPr lang="en-US" sz="2400" b="1" dirty="0"/>
          </a:p>
        </p:txBody>
      </p:sp>
      <p:sp>
        <p:nvSpPr>
          <p:cNvPr id="5" name="Rectangle 4"/>
          <p:cNvSpPr/>
          <p:nvPr/>
        </p:nvSpPr>
        <p:spPr>
          <a:xfrm>
            <a:off x="838200" y="1828800"/>
            <a:ext cx="7543800" cy="1569660"/>
          </a:xfrm>
          <a:prstGeom prst="rect">
            <a:avLst/>
          </a:prstGeom>
        </p:spPr>
        <p:txBody>
          <a:bodyPr wrap="square">
            <a:spAutoFit/>
          </a:bodyPr>
          <a:lstStyle/>
          <a:p>
            <a:r>
              <a:rPr lang="en-US" sz="2400" dirty="0" smtClean="0"/>
              <a:t>Online learning or Electronic Learning helps students create and communicate new ideas, you can get more information through research when your working on an assignment, It also helps let students gain advanced skills </a:t>
            </a:r>
            <a:endParaRPr lang="en-US" sz="2400" dirty="0"/>
          </a:p>
        </p:txBody>
      </p:sp>
      <p:pic>
        <p:nvPicPr>
          <p:cNvPr id="16386" name="Picture 2" descr="Elearning: Learning to learn on your own"/>
          <p:cNvPicPr>
            <a:picLocks noChangeAspect="1" noChangeArrowheads="1"/>
          </p:cNvPicPr>
          <p:nvPr/>
        </p:nvPicPr>
        <p:blipFill>
          <a:blip r:embed="rId3" cstate="print"/>
          <a:srcRect/>
          <a:stretch>
            <a:fillRect/>
          </a:stretch>
        </p:blipFill>
        <p:spPr bwMode="auto">
          <a:xfrm>
            <a:off x="2209800" y="3505200"/>
            <a:ext cx="4495800" cy="207498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Slide template | Powerpoint background design, Background powerpoint,  Background for powerpoint presentation"/>
          <p:cNvPicPr>
            <a:picLocks noChangeAspect="1" noChangeArrowheads="1"/>
          </p:cNvPicPr>
          <p:nvPr/>
        </p:nvPicPr>
        <p:blipFill>
          <a:blip r:embed="rId2"/>
          <a:srcRect/>
          <a:stretch>
            <a:fillRect/>
          </a:stretch>
        </p:blipFill>
        <p:spPr bwMode="auto">
          <a:xfrm>
            <a:off x="0" y="0"/>
            <a:ext cx="9144001" cy="6858000"/>
          </a:xfrm>
          <a:prstGeom prst="rect">
            <a:avLst/>
          </a:prstGeom>
          <a:noFill/>
        </p:spPr>
      </p:pic>
      <p:sp>
        <p:nvSpPr>
          <p:cNvPr id="3" name="Rectangle 2"/>
          <p:cNvSpPr/>
          <p:nvPr/>
        </p:nvSpPr>
        <p:spPr>
          <a:xfrm>
            <a:off x="990600" y="457200"/>
            <a:ext cx="3429000" cy="830997"/>
          </a:xfrm>
          <a:prstGeom prst="rect">
            <a:avLst/>
          </a:prstGeom>
        </p:spPr>
        <p:txBody>
          <a:bodyPr wrap="square">
            <a:spAutoFit/>
          </a:bodyPr>
          <a:lstStyle/>
          <a:p>
            <a:r>
              <a:rPr lang="en-US" sz="2400" b="1" dirty="0" smtClean="0"/>
              <a:t>what are the advantages of E learning?</a:t>
            </a:r>
            <a:endParaRPr lang="en-US" sz="2400" b="1" dirty="0"/>
          </a:p>
        </p:txBody>
      </p:sp>
      <p:sp>
        <p:nvSpPr>
          <p:cNvPr id="4" name="Rectangle 3"/>
          <p:cNvSpPr/>
          <p:nvPr/>
        </p:nvSpPr>
        <p:spPr>
          <a:xfrm>
            <a:off x="914400" y="1828800"/>
            <a:ext cx="4572000" cy="3477875"/>
          </a:xfrm>
          <a:prstGeom prst="rect">
            <a:avLst/>
          </a:prstGeom>
        </p:spPr>
        <p:txBody>
          <a:bodyPr>
            <a:spAutoFit/>
          </a:bodyPr>
          <a:lstStyle/>
          <a:p>
            <a:pPr>
              <a:buFont typeface="Arial" pitchFamily="34" charset="0"/>
              <a:buChar char="•"/>
            </a:pPr>
            <a:r>
              <a:rPr lang="en-US" sz="2000" dirty="0"/>
              <a:t>Effective at producing good outcomes.</a:t>
            </a:r>
          </a:p>
          <a:p>
            <a:pPr>
              <a:buFont typeface="Arial" pitchFamily="34" charset="0"/>
              <a:buChar char="•"/>
            </a:pPr>
            <a:r>
              <a:rPr lang="en-US" sz="2000" dirty="0"/>
              <a:t>Everywhere Learning – not limited by place or time.</a:t>
            </a:r>
          </a:p>
          <a:p>
            <a:pPr>
              <a:buFont typeface="Arial" pitchFamily="34" charset="0"/>
              <a:buChar char="•"/>
            </a:pPr>
            <a:r>
              <a:rPr lang="en-US" sz="2000" dirty="0"/>
              <a:t>Fairer – it extends learning to more people.</a:t>
            </a:r>
          </a:p>
          <a:p>
            <a:pPr>
              <a:buFont typeface="Arial" pitchFamily="34" charset="0"/>
              <a:buChar char="•"/>
            </a:pPr>
            <a:r>
              <a:rPr lang="en-US" sz="2000" dirty="0"/>
              <a:t>Supports individual learning styles and needs.</a:t>
            </a:r>
          </a:p>
          <a:p>
            <a:pPr>
              <a:buFont typeface="Arial" pitchFamily="34" charset="0"/>
              <a:buChar char="•"/>
            </a:pPr>
            <a:r>
              <a:rPr lang="en-US" sz="2000" dirty="0"/>
              <a:t>Self paced.</a:t>
            </a:r>
          </a:p>
          <a:p>
            <a:pPr>
              <a:buFont typeface="Arial" pitchFamily="34" charset="0"/>
              <a:buChar char="•"/>
            </a:pPr>
            <a:r>
              <a:rPr lang="en-US" sz="2000" dirty="0"/>
              <a:t>Cost Effective.</a:t>
            </a:r>
          </a:p>
          <a:p>
            <a:pPr>
              <a:buFont typeface="Arial" pitchFamily="34" charset="0"/>
              <a:buChar char="•"/>
            </a:pPr>
            <a:r>
              <a:rPr lang="en-US" sz="2000" dirty="0"/>
              <a:t>Time Efficient.</a:t>
            </a:r>
          </a:p>
          <a:p>
            <a:pPr>
              <a:buFont typeface="Arial" pitchFamily="34" charset="0"/>
              <a:buChar char="•"/>
            </a:pPr>
            <a:r>
              <a:rPr lang="en-US" sz="2000" dirty="0"/>
              <a:t>Easily adaptable, yet consistent.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Slide template | Powerpoint background design, Background powerpoint,  Background for powerpoint presentation"/>
          <p:cNvPicPr>
            <a:picLocks noChangeAspect="1" noChangeArrowheads="1"/>
          </p:cNvPicPr>
          <p:nvPr/>
        </p:nvPicPr>
        <p:blipFill>
          <a:blip r:embed="rId2"/>
          <a:srcRect/>
          <a:stretch>
            <a:fillRect/>
          </a:stretch>
        </p:blipFill>
        <p:spPr bwMode="auto">
          <a:xfrm>
            <a:off x="-1" y="0"/>
            <a:ext cx="9144001" cy="6858000"/>
          </a:xfrm>
          <a:prstGeom prst="rect">
            <a:avLst/>
          </a:prstGeom>
          <a:noFill/>
        </p:spPr>
      </p:pic>
      <p:sp>
        <p:nvSpPr>
          <p:cNvPr id="3" name="Rectangle 2"/>
          <p:cNvSpPr/>
          <p:nvPr/>
        </p:nvSpPr>
        <p:spPr>
          <a:xfrm>
            <a:off x="914400" y="533400"/>
            <a:ext cx="3276600" cy="707886"/>
          </a:xfrm>
          <a:prstGeom prst="rect">
            <a:avLst/>
          </a:prstGeom>
        </p:spPr>
        <p:txBody>
          <a:bodyPr wrap="square">
            <a:spAutoFit/>
          </a:bodyPr>
          <a:lstStyle/>
          <a:p>
            <a:r>
              <a:rPr lang="en-US" sz="2000" b="1" dirty="0" smtClean="0"/>
              <a:t>what are the disadvantages of E learning?</a:t>
            </a:r>
            <a:endParaRPr lang="en-US" sz="2000" b="1" dirty="0"/>
          </a:p>
        </p:txBody>
      </p:sp>
      <p:sp>
        <p:nvSpPr>
          <p:cNvPr id="4" name="Rectangle 3"/>
          <p:cNvSpPr/>
          <p:nvPr/>
        </p:nvSpPr>
        <p:spPr>
          <a:xfrm>
            <a:off x="914400" y="1981200"/>
            <a:ext cx="6629400" cy="2677656"/>
          </a:xfrm>
          <a:prstGeom prst="rect">
            <a:avLst/>
          </a:prstGeom>
        </p:spPr>
        <p:txBody>
          <a:bodyPr wrap="square">
            <a:spAutoFit/>
          </a:bodyPr>
          <a:lstStyle/>
          <a:p>
            <a:pPr>
              <a:buFont typeface="Arial" pitchFamily="34" charset="0"/>
              <a:buChar char="•"/>
            </a:pPr>
            <a:r>
              <a:rPr lang="en-US" sz="2400" dirty="0"/>
              <a:t>Online Learning May Create a Sense of Isolation</a:t>
            </a:r>
            <a:r>
              <a:rPr lang="en-US" sz="2400" dirty="0" smtClean="0"/>
              <a:t>.</a:t>
            </a:r>
            <a:endParaRPr lang="en-US" sz="2400" dirty="0" smtClean="0"/>
          </a:p>
          <a:p>
            <a:pPr>
              <a:buFont typeface="Arial" pitchFamily="34" charset="0"/>
              <a:buChar char="•"/>
            </a:pPr>
            <a:r>
              <a:rPr lang="en-US" sz="2400" dirty="0" smtClean="0"/>
              <a:t> </a:t>
            </a:r>
            <a:r>
              <a:rPr lang="en-US" sz="2400" dirty="0"/>
              <a:t>Everyone learns in their own manner. </a:t>
            </a:r>
          </a:p>
          <a:p>
            <a:pPr>
              <a:buFont typeface="Arial" pitchFamily="34" charset="0"/>
              <a:buChar char="•"/>
            </a:pPr>
            <a:r>
              <a:rPr lang="en-US" sz="2400" dirty="0"/>
              <a:t>Online Learning Requires Self-Discipline</a:t>
            </a:r>
            <a:r>
              <a:rPr lang="en-US" sz="2400" dirty="0" smtClean="0"/>
              <a:t>.</a:t>
            </a:r>
            <a:endParaRPr lang="en-US" sz="2400" dirty="0"/>
          </a:p>
          <a:p>
            <a:pPr>
              <a:buFont typeface="Arial" pitchFamily="34" charset="0"/>
              <a:buChar char="•"/>
            </a:pPr>
            <a:r>
              <a:rPr lang="en-US" sz="2400" dirty="0"/>
              <a:t>Online Learning Requires Additional Training for Instructors</a:t>
            </a:r>
            <a:r>
              <a:rPr lang="en-US" sz="2400" dirty="0" smtClean="0"/>
              <a:t>.</a:t>
            </a:r>
            <a:endParaRPr lang="en-US" sz="2400" dirty="0"/>
          </a:p>
          <a:p>
            <a:pPr>
              <a:buFont typeface="Arial" pitchFamily="34" charset="0"/>
              <a:buChar char="•"/>
            </a:pPr>
            <a:r>
              <a:rPr lang="en-US" sz="2400" dirty="0"/>
              <a:t>Online Classes Are Prone to Technical Issues</a:t>
            </a:r>
            <a:r>
              <a:rPr lang="en-US" sz="2400" dirty="0" smtClean="0"/>
              <a:t>.</a:t>
            </a:r>
            <a:endParaRPr lang="en-US" sz="2400" dirty="0"/>
          </a:p>
          <a:p>
            <a:pPr>
              <a:buFont typeface="Arial" pitchFamily="34" charset="0"/>
              <a:buChar char="•"/>
            </a:pPr>
            <a:r>
              <a:rPr lang="en-US" sz="2400" dirty="0"/>
              <a:t>Online Learning means more screen-time.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Slide template | Powerpoint background design, Background powerpoint,  Background for powerpoint presentation"/>
          <p:cNvPicPr>
            <a:picLocks noChangeAspect="1" noChangeArrowheads="1"/>
          </p:cNvPicPr>
          <p:nvPr/>
        </p:nvPicPr>
        <p:blipFill>
          <a:blip r:embed="rId2"/>
          <a:srcRect/>
          <a:stretch>
            <a:fillRect/>
          </a:stretch>
        </p:blipFill>
        <p:spPr bwMode="auto">
          <a:xfrm>
            <a:off x="0" y="0"/>
            <a:ext cx="9144001" cy="6858000"/>
          </a:xfrm>
          <a:prstGeom prst="rect">
            <a:avLst/>
          </a:prstGeom>
          <a:noFill/>
        </p:spPr>
      </p:pic>
      <p:sp>
        <p:nvSpPr>
          <p:cNvPr id="3" name="Rectangle 2"/>
          <p:cNvSpPr/>
          <p:nvPr/>
        </p:nvSpPr>
        <p:spPr>
          <a:xfrm>
            <a:off x="1143000" y="685800"/>
            <a:ext cx="2946512" cy="461665"/>
          </a:xfrm>
          <a:prstGeom prst="rect">
            <a:avLst/>
          </a:prstGeom>
        </p:spPr>
        <p:txBody>
          <a:bodyPr wrap="none">
            <a:spAutoFit/>
          </a:bodyPr>
          <a:lstStyle/>
          <a:p>
            <a:r>
              <a:rPr lang="en-US" sz="2400" b="1" dirty="0" smtClean="0"/>
              <a:t>E learning usage 2023</a:t>
            </a:r>
            <a:endParaRPr lang="en-US" sz="2400" b="1" dirty="0"/>
          </a:p>
        </p:txBody>
      </p:sp>
      <p:graphicFrame>
        <p:nvGraphicFramePr>
          <p:cNvPr id="4" name="Chart 3"/>
          <p:cNvGraphicFramePr/>
          <p:nvPr/>
        </p:nvGraphicFramePr>
        <p:xfrm>
          <a:off x="762000" y="1600200"/>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5029200" y="3048000"/>
            <a:ext cx="3505200" cy="2308324"/>
          </a:xfrm>
          <a:prstGeom prst="rect">
            <a:avLst/>
          </a:prstGeom>
        </p:spPr>
        <p:txBody>
          <a:bodyPr wrap="square">
            <a:spAutoFit/>
          </a:bodyPr>
          <a:lstStyle/>
          <a:p>
            <a:pPr>
              <a:buFont typeface="Arial" pitchFamily="34" charset="0"/>
              <a:buChar char="•"/>
            </a:pPr>
            <a:r>
              <a:rPr lang="en-US" b="1" dirty="0"/>
              <a:t>80% of companies and 50% of institutional students</a:t>
            </a:r>
            <a:r>
              <a:rPr lang="en-US" dirty="0"/>
              <a:t> have used an e-learning platform</a:t>
            </a:r>
            <a:r>
              <a:rPr lang="en-US" dirty="0" smtClean="0"/>
              <a:t>.</a:t>
            </a:r>
          </a:p>
          <a:p>
            <a:pPr>
              <a:buFont typeface="Arial" pitchFamily="34" charset="0"/>
              <a:buChar char="•"/>
            </a:pPr>
            <a:endParaRPr lang="en-US" dirty="0"/>
          </a:p>
          <a:p>
            <a:pPr>
              <a:buFont typeface="Arial" pitchFamily="34" charset="0"/>
              <a:buChar char="•"/>
            </a:pPr>
            <a:r>
              <a:rPr lang="en-US" dirty="0" smtClean="0"/>
              <a:t> </a:t>
            </a:r>
            <a:r>
              <a:rPr lang="en-US" dirty="0"/>
              <a:t>E-learning takes 40% to 60% lesser time for employees and students than conventional learning.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Slide template | Powerpoint background design, Background powerpoint,  Background for powerpoint presentation"/>
          <p:cNvPicPr>
            <a:picLocks noChangeAspect="1" noChangeArrowheads="1"/>
          </p:cNvPicPr>
          <p:nvPr/>
        </p:nvPicPr>
        <p:blipFill>
          <a:blip r:embed="rId2"/>
          <a:srcRect/>
          <a:stretch>
            <a:fillRect/>
          </a:stretch>
        </p:blipFill>
        <p:spPr bwMode="auto">
          <a:xfrm>
            <a:off x="0" y="0"/>
            <a:ext cx="9144001" cy="6858000"/>
          </a:xfrm>
          <a:prstGeom prst="rect">
            <a:avLst/>
          </a:prstGeom>
          <a:noFill/>
        </p:spPr>
      </p:pic>
      <p:sp>
        <p:nvSpPr>
          <p:cNvPr id="3" name="Rectangle 2"/>
          <p:cNvSpPr/>
          <p:nvPr/>
        </p:nvSpPr>
        <p:spPr>
          <a:xfrm>
            <a:off x="1066800" y="533400"/>
            <a:ext cx="3177921" cy="523220"/>
          </a:xfrm>
          <a:prstGeom prst="rect">
            <a:avLst/>
          </a:prstGeom>
        </p:spPr>
        <p:txBody>
          <a:bodyPr wrap="none">
            <a:spAutoFit/>
          </a:bodyPr>
          <a:lstStyle/>
          <a:p>
            <a:r>
              <a:rPr lang="en-US" sz="2800" b="1" dirty="0" smtClean="0"/>
              <a:t>Citation/Resources </a:t>
            </a:r>
            <a:endParaRPr lang="en-US" sz="2800" b="1" dirty="0"/>
          </a:p>
        </p:txBody>
      </p:sp>
      <p:sp>
        <p:nvSpPr>
          <p:cNvPr id="4" name="Rectangle 3"/>
          <p:cNvSpPr/>
          <p:nvPr/>
        </p:nvSpPr>
        <p:spPr>
          <a:xfrm>
            <a:off x="990600" y="1981200"/>
            <a:ext cx="4572000" cy="3139321"/>
          </a:xfrm>
          <a:prstGeom prst="rect">
            <a:avLst/>
          </a:prstGeom>
        </p:spPr>
        <p:txBody>
          <a:bodyPr>
            <a:spAutoFit/>
          </a:bodyPr>
          <a:lstStyle/>
          <a:p>
            <a:pPr>
              <a:buFont typeface="Arial" pitchFamily="34" charset="0"/>
              <a:buChar char="•"/>
            </a:pPr>
            <a:r>
              <a:rPr lang="en-US" dirty="0" smtClean="0">
                <a:hlinkClick r:id="rId3"/>
              </a:rPr>
              <a:t>https://research.com/education/what-is-elearning#</a:t>
            </a:r>
            <a:endParaRPr lang="en-US" dirty="0" smtClean="0"/>
          </a:p>
          <a:p>
            <a:pPr>
              <a:buFont typeface="Arial" pitchFamily="34" charset="0"/>
              <a:buChar char="•"/>
            </a:pPr>
            <a:endParaRPr lang="en-US" dirty="0" smtClean="0"/>
          </a:p>
          <a:p>
            <a:pPr>
              <a:buFont typeface="Arial" pitchFamily="34" charset="0"/>
              <a:buChar char="•"/>
            </a:pPr>
            <a:r>
              <a:rPr lang="en-US" dirty="0" smtClean="0">
                <a:hlinkClick r:id="rId4"/>
              </a:rPr>
              <a:t>https://www.guru99.com/online-learning-statistics.html#</a:t>
            </a:r>
            <a:endParaRPr lang="en-US" dirty="0" smtClean="0"/>
          </a:p>
          <a:p>
            <a:pPr>
              <a:buFont typeface="Arial" pitchFamily="34" charset="0"/>
              <a:buChar char="•"/>
            </a:pPr>
            <a:endParaRPr lang="en-US" dirty="0"/>
          </a:p>
          <a:p>
            <a:pPr>
              <a:buFont typeface="Arial" pitchFamily="34" charset="0"/>
              <a:buChar char="•"/>
            </a:pPr>
            <a:r>
              <a:rPr lang="en-US" dirty="0" smtClean="0">
                <a:hlinkClick r:id="rId5"/>
              </a:rPr>
              <a:t>https://corp.kaltura.com/blog/advantages-disadvantages-online-classes/</a:t>
            </a:r>
            <a:endParaRPr lang="en-US" dirty="0" smtClean="0"/>
          </a:p>
          <a:p>
            <a:pPr>
              <a:buFont typeface="Arial" pitchFamily="34" charset="0"/>
              <a:buChar char="•"/>
            </a:pPr>
            <a:endParaRPr lang="en-US" dirty="0"/>
          </a:p>
          <a:p>
            <a:pPr>
              <a:buFont typeface="Arial" pitchFamily="34" charset="0"/>
              <a:buChar char="•"/>
            </a:pPr>
            <a:r>
              <a:rPr lang="en-US" dirty="0" smtClean="0">
                <a:hlinkClick r:id="rId6"/>
              </a:rPr>
              <a:t>https://learnopoly.com/benefits-of-elearning/</a:t>
            </a:r>
            <a:endParaRPr lang="en-US" dirty="0" smtClean="0"/>
          </a:p>
          <a:p>
            <a:pPr>
              <a:buFont typeface="Arial" pitchFamily="34" charset="0"/>
              <a:buChar char="•"/>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5400" y="2057400"/>
            <a:ext cx="6477000" cy="923330"/>
          </a:xfrm>
          <a:prstGeom prst="rect">
            <a:avLst/>
          </a:prstGeom>
          <a:no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Thank </a:t>
            </a:r>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Y</a:t>
            </a: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ou </a:t>
            </a: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sym typeface="Wingdings" pitchFamily="2" charset="2"/>
              </a:rPr>
              <a:t> </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theme/theme1.xml><?xml version="1.0" encoding="utf-8"?>
<a:theme xmlns:a="http://schemas.openxmlformats.org/drawingml/2006/main" name="Office Them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244</Words>
  <Application>Microsoft Office PowerPoint</Application>
  <PresentationFormat>On-screen Show (4:3)</PresentationFormat>
  <Paragraphs>46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E-Learning</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Reality</dc:title>
  <dc:creator>ACER</dc:creator>
  <cp:lastModifiedBy>ACER</cp:lastModifiedBy>
  <cp:revision>8</cp:revision>
  <dcterms:created xsi:type="dcterms:W3CDTF">2023-02-06T15:20:48Z</dcterms:created>
  <dcterms:modified xsi:type="dcterms:W3CDTF">2023-02-06T16:15:45Z</dcterms:modified>
</cp:coreProperties>
</file>