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Lst>
  <p:notesMasterIdLst>
    <p:notesMasterId r:id="rId10"/>
  </p:notesMasterIdLst>
  <p:sldIdLst>
    <p:sldId id="257" r:id="rId2"/>
    <p:sldId id="258" r:id="rId3"/>
    <p:sldId id="259" r:id="rId4"/>
    <p:sldId id="263" r:id="rId5"/>
    <p:sldId id="264" r:id="rId6"/>
    <p:sldId id="260" r:id="rId7"/>
    <p:sldId id="261" r:id="rId8"/>
    <p:sldId id="262" r:id="rId9"/>
  </p:sldIdLst>
  <p:sldSz cx="9144000" cy="5143500" type="screen16x9"/>
  <p:notesSz cx="6858000" cy="9144000"/>
  <p:embeddedFontLst>
    <p:embeddedFont>
      <p:font typeface="Maven Pro" panose="020B0604020202020204" charset="0"/>
      <p:regular r:id="rId11"/>
      <p:bold r:id="rId12"/>
    </p:embeddedFont>
    <p:embeddedFont>
      <p:font typeface="Montserrat" panose="00000500000000000000" pitchFamily="2" charset="0"/>
      <p:regular r:id="rId13"/>
      <p:bold r:id="rId14"/>
      <p:italic r:id="rId15"/>
      <p:boldItalic r:id="rId16"/>
    </p:embeddedFont>
    <p:embeddedFont>
      <p:font typeface="Share Tech" panose="020B0604020202020204"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25B9C6-40FA-4049-BB13-69F4AA594EFB}">
  <a:tblStyle styleId="{4425B9C6-40FA-4049-BB13-69F4AA594EF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6" d="100"/>
          <a:sy n="96"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561650" y="751888"/>
            <a:ext cx="60207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924250" y="2804488"/>
            <a:ext cx="3295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a:off x="1060456" y="1158638"/>
            <a:ext cx="121198" cy="121434"/>
          </a:xfrm>
          <a:custGeom>
            <a:avLst/>
            <a:gdLst/>
            <a:ahLst/>
            <a:cxnLst/>
            <a:rect l="l" t="t" r="r" b="b"/>
            <a:pathLst>
              <a:path w="4625" h="4634" extrusionOk="0">
                <a:moveTo>
                  <a:pt x="1" y="0"/>
                </a:moveTo>
                <a:lnTo>
                  <a:pt x="1" y="4633"/>
                </a:lnTo>
                <a:lnTo>
                  <a:pt x="4625" y="4633"/>
                </a:lnTo>
                <a:lnTo>
                  <a:pt x="4625" y="0"/>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799740" y="916059"/>
            <a:ext cx="121434" cy="121434"/>
          </a:xfrm>
          <a:custGeom>
            <a:avLst/>
            <a:gdLst/>
            <a:ahLst/>
            <a:cxnLst/>
            <a:rect l="l" t="t" r="r" b="b"/>
            <a:pathLst>
              <a:path w="4634" h="4634" extrusionOk="0">
                <a:moveTo>
                  <a:pt x="0" y="1"/>
                </a:moveTo>
                <a:lnTo>
                  <a:pt x="0" y="4634"/>
                </a:lnTo>
                <a:lnTo>
                  <a:pt x="4633" y="4634"/>
                </a:lnTo>
                <a:lnTo>
                  <a:pt x="4633"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257933" y="2452405"/>
            <a:ext cx="57599" cy="57599"/>
          </a:xfrm>
          <a:custGeom>
            <a:avLst/>
            <a:gdLst/>
            <a:ahLst/>
            <a:cxnLst/>
            <a:rect l="l" t="t" r="r" b="b"/>
            <a:pathLst>
              <a:path w="2198" h="2198" fill="none" extrusionOk="0">
                <a:moveTo>
                  <a:pt x="1" y="1"/>
                </a:moveTo>
                <a:lnTo>
                  <a:pt x="2198" y="1"/>
                </a:lnTo>
                <a:lnTo>
                  <a:pt x="2198" y="2198"/>
                </a:lnTo>
                <a:lnTo>
                  <a:pt x="1" y="2198"/>
                </a:lnTo>
                <a:close/>
              </a:path>
            </a:pathLst>
          </a:custGeom>
          <a:noFill/>
          <a:ln w="13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710023" y="4821495"/>
            <a:ext cx="98059" cy="98295"/>
          </a:xfrm>
          <a:custGeom>
            <a:avLst/>
            <a:gdLst/>
            <a:ahLst/>
            <a:cxnLst/>
            <a:rect l="l" t="t" r="r" b="b"/>
            <a:pathLst>
              <a:path w="3742" h="3751" fill="none" extrusionOk="0">
                <a:moveTo>
                  <a:pt x="1" y="0"/>
                </a:moveTo>
                <a:lnTo>
                  <a:pt x="3742" y="0"/>
                </a:lnTo>
                <a:lnTo>
                  <a:pt x="3742" y="3750"/>
                </a:lnTo>
                <a:lnTo>
                  <a:pt x="1" y="3750"/>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75669" y="1557059"/>
            <a:ext cx="57834" cy="57599"/>
          </a:xfrm>
          <a:custGeom>
            <a:avLst/>
            <a:gdLst/>
            <a:ahLst/>
            <a:cxnLst/>
            <a:rect l="l" t="t" r="r" b="b"/>
            <a:pathLst>
              <a:path w="2207" h="2198" fill="none" extrusionOk="0">
                <a:moveTo>
                  <a:pt x="0" y="0"/>
                </a:moveTo>
                <a:lnTo>
                  <a:pt x="2207" y="0"/>
                </a:lnTo>
                <a:lnTo>
                  <a:pt x="2207" y="2197"/>
                </a:lnTo>
                <a:lnTo>
                  <a:pt x="0" y="2197"/>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263673" y="2953681"/>
            <a:ext cx="104086" cy="104322"/>
          </a:xfrm>
          <a:custGeom>
            <a:avLst/>
            <a:gdLst/>
            <a:ahLst/>
            <a:cxnLst/>
            <a:rect l="l" t="t" r="r" b="b"/>
            <a:pathLst>
              <a:path w="3972" h="3981" extrusionOk="0">
                <a:moveTo>
                  <a:pt x="0" y="1"/>
                </a:moveTo>
                <a:lnTo>
                  <a:pt x="0" y="3981"/>
                </a:lnTo>
                <a:lnTo>
                  <a:pt x="3972" y="3981"/>
                </a:lnTo>
                <a:lnTo>
                  <a:pt x="3972"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2"/>
          <p:cNvGrpSpPr/>
          <p:nvPr/>
        </p:nvGrpSpPr>
        <p:grpSpPr>
          <a:xfrm>
            <a:off x="8263682" y="-434366"/>
            <a:ext cx="188886" cy="1181531"/>
            <a:chOff x="2877432" y="975334"/>
            <a:chExt cx="188886" cy="1181531"/>
          </a:xfrm>
        </p:grpSpPr>
        <p:sp>
          <p:nvSpPr>
            <p:cNvPr id="18" name="Google Shape;18;p2"/>
            <p:cNvSpPr/>
            <p:nvPr/>
          </p:nvSpPr>
          <p:spPr>
            <a:xfrm>
              <a:off x="2877432" y="1968242"/>
              <a:ext cx="188886" cy="188624"/>
            </a:xfrm>
            <a:custGeom>
              <a:avLst/>
              <a:gdLst/>
              <a:ahLst/>
              <a:cxnLst/>
              <a:rect l="l" t="t" r="r" b="b"/>
              <a:pathLst>
                <a:path w="7208" h="7198" fill="none" extrusionOk="0">
                  <a:moveTo>
                    <a:pt x="1" y="0"/>
                  </a:moveTo>
                  <a:lnTo>
                    <a:pt x="7208" y="0"/>
                  </a:lnTo>
                  <a:lnTo>
                    <a:pt x="7208" y="7198"/>
                  </a:lnTo>
                  <a:lnTo>
                    <a:pt x="1" y="7198"/>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905393" y="1452501"/>
              <a:ext cx="133226" cy="133252"/>
            </a:xfrm>
            <a:custGeom>
              <a:avLst/>
              <a:gdLst/>
              <a:ahLst/>
              <a:cxnLst/>
              <a:rect l="l" t="t" r="r" b="b"/>
              <a:pathLst>
                <a:path w="5084" h="5085" fill="none" extrusionOk="0">
                  <a:moveTo>
                    <a:pt x="0" y="1"/>
                  </a:moveTo>
                  <a:lnTo>
                    <a:pt x="5083" y="1"/>
                  </a:lnTo>
                  <a:lnTo>
                    <a:pt x="5083" y="5084"/>
                  </a:lnTo>
                  <a:lnTo>
                    <a:pt x="0"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931651" y="975334"/>
              <a:ext cx="80476" cy="80711"/>
            </a:xfrm>
            <a:custGeom>
              <a:avLst/>
              <a:gdLst/>
              <a:ahLst/>
              <a:cxnLst/>
              <a:rect l="l" t="t" r="r" b="b"/>
              <a:pathLst>
                <a:path w="3071" h="3080" fill="none" extrusionOk="0">
                  <a:moveTo>
                    <a:pt x="0" y="0"/>
                  </a:moveTo>
                  <a:lnTo>
                    <a:pt x="3070" y="0"/>
                  </a:lnTo>
                  <a:lnTo>
                    <a:pt x="3070" y="3080"/>
                  </a:lnTo>
                  <a:lnTo>
                    <a:pt x="0" y="3080"/>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
          <p:cNvSpPr/>
          <p:nvPr/>
        </p:nvSpPr>
        <p:spPr>
          <a:xfrm>
            <a:off x="8485996" y="1614632"/>
            <a:ext cx="80502" cy="80476"/>
          </a:xfrm>
          <a:custGeom>
            <a:avLst/>
            <a:gdLst/>
            <a:ahLst/>
            <a:cxnLst/>
            <a:rect l="l" t="t" r="r" b="b"/>
            <a:pathLst>
              <a:path w="3072" h="3071" extrusionOk="0">
                <a:moveTo>
                  <a:pt x="1" y="0"/>
                </a:moveTo>
                <a:lnTo>
                  <a:pt x="1" y="3070"/>
                </a:lnTo>
                <a:lnTo>
                  <a:pt x="3071" y="3070"/>
                </a:lnTo>
                <a:lnTo>
                  <a:pt x="3071"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22;p2"/>
          <p:cNvGrpSpPr/>
          <p:nvPr/>
        </p:nvGrpSpPr>
        <p:grpSpPr>
          <a:xfrm>
            <a:off x="3090746" y="-533657"/>
            <a:ext cx="98059" cy="1147596"/>
            <a:chOff x="3347921" y="16006"/>
            <a:chExt cx="98059" cy="1147596"/>
          </a:xfrm>
        </p:grpSpPr>
        <p:sp>
          <p:nvSpPr>
            <p:cNvPr id="23" name="Google Shape;23;p2"/>
            <p:cNvSpPr/>
            <p:nvPr/>
          </p:nvSpPr>
          <p:spPr>
            <a:xfrm>
              <a:off x="3347921" y="1065280"/>
              <a:ext cx="98059" cy="98321"/>
            </a:xfrm>
            <a:custGeom>
              <a:avLst/>
              <a:gdLst/>
              <a:ahLst/>
              <a:cxnLst/>
              <a:rect l="l" t="t" r="r" b="b"/>
              <a:pathLst>
                <a:path w="3742" h="3752" fill="none" extrusionOk="0">
                  <a:moveTo>
                    <a:pt x="0" y="1"/>
                  </a:moveTo>
                  <a:lnTo>
                    <a:pt x="3741" y="1"/>
                  </a:lnTo>
                  <a:lnTo>
                    <a:pt x="3741" y="3751"/>
                  </a:lnTo>
                  <a:lnTo>
                    <a:pt x="0" y="3751"/>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392705" y="16006"/>
              <a:ext cx="8464" cy="894665"/>
            </a:xfrm>
            <a:custGeom>
              <a:avLst/>
              <a:gdLst/>
              <a:ahLst/>
              <a:cxnLst/>
              <a:rect l="l" t="t" r="r" b="b"/>
              <a:pathLst>
                <a:path w="323" h="34141" extrusionOk="0">
                  <a:moveTo>
                    <a:pt x="157" y="1"/>
                  </a:moveTo>
                  <a:lnTo>
                    <a:pt x="1" y="34141"/>
                  </a:lnTo>
                  <a:lnTo>
                    <a:pt x="323" y="34141"/>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5;p2"/>
          <p:cNvGrpSpPr/>
          <p:nvPr/>
        </p:nvGrpSpPr>
        <p:grpSpPr>
          <a:xfrm>
            <a:off x="4892771" y="-340112"/>
            <a:ext cx="121172" cy="760495"/>
            <a:chOff x="5245196" y="3136513"/>
            <a:chExt cx="121172" cy="760495"/>
          </a:xfrm>
        </p:grpSpPr>
        <p:sp>
          <p:nvSpPr>
            <p:cNvPr id="26" name="Google Shape;26;p2"/>
            <p:cNvSpPr/>
            <p:nvPr/>
          </p:nvSpPr>
          <p:spPr>
            <a:xfrm>
              <a:off x="5245196" y="3775810"/>
              <a:ext cx="121172" cy="121198"/>
            </a:xfrm>
            <a:custGeom>
              <a:avLst/>
              <a:gdLst/>
              <a:ahLst/>
              <a:cxnLst/>
              <a:rect l="l" t="t" r="r" b="b"/>
              <a:pathLst>
                <a:path w="4624" h="4625" extrusionOk="0">
                  <a:moveTo>
                    <a:pt x="0" y="1"/>
                  </a:moveTo>
                  <a:lnTo>
                    <a:pt x="0" y="4624"/>
                  </a:lnTo>
                  <a:lnTo>
                    <a:pt x="4624" y="4624"/>
                  </a:lnTo>
                  <a:lnTo>
                    <a:pt x="4624"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5309007" y="3136513"/>
              <a:ext cx="8464" cy="554288"/>
            </a:xfrm>
            <a:custGeom>
              <a:avLst/>
              <a:gdLst/>
              <a:ahLst/>
              <a:cxnLst/>
              <a:rect l="l" t="t" r="r" b="b"/>
              <a:pathLst>
                <a:path w="323" h="21152" extrusionOk="0">
                  <a:moveTo>
                    <a:pt x="166" y="1"/>
                  </a:moveTo>
                  <a:lnTo>
                    <a:pt x="0" y="21152"/>
                  </a:lnTo>
                  <a:lnTo>
                    <a:pt x="322" y="21152"/>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a:off x="250617" y="2402301"/>
            <a:ext cx="188650" cy="2468354"/>
            <a:chOff x="250617" y="2402301"/>
            <a:chExt cx="188650" cy="2468354"/>
          </a:xfrm>
        </p:grpSpPr>
        <p:sp>
          <p:nvSpPr>
            <p:cNvPr id="29" name="Google Shape;29;p2"/>
            <p:cNvSpPr/>
            <p:nvPr/>
          </p:nvSpPr>
          <p:spPr>
            <a:xfrm>
              <a:off x="250617" y="4681770"/>
              <a:ext cx="188650" cy="188886"/>
            </a:xfrm>
            <a:custGeom>
              <a:avLst/>
              <a:gdLst/>
              <a:ahLst/>
              <a:cxnLst/>
              <a:rect l="l" t="t" r="r" b="b"/>
              <a:pathLst>
                <a:path w="7199" h="7208" fill="none" extrusionOk="0">
                  <a:moveTo>
                    <a:pt x="0" y="1"/>
                  </a:moveTo>
                  <a:lnTo>
                    <a:pt x="7198" y="1"/>
                  </a:lnTo>
                  <a:lnTo>
                    <a:pt x="7198" y="7207"/>
                  </a:lnTo>
                  <a:lnTo>
                    <a:pt x="0" y="7207"/>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78316" y="4166291"/>
              <a:ext cx="133226" cy="133226"/>
            </a:xfrm>
            <a:custGeom>
              <a:avLst/>
              <a:gdLst/>
              <a:ahLst/>
              <a:cxnLst/>
              <a:rect l="l" t="t" r="r" b="b"/>
              <a:pathLst>
                <a:path w="5084" h="5084" fill="none" extrusionOk="0">
                  <a:moveTo>
                    <a:pt x="1" y="0"/>
                  </a:moveTo>
                  <a:lnTo>
                    <a:pt x="5084" y="0"/>
                  </a:lnTo>
                  <a:lnTo>
                    <a:pt x="5084" y="5084"/>
                  </a:lnTo>
                  <a:lnTo>
                    <a:pt x="1"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04573" y="3689098"/>
              <a:ext cx="80476" cy="80476"/>
            </a:xfrm>
            <a:custGeom>
              <a:avLst/>
              <a:gdLst/>
              <a:ahLst/>
              <a:cxnLst/>
              <a:rect l="l" t="t" r="r" b="b"/>
              <a:pathLst>
                <a:path w="3071" h="3071" fill="none" extrusionOk="0">
                  <a:moveTo>
                    <a:pt x="1" y="0"/>
                  </a:moveTo>
                  <a:lnTo>
                    <a:pt x="3071" y="0"/>
                  </a:lnTo>
                  <a:lnTo>
                    <a:pt x="3071" y="3071"/>
                  </a:lnTo>
                  <a:lnTo>
                    <a:pt x="1" y="3071"/>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40710" y="2402301"/>
              <a:ext cx="8464" cy="1011487"/>
            </a:xfrm>
            <a:custGeom>
              <a:avLst/>
              <a:gdLst/>
              <a:ahLst/>
              <a:cxnLst/>
              <a:rect l="l" t="t" r="r" b="b"/>
              <a:pathLst>
                <a:path w="323" h="38599" extrusionOk="0">
                  <a:moveTo>
                    <a:pt x="157" y="1"/>
                  </a:moveTo>
                  <a:lnTo>
                    <a:pt x="0" y="38599"/>
                  </a:lnTo>
                  <a:lnTo>
                    <a:pt x="322" y="38599"/>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8935726" y="10"/>
            <a:ext cx="8464" cy="2519637"/>
          </a:xfrm>
          <a:custGeom>
            <a:avLst/>
            <a:gdLst/>
            <a:ahLst/>
            <a:cxnLst/>
            <a:rect l="l" t="t" r="r" b="b"/>
            <a:pathLst>
              <a:path w="323" h="96151" extrusionOk="0">
                <a:moveTo>
                  <a:pt x="166" y="0"/>
                </a:moveTo>
                <a:lnTo>
                  <a:pt x="1" y="96150"/>
                </a:lnTo>
                <a:lnTo>
                  <a:pt x="323" y="96150"/>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646863" y="21446"/>
            <a:ext cx="8464" cy="1689069"/>
          </a:xfrm>
          <a:custGeom>
            <a:avLst/>
            <a:gdLst/>
            <a:ahLst/>
            <a:cxnLst/>
            <a:rect l="l" t="t" r="r" b="b"/>
            <a:pathLst>
              <a:path w="323" h="64456" extrusionOk="0">
                <a:moveTo>
                  <a:pt x="166" y="0"/>
                </a:moveTo>
                <a:lnTo>
                  <a:pt x="1" y="64456"/>
                </a:lnTo>
                <a:lnTo>
                  <a:pt x="322" y="64456"/>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 name="Google Shape;35;p2"/>
          <p:cNvGrpSpPr/>
          <p:nvPr/>
        </p:nvGrpSpPr>
        <p:grpSpPr>
          <a:xfrm>
            <a:off x="2038689" y="173907"/>
            <a:ext cx="57599" cy="831799"/>
            <a:chOff x="2038689" y="173907"/>
            <a:chExt cx="57599" cy="831799"/>
          </a:xfrm>
        </p:grpSpPr>
        <p:sp>
          <p:nvSpPr>
            <p:cNvPr id="36" name="Google Shape;36;p2"/>
            <p:cNvSpPr/>
            <p:nvPr/>
          </p:nvSpPr>
          <p:spPr>
            <a:xfrm>
              <a:off x="2038689" y="947872"/>
              <a:ext cx="57599" cy="57834"/>
            </a:xfrm>
            <a:custGeom>
              <a:avLst/>
              <a:gdLst/>
              <a:ahLst/>
              <a:cxnLst/>
              <a:rect l="l" t="t" r="r" b="b"/>
              <a:pathLst>
                <a:path w="2198" h="2207" fill="none" extrusionOk="0">
                  <a:moveTo>
                    <a:pt x="1" y="0"/>
                  </a:moveTo>
                  <a:lnTo>
                    <a:pt x="2197" y="0"/>
                  </a:lnTo>
                  <a:lnTo>
                    <a:pt x="2197" y="2206"/>
                  </a:lnTo>
                  <a:lnTo>
                    <a:pt x="1" y="2206"/>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063269" y="173907"/>
              <a:ext cx="8438" cy="692074"/>
            </a:xfrm>
            <a:custGeom>
              <a:avLst/>
              <a:gdLst/>
              <a:ahLst/>
              <a:cxnLst/>
              <a:rect l="l" t="t" r="r" b="b"/>
              <a:pathLst>
                <a:path w="322" h="26410" extrusionOk="0">
                  <a:moveTo>
                    <a:pt x="166" y="1"/>
                  </a:moveTo>
                  <a:lnTo>
                    <a:pt x="0" y="26410"/>
                  </a:lnTo>
                  <a:lnTo>
                    <a:pt x="322" y="26410"/>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69"/>
        <p:cNvGrpSpPr/>
        <p:nvPr/>
      </p:nvGrpSpPr>
      <p:grpSpPr>
        <a:xfrm>
          <a:off x="0" y="0"/>
          <a:ext cx="0" cy="0"/>
          <a:chOff x="0" y="0"/>
          <a:chExt cx="0" cy="0"/>
        </a:xfrm>
      </p:grpSpPr>
      <p:sp>
        <p:nvSpPr>
          <p:cNvPr id="170" name="Google Shape;170;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71" name="Google Shape;171;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72" name="Google Shape;172;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CUSTOM_5">
    <p:spTree>
      <p:nvGrpSpPr>
        <p:cNvPr id="1" name="Shape 42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25"/>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078C3-4A4A-E39E-27E1-B08296D4A9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F8305B-B9D7-5DCC-3688-F5AD4B37C7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CB2C1-71C2-3CC5-166C-E49233417684}"/>
              </a:ext>
            </a:extLst>
          </p:cNvPr>
          <p:cNvSpPr>
            <a:spLocks noGrp="1"/>
          </p:cNvSpPr>
          <p:nvPr>
            <p:ph type="dt" sz="half" idx="10"/>
          </p:nvPr>
        </p:nvSpPr>
        <p:spPr/>
        <p:txBody>
          <a:bodyPr/>
          <a:lstStyle/>
          <a:p>
            <a:fld id="{D65FA479-C9CC-4473-A43A-BFB0DB9DAD79}" type="datetimeFigureOut">
              <a:rPr lang="en-US" smtClean="0"/>
              <a:t>05/02/2023</a:t>
            </a:fld>
            <a:endParaRPr lang="en-US"/>
          </a:p>
        </p:txBody>
      </p:sp>
      <p:sp>
        <p:nvSpPr>
          <p:cNvPr id="5" name="Footer Placeholder 4">
            <a:extLst>
              <a:ext uri="{FF2B5EF4-FFF2-40B4-BE49-F238E27FC236}">
                <a16:creationId xmlns:a16="http://schemas.microsoft.com/office/drawing/2014/main" id="{8E9E404F-18F9-81BA-2631-23BE5D5B3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D7FC92-5C43-B6C6-E0B8-B4B7C84BF100}"/>
              </a:ext>
            </a:extLst>
          </p:cNvPr>
          <p:cNvSpPr>
            <a:spLocks noGrp="1"/>
          </p:cNvSpPr>
          <p:nvPr>
            <p:ph type="sldNum" sz="quarter" idx="12"/>
          </p:nvPr>
        </p:nvSpPr>
        <p:spPr/>
        <p:txBody>
          <a:bodyPr/>
          <a:lstStyle/>
          <a:p>
            <a:fld id="{88299BC7-258A-43F9-98B3-F8515269042F}" type="slidenum">
              <a:rPr lang="en-US" smtClean="0"/>
              <a:t>‹#›</a:t>
            </a:fld>
            <a:endParaRPr lang="en-US"/>
          </a:p>
        </p:txBody>
      </p:sp>
    </p:spTree>
    <p:extLst>
      <p:ext uri="{BB962C8B-B14F-4D97-AF65-F5344CB8AC3E}">
        <p14:creationId xmlns:p14="http://schemas.microsoft.com/office/powerpoint/2010/main" val="8851898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1pPr>
            <a:lvl2pPr lvl="1">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2pPr>
            <a:lvl3pPr lvl="2">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3pPr>
            <a:lvl4pPr lvl="3">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4pPr>
            <a:lvl5pPr lvl="4">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5pPr>
            <a:lvl6pPr lvl="5">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6pPr>
            <a:lvl7pPr lvl="6">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7pPr>
            <a:lvl8pPr lvl="7">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8pPr>
            <a:lvl9pPr lvl="8">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1"/>
              </a:buClr>
              <a:buSzPts val="1800"/>
              <a:buFont typeface="Maven Pro"/>
              <a:buChar char="●"/>
              <a:defRPr sz="1800">
                <a:solidFill>
                  <a:schemeClr val="lt1"/>
                </a:solidFill>
                <a:latin typeface="Maven Pro"/>
                <a:ea typeface="Maven Pro"/>
                <a:cs typeface="Maven Pro"/>
                <a:sym typeface="Maven Pro"/>
              </a:defRPr>
            </a:lvl1pPr>
            <a:lvl2pPr marL="914400" lvl="1"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2pPr>
            <a:lvl3pPr marL="1371600" lvl="2"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3pPr>
            <a:lvl4pPr marL="1828800" lvl="3"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4pPr>
            <a:lvl5pPr marL="2286000" lvl="4"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5pPr>
            <a:lvl6pPr marL="2743200" lvl="5"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6pPr>
            <a:lvl7pPr marL="3200400" lvl="6"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7pPr>
            <a:lvl8pPr marL="3657600" lvl="7"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8pPr>
            <a:lvl9pPr marL="4114800" lvl="8" indent="-317500">
              <a:lnSpc>
                <a:spcPct val="115000"/>
              </a:lnSpc>
              <a:spcBef>
                <a:spcPts val="1600"/>
              </a:spcBef>
              <a:spcAft>
                <a:spcPts val="1600"/>
              </a:spcAft>
              <a:buClr>
                <a:schemeClr val="lt1"/>
              </a:buClr>
              <a:buSzPts val="1400"/>
              <a:buFont typeface="Maven Pro"/>
              <a:buChar char="■"/>
              <a:defRPr>
                <a:solidFill>
                  <a:schemeClr val="lt1"/>
                </a:solidFill>
                <a:latin typeface="Maven Pro"/>
                <a:ea typeface="Maven Pro"/>
                <a:cs typeface="Maven Pro"/>
                <a:sym typeface="Maven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67" r:id="rId3"/>
    <p:sldLayoutId id="2147483668" r:id="rId4"/>
    <p:sldLayoutId id="2147483671"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raisingchildren.net.au/autism/therapies-guide/speech-generating-devices" TargetMode="External"/><Relationship Id="rId2" Type="http://schemas.openxmlformats.org/officeDocument/2006/relationships/hyperlink" Target="https://www.prentrom.com/caregivers/speech-generating-devices-sgds" TargetMode="External"/><Relationship Id="rId1" Type="http://schemas.openxmlformats.org/officeDocument/2006/relationships/slideLayout" Target="../slideLayouts/slideLayout5.xml"/><Relationship Id="rId4" Type="http://schemas.openxmlformats.org/officeDocument/2006/relationships/hyperlink" Target="https://www.sciencedirect.com/topics/medicine-and-dentistry/speech-generating-devi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1353A-136A-EF78-3EC2-33EE7805ECAF}"/>
              </a:ext>
            </a:extLst>
          </p:cNvPr>
          <p:cNvSpPr>
            <a:spLocks noGrp="1"/>
          </p:cNvSpPr>
          <p:nvPr>
            <p:ph type="ctrTitle"/>
          </p:nvPr>
        </p:nvSpPr>
        <p:spPr/>
        <p:txBody>
          <a:bodyPr/>
          <a:lstStyle/>
          <a:p>
            <a:r>
              <a:rPr lang="en-US" dirty="0"/>
              <a:t>Speech generator devices (SGD’s) </a:t>
            </a:r>
          </a:p>
        </p:txBody>
      </p:sp>
      <p:sp>
        <p:nvSpPr>
          <p:cNvPr id="3" name="Subtitle 2">
            <a:extLst>
              <a:ext uri="{FF2B5EF4-FFF2-40B4-BE49-F238E27FC236}">
                <a16:creationId xmlns:a16="http://schemas.microsoft.com/office/drawing/2014/main" id="{7DB34F27-54BB-9677-9500-6C8906DBBDD2}"/>
              </a:ext>
            </a:extLst>
          </p:cNvPr>
          <p:cNvSpPr>
            <a:spLocks noGrp="1"/>
          </p:cNvSpPr>
          <p:nvPr>
            <p:ph type="subTitle" idx="1"/>
          </p:nvPr>
        </p:nvSpPr>
        <p:spPr/>
        <p:txBody>
          <a:bodyPr/>
          <a:lstStyle/>
          <a:p>
            <a:r>
              <a:rPr lang="en-US" dirty="0"/>
              <a:t>By : Joelle Abu Al </a:t>
            </a:r>
            <a:r>
              <a:rPr lang="en-US" dirty="0" err="1"/>
              <a:t>Itham</a:t>
            </a:r>
            <a:r>
              <a:rPr lang="en-US" dirty="0"/>
              <a:t> 8F</a:t>
            </a:r>
          </a:p>
        </p:txBody>
      </p:sp>
    </p:spTree>
    <p:extLst>
      <p:ext uri="{BB962C8B-B14F-4D97-AF65-F5344CB8AC3E}">
        <p14:creationId xmlns:p14="http://schemas.microsoft.com/office/powerpoint/2010/main" val="38195272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7DA56-C05D-225C-6227-669F7A60F73A}"/>
              </a:ext>
            </a:extLst>
          </p:cNvPr>
          <p:cNvSpPr>
            <a:spLocks noGrp="1"/>
          </p:cNvSpPr>
          <p:nvPr>
            <p:ph type="title"/>
          </p:nvPr>
        </p:nvSpPr>
        <p:spPr/>
        <p:txBody>
          <a:bodyPr/>
          <a:lstStyle/>
          <a:p>
            <a:r>
              <a:rPr lang="en-US" i="1" dirty="0"/>
              <a:t>What Are Speech-Generator Devices(SGD)?</a:t>
            </a:r>
          </a:p>
        </p:txBody>
      </p:sp>
      <p:sp>
        <p:nvSpPr>
          <p:cNvPr id="3" name="Content Placeholder 2">
            <a:extLst>
              <a:ext uri="{FF2B5EF4-FFF2-40B4-BE49-F238E27FC236}">
                <a16:creationId xmlns:a16="http://schemas.microsoft.com/office/drawing/2014/main" id="{A336E517-4A54-CC5E-3AAA-58B4121B488B}"/>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Computer-based systems called speech-generating devices give those who are unable to speak an electronic voice. These systems are also referred to as augmentative and alternative communication devices. These can be accessible using different-sized keypads, optical pointers, or single-switch scanning techniques.</a:t>
            </a:r>
          </a:p>
          <a:p>
            <a:r>
              <a:rPr lang="en-US" dirty="0">
                <a:latin typeface="Arial" panose="020B0604020202020204" pitchFamily="34" charset="0"/>
                <a:cs typeface="Arial" panose="020B0604020202020204" pitchFamily="34" charset="0"/>
              </a:rPr>
              <a:t>SGDs are primarily tablet-like devices that enable a person who is unable to talk to express thoughts through artificial voice generation. Many people would be alone and awake without an SGD, which is highly individualized and specially programmed, locked inside a body they are unable to control, and without the capacity to speak.</a:t>
            </a:r>
          </a:p>
        </p:txBody>
      </p:sp>
    </p:spTree>
    <p:extLst>
      <p:ext uri="{BB962C8B-B14F-4D97-AF65-F5344CB8AC3E}">
        <p14:creationId xmlns:p14="http://schemas.microsoft.com/office/powerpoint/2010/main" val="190075848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37B2B-60B0-6998-BDD1-3C1BD71728CC}"/>
              </a:ext>
            </a:extLst>
          </p:cNvPr>
          <p:cNvSpPr>
            <a:spLocks noGrp="1"/>
          </p:cNvSpPr>
          <p:nvPr>
            <p:ph type="title"/>
          </p:nvPr>
        </p:nvSpPr>
        <p:spPr/>
        <p:txBody>
          <a:bodyPr/>
          <a:lstStyle/>
          <a:p>
            <a:r>
              <a:rPr lang="en-US" i="1" dirty="0"/>
              <a:t>How Are Speech-Generator Devices used?</a:t>
            </a:r>
          </a:p>
        </p:txBody>
      </p:sp>
      <p:sp>
        <p:nvSpPr>
          <p:cNvPr id="3" name="Content Placeholder 2">
            <a:extLst>
              <a:ext uri="{FF2B5EF4-FFF2-40B4-BE49-F238E27FC236}">
                <a16:creationId xmlns:a16="http://schemas.microsoft.com/office/drawing/2014/main" id="{2483C86A-840E-2F0A-34D9-9BA0EEEAC63D}"/>
              </a:ext>
            </a:extLst>
          </p:cNvPr>
          <p:cNvSpPr>
            <a:spLocks noGrp="1"/>
          </p:cNvSpPr>
          <p:nvPr>
            <p:ph idx="1"/>
          </p:nvPr>
        </p:nvSpPr>
        <p:spPr>
          <a:xfrm>
            <a:off x="311700" y="1141842"/>
            <a:ext cx="8520600" cy="3738502"/>
          </a:xfrm>
        </p:spPr>
        <p:txBody>
          <a:bodyPr>
            <a:normAutofit/>
          </a:bodyPr>
          <a:lstStyle/>
          <a:p>
            <a:pPr algn="l"/>
            <a:r>
              <a:rPr lang="en-US" b="1" i="0" dirty="0">
                <a:solidFill>
                  <a:schemeClr val="bg1"/>
                </a:solidFill>
                <a:effectLst/>
                <a:latin typeface="Montserrat" panose="00000500000000000000" pitchFamily="2" charset="0"/>
              </a:rPr>
              <a:t>Single-level Devices.</a:t>
            </a:r>
          </a:p>
          <a:p>
            <a:pPr algn="l"/>
            <a:r>
              <a:rPr lang="en-US" b="0" i="0" dirty="0">
                <a:solidFill>
                  <a:schemeClr val="bg1"/>
                </a:solidFill>
                <a:effectLst/>
                <a:latin typeface="Montserrat" panose="00000500000000000000" pitchFamily="2" charset="0"/>
              </a:rPr>
              <a:t>The pictures/ words on the display may be changed, to suit the vocabulary programmed into the device.</a:t>
            </a:r>
          </a:p>
          <a:p>
            <a:r>
              <a:rPr lang="en-US" b="1" dirty="0">
                <a:solidFill>
                  <a:schemeClr val="bg1"/>
                </a:solidFill>
                <a:latin typeface="Montserrat" panose="00000500000000000000" pitchFamily="2" charset="0"/>
              </a:rPr>
              <a:t>Static devices.</a:t>
            </a:r>
          </a:p>
          <a:p>
            <a:r>
              <a:rPr lang="en-US" i="1" dirty="0">
                <a:latin typeface="Arial" panose="020B0604020202020204" pitchFamily="34" charset="0"/>
                <a:cs typeface="Arial" panose="020B0604020202020204" pitchFamily="34" charset="0"/>
              </a:rPr>
              <a:t>The display is fixed and unchanging. Typically, with these Speech Generating Devices, one key corresponds to one symbol. To create a message, the communicator can choose which keys to press.</a:t>
            </a:r>
          </a:p>
          <a:p>
            <a:r>
              <a:rPr lang="en-US" b="1" dirty="0">
                <a:solidFill>
                  <a:schemeClr val="bg1"/>
                </a:solidFill>
                <a:latin typeface="Montserrat" panose="00000500000000000000" pitchFamily="2" charset="0"/>
              </a:rPr>
              <a:t>Dynamic devices.</a:t>
            </a:r>
          </a:p>
          <a:p>
            <a:r>
              <a:rPr lang="en-US" i="1" dirty="0">
                <a:latin typeface="Arial" panose="020B0604020202020204" pitchFamily="34" charset="0"/>
                <a:cs typeface="Arial" panose="020B0604020202020204" pitchFamily="34" charset="0"/>
              </a:rPr>
              <a:t>Users compose messages—which can be single words, phrases, or sentences—by navigating these pages. They might also work with different switch access systems.</a:t>
            </a:r>
          </a:p>
        </p:txBody>
      </p:sp>
    </p:spTree>
    <p:extLst>
      <p:ext uri="{BB962C8B-B14F-4D97-AF65-F5344CB8AC3E}">
        <p14:creationId xmlns:p14="http://schemas.microsoft.com/office/powerpoint/2010/main" val="27998455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0E3DF-5A9C-C67A-F25A-9B59AE7B7B1E}"/>
              </a:ext>
            </a:extLst>
          </p:cNvPr>
          <p:cNvSpPr>
            <a:spLocks noGrp="1"/>
          </p:cNvSpPr>
          <p:nvPr>
            <p:ph type="title"/>
          </p:nvPr>
        </p:nvSpPr>
        <p:spPr/>
        <p:txBody>
          <a:bodyPr/>
          <a:lstStyle/>
          <a:p>
            <a:r>
              <a:rPr lang="en-US" dirty="0"/>
              <a:t>Advantages of SGD’S</a:t>
            </a:r>
          </a:p>
        </p:txBody>
      </p:sp>
      <p:sp>
        <p:nvSpPr>
          <p:cNvPr id="3" name="Content Placeholder 2">
            <a:extLst>
              <a:ext uri="{FF2B5EF4-FFF2-40B4-BE49-F238E27FC236}">
                <a16:creationId xmlns:a16="http://schemas.microsoft.com/office/drawing/2014/main" id="{F7145FAD-3616-8638-C37E-FD9CAF108828}"/>
              </a:ext>
            </a:extLst>
          </p:cNvPr>
          <p:cNvSpPr>
            <a:spLocks noGrp="1"/>
          </p:cNvSpPr>
          <p:nvPr>
            <p:ph idx="1"/>
          </p:nvPr>
        </p:nvSpPr>
        <p:spPr/>
        <p:txBody>
          <a:bodyPr/>
          <a:lstStyle/>
          <a:p>
            <a:pPr>
              <a:buFont typeface="+mj-lt"/>
              <a:buAutoNum type="arabicPeriod"/>
            </a:pPr>
            <a:r>
              <a:rPr lang="en-US" b="1" dirty="0">
                <a:solidFill>
                  <a:schemeClr val="bg1"/>
                </a:solidFill>
                <a:latin typeface="+mn-lt"/>
                <a:sym typeface="Share Tech"/>
              </a:rPr>
              <a:t>Affordable Media Production</a:t>
            </a:r>
          </a:p>
          <a:p>
            <a:pPr>
              <a:buFont typeface="+mj-lt"/>
              <a:buAutoNum type="arabicPeriod"/>
            </a:pPr>
            <a:r>
              <a:rPr lang="en-US" b="1" dirty="0">
                <a:solidFill>
                  <a:schemeClr val="bg1"/>
                </a:solidFill>
                <a:latin typeface="+mn-lt"/>
              </a:rPr>
              <a:t>Instant Brand Recognition Across Digital Channels</a:t>
            </a:r>
          </a:p>
          <a:p>
            <a:pPr>
              <a:buFont typeface="+mj-lt"/>
              <a:buAutoNum type="arabicPeriod"/>
            </a:pPr>
            <a:r>
              <a:rPr lang="en-US" b="1" dirty="0">
                <a:solidFill>
                  <a:schemeClr val="bg1"/>
                </a:solidFill>
                <a:latin typeface="+mn-lt"/>
              </a:rPr>
              <a:t>Better Outcomes for Corporate Learning Programs</a:t>
            </a:r>
          </a:p>
          <a:p>
            <a:pPr>
              <a:buFont typeface="+mj-lt"/>
              <a:buAutoNum type="arabicPeriod"/>
            </a:pPr>
            <a:r>
              <a:rPr lang="en-US" b="1" dirty="0">
                <a:solidFill>
                  <a:schemeClr val="bg1"/>
                </a:solidFill>
                <a:latin typeface="+mn-lt"/>
              </a:rPr>
              <a:t>Consistent Brand Engagements</a:t>
            </a:r>
          </a:p>
          <a:p>
            <a:pPr>
              <a:buFont typeface="+mj-lt"/>
              <a:buAutoNum type="arabicPeriod"/>
            </a:pPr>
            <a:r>
              <a:rPr lang="en-US" b="1" i="0" dirty="0">
                <a:solidFill>
                  <a:srgbClr val="152332"/>
                </a:solidFill>
                <a:effectLst/>
                <a:latin typeface="+mn-lt"/>
              </a:rPr>
              <a:t> </a:t>
            </a:r>
            <a:r>
              <a:rPr lang="en-US" b="1" dirty="0">
                <a:solidFill>
                  <a:schemeClr val="bg1"/>
                </a:solidFill>
                <a:latin typeface="+mn-lt"/>
              </a:rPr>
              <a:t>Stronger Internal Communication</a:t>
            </a:r>
          </a:p>
          <a:p>
            <a:pPr>
              <a:buFont typeface="+mj-lt"/>
              <a:buAutoNum type="arabicPeriod"/>
            </a:pPr>
            <a:r>
              <a:rPr lang="en-US" b="1" dirty="0">
                <a:solidFill>
                  <a:schemeClr val="bg1"/>
                </a:solidFill>
                <a:latin typeface="+mn-lt"/>
              </a:rPr>
              <a:t>More Personalized Interactions</a:t>
            </a:r>
          </a:p>
          <a:p>
            <a:pPr>
              <a:buFont typeface="+mj-lt"/>
              <a:buAutoNum type="arabicPeriod"/>
            </a:pPr>
            <a:r>
              <a:rPr lang="en-US" b="1" dirty="0">
                <a:solidFill>
                  <a:schemeClr val="bg1"/>
                </a:solidFill>
                <a:latin typeface="+mn-lt"/>
              </a:rPr>
              <a:t>Try different voices</a:t>
            </a:r>
          </a:p>
        </p:txBody>
      </p:sp>
    </p:spTree>
    <p:extLst>
      <p:ext uri="{BB962C8B-B14F-4D97-AF65-F5344CB8AC3E}">
        <p14:creationId xmlns:p14="http://schemas.microsoft.com/office/powerpoint/2010/main" val="151542471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969D-7C73-FE62-5C9C-B807ED4ED484}"/>
              </a:ext>
            </a:extLst>
          </p:cNvPr>
          <p:cNvSpPr>
            <a:spLocks noGrp="1"/>
          </p:cNvSpPr>
          <p:nvPr>
            <p:ph type="title"/>
          </p:nvPr>
        </p:nvSpPr>
        <p:spPr/>
        <p:txBody>
          <a:bodyPr/>
          <a:lstStyle/>
          <a:p>
            <a:r>
              <a:rPr lang="en-US" dirty="0">
                <a:sym typeface="Maven Pro"/>
              </a:rPr>
              <a:t>Disadvantages of SGD’S</a:t>
            </a:r>
          </a:p>
        </p:txBody>
      </p:sp>
      <p:sp>
        <p:nvSpPr>
          <p:cNvPr id="3" name="Content Placeholder 2">
            <a:extLst>
              <a:ext uri="{FF2B5EF4-FFF2-40B4-BE49-F238E27FC236}">
                <a16:creationId xmlns:a16="http://schemas.microsoft.com/office/drawing/2014/main" id="{A49E1FE6-099F-3C0C-B35B-EA2C11DB8536}"/>
              </a:ext>
            </a:extLst>
          </p:cNvPr>
          <p:cNvSpPr>
            <a:spLocks noGrp="1"/>
          </p:cNvSpPr>
          <p:nvPr>
            <p:ph idx="1"/>
          </p:nvPr>
        </p:nvSpPr>
        <p:spPr>
          <a:xfrm>
            <a:off x="311700" y="1152475"/>
            <a:ext cx="8520600" cy="3727638"/>
          </a:xfrm>
        </p:spPr>
        <p:txBody>
          <a:bodyPr/>
          <a:lstStyle/>
          <a:p>
            <a:pPr>
              <a:buFont typeface="+mj-lt"/>
              <a:buAutoNum type="arabicPeriod"/>
            </a:pPr>
            <a:r>
              <a:rPr lang="en-US" b="1" dirty="0">
                <a:solidFill>
                  <a:schemeClr val="bg1"/>
                </a:solidFill>
                <a:latin typeface="+mn-lt"/>
              </a:rPr>
              <a:t>The system is very time consuming as it requires huge databases and hard-coding of combination to form these words</a:t>
            </a:r>
          </a:p>
          <a:p>
            <a:pPr>
              <a:buFont typeface="+mj-lt"/>
              <a:buAutoNum type="arabicPeriod"/>
            </a:pPr>
            <a:endParaRPr lang="en-US" b="1" dirty="0">
              <a:solidFill>
                <a:schemeClr val="bg1"/>
              </a:solidFill>
              <a:latin typeface="+mn-lt"/>
            </a:endParaRPr>
          </a:p>
          <a:p>
            <a:pPr>
              <a:buFont typeface="+mj-lt"/>
              <a:buAutoNum type="arabicPeriod"/>
            </a:pPr>
            <a:r>
              <a:rPr lang="en-US" b="1" dirty="0">
                <a:solidFill>
                  <a:schemeClr val="bg1"/>
                </a:solidFill>
                <a:latin typeface="+mn-lt"/>
              </a:rPr>
              <a:t>multiple speakers may degrade results</a:t>
            </a:r>
            <a:r>
              <a:rPr lang="en-US" b="0" i="0" dirty="0">
                <a:solidFill>
                  <a:srgbClr val="202124"/>
                </a:solidFill>
                <a:effectLst/>
                <a:latin typeface="+mn-lt"/>
              </a:rPr>
              <a:t>. </a:t>
            </a:r>
          </a:p>
          <a:p>
            <a:pPr>
              <a:buFont typeface="+mj-lt"/>
              <a:buAutoNum type="arabicPeriod"/>
            </a:pPr>
            <a:endParaRPr lang="en-US" b="0" i="0" dirty="0">
              <a:solidFill>
                <a:srgbClr val="202124"/>
              </a:solidFill>
              <a:effectLst/>
              <a:latin typeface="+mn-lt"/>
            </a:endParaRPr>
          </a:p>
          <a:p>
            <a:pPr>
              <a:buFont typeface="+mj-lt"/>
              <a:buAutoNum type="arabicPeriod"/>
            </a:pPr>
            <a:r>
              <a:rPr lang="en-US" b="1" dirty="0">
                <a:solidFill>
                  <a:schemeClr val="bg1"/>
                </a:solidFill>
                <a:latin typeface="+mn-lt"/>
              </a:rPr>
              <a:t>Despite large improvements, Speech Synthesis can still sound a little unnatural.</a:t>
            </a:r>
          </a:p>
          <a:p>
            <a:pPr>
              <a:buFont typeface="+mj-lt"/>
              <a:buAutoNum type="arabicPeriod"/>
            </a:pPr>
            <a:endParaRPr lang="en-US" b="1" dirty="0">
              <a:solidFill>
                <a:schemeClr val="bg1"/>
              </a:solidFill>
              <a:latin typeface="+mn-lt"/>
            </a:endParaRPr>
          </a:p>
          <a:p>
            <a:pPr algn="l">
              <a:buFont typeface="+mj-lt"/>
              <a:buAutoNum type="arabicPeriod"/>
            </a:pPr>
            <a:r>
              <a:rPr lang="en-US" b="1" dirty="0">
                <a:solidFill>
                  <a:schemeClr val="bg1"/>
                </a:solidFill>
                <a:latin typeface="+mn-lt"/>
              </a:rPr>
              <a:t>considerable resources in terms of data storage and processing power.</a:t>
            </a:r>
            <a:br>
              <a:rPr lang="en-US" dirty="0">
                <a:latin typeface="+mn-lt"/>
              </a:rPr>
            </a:br>
            <a:endParaRPr lang="en-US" b="1" dirty="0">
              <a:solidFill>
                <a:schemeClr val="bg1"/>
              </a:solidFill>
              <a:latin typeface="+mn-lt"/>
            </a:endParaRPr>
          </a:p>
        </p:txBody>
      </p:sp>
    </p:spTree>
    <p:extLst>
      <p:ext uri="{BB962C8B-B14F-4D97-AF65-F5344CB8AC3E}">
        <p14:creationId xmlns:p14="http://schemas.microsoft.com/office/powerpoint/2010/main" val="235276101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49D0-798D-3141-5E79-AB70401C9606}"/>
              </a:ext>
            </a:extLst>
          </p:cNvPr>
          <p:cNvSpPr>
            <a:spLocks noGrp="1"/>
          </p:cNvSpPr>
          <p:nvPr>
            <p:ph type="title"/>
          </p:nvPr>
        </p:nvSpPr>
        <p:spPr/>
        <p:txBody>
          <a:bodyPr/>
          <a:lstStyle/>
          <a:p>
            <a:r>
              <a:rPr lang="en-US" i="1" dirty="0"/>
              <a:t>Why Use a Speech-generating Device?</a:t>
            </a:r>
          </a:p>
        </p:txBody>
      </p:sp>
      <p:sp>
        <p:nvSpPr>
          <p:cNvPr id="3" name="Content Placeholder 2">
            <a:extLst>
              <a:ext uri="{FF2B5EF4-FFF2-40B4-BE49-F238E27FC236}">
                <a16:creationId xmlns:a16="http://schemas.microsoft.com/office/drawing/2014/main" id="{C63EF4CA-321D-09B9-F7C1-A6A0C645FC28}"/>
              </a:ext>
            </a:extLst>
          </p:cNvPr>
          <p:cNvSpPr>
            <a:spLocks noGrp="1"/>
          </p:cNvSpPr>
          <p:nvPr>
            <p:ph idx="1"/>
          </p:nvPr>
        </p:nvSpPr>
        <p:spPr>
          <a:xfrm>
            <a:off x="311700" y="1152475"/>
            <a:ext cx="8520600" cy="3546000"/>
          </a:xfrm>
        </p:spPr>
        <p:txBody>
          <a:bodyPr/>
          <a:lstStyle/>
          <a:p>
            <a:pPr marL="385763" indent="-385763">
              <a:buFont typeface="+mj-lt"/>
              <a:buAutoNum type="arabicPeriod"/>
            </a:pPr>
            <a:r>
              <a:rPr lang="en-US" dirty="0">
                <a:latin typeface="Arial" panose="020B0604020202020204" pitchFamily="34" charset="0"/>
                <a:cs typeface="Arial" panose="020B0604020202020204" pitchFamily="34" charset="0"/>
              </a:rPr>
              <a:t>It allow people who can't use spoken language to 'speak’</a:t>
            </a:r>
          </a:p>
          <a:p>
            <a:pPr marL="385763" indent="-385763">
              <a:buFont typeface="+mj-lt"/>
              <a:buAutoNum type="arabicPeriod"/>
            </a:pPr>
            <a:endParaRPr lang="en-US" dirty="0">
              <a:latin typeface="Arial" panose="020B0604020202020204" pitchFamily="34" charset="0"/>
              <a:cs typeface="Arial" panose="020B0604020202020204" pitchFamily="34" charset="0"/>
            </a:endParaRPr>
          </a:p>
          <a:p>
            <a:pPr marL="385763" indent="-385763">
              <a:buFont typeface="+mj-lt"/>
              <a:buAutoNum type="arabicPeriod"/>
            </a:pPr>
            <a:r>
              <a:rPr lang="en-US" dirty="0">
                <a:latin typeface="Arial" panose="020B0604020202020204" pitchFamily="34" charset="0"/>
                <a:cs typeface="Arial" panose="020B0604020202020204" pitchFamily="34" charset="0"/>
              </a:rPr>
              <a:t>Speech-generating devices let people ‘speak’ words and sentences electronically.</a:t>
            </a:r>
          </a:p>
          <a:p>
            <a:pPr marL="385763" indent="-385763">
              <a:buFont typeface="+mj-lt"/>
              <a:buAutoNum type="arabicPeriod"/>
            </a:pPr>
            <a:endParaRPr lang="en-US" dirty="0">
              <a:latin typeface="Arial" panose="020B0604020202020204" pitchFamily="34" charset="0"/>
              <a:cs typeface="Arial" panose="020B0604020202020204" pitchFamily="34" charset="0"/>
            </a:endParaRPr>
          </a:p>
          <a:p>
            <a:pPr marL="385763" indent="-385763">
              <a:buFont typeface="+mj-lt"/>
              <a:buAutoNum type="arabicPeriod"/>
            </a:pPr>
            <a:r>
              <a:rPr lang="en-US" dirty="0">
                <a:latin typeface="Arial" panose="020B0604020202020204" pitchFamily="34" charset="0"/>
                <a:cs typeface="Arial" panose="020B0604020202020204" pitchFamily="34" charset="0"/>
              </a:rPr>
              <a:t>Speech-generating devices have been used to help autistic children communicate.</a:t>
            </a:r>
          </a:p>
        </p:txBody>
      </p:sp>
    </p:spTree>
    <p:extLst>
      <p:ext uri="{BB962C8B-B14F-4D97-AF65-F5344CB8AC3E}">
        <p14:creationId xmlns:p14="http://schemas.microsoft.com/office/powerpoint/2010/main" val="261829265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51ED7-27A6-219B-E436-011AEF85B8F5}"/>
              </a:ext>
            </a:extLst>
          </p:cNvPr>
          <p:cNvSpPr>
            <a:spLocks noGrp="1"/>
          </p:cNvSpPr>
          <p:nvPr>
            <p:ph type="title"/>
          </p:nvPr>
        </p:nvSpPr>
        <p:spPr/>
        <p:txBody>
          <a:bodyPr/>
          <a:lstStyle/>
          <a:p>
            <a:r>
              <a:rPr lang="en-US" i="1" dirty="0"/>
              <a:t>the features of the SGD are:</a:t>
            </a:r>
          </a:p>
        </p:txBody>
      </p:sp>
      <p:sp>
        <p:nvSpPr>
          <p:cNvPr id="3" name="Content Placeholder 2">
            <a:extLst>
              <a:ext uri="{FF2B5EF4-FFF2-40B4-BE49-F238E27FC236}">
                <a16:creationId xmlns:a16="http://schemas.microsoft.com/office/drawing/2014/main" id="{4100E66B-BBCB-47B5-90A6-1D08E5C87F1B}"/>
              </a:ext>
            </a:extLst>
          </p:cNvPr>
          <p:cNvSpPr>
            <a:spLocks noGrp="1"/>
          </p:cNvSpPr>
          <p:nvPr>
            <p:ph idx="1"/>
          </p:nvPr>
        </p:nvSpPr>
        <p:spPr/>
        <p:txBody>
          <a:bodyPr/>
          <a:lstStyle/>
          <a:p>
            <a:pPr algn="l">
              <a:buFont typeface="Arial" panose="020B0604020202020204" pitchFamily="34" charset="0"/>
              <a:buChar char="•"/>
            </a:pPr>
            <a:r>
              <a:rPr lang="en-US" dirty="0">
                <a:latin typeface="Arial" panose="020B0604020202020204" pitchFamily="34" charset="0"/>
                <a:cs typeface="Arial" panose="020B0604020202020204" pitchFamily="34" charset="0"/>
              </a:rPr>
              <a:t>A more robust language system</a:t>
            </a:r>
          </a:p>
          <a:p>
            <a:pPr algn="l">
              <a:buFont typeface="Arial" panose="020B0604020202020204" pitchFamily="34" charset="0"/>
              <a:buChar char="•"/>
            </a:pPr>
            <a:r>
              <a:rPr lang="en-US" dirty="0">
                <a:latin typeface="Arial" panose="020B0604020202020204" pitchFamily="34" charset="0"/>
                <a:cs typeface="Arial" panose="020B0604020202020204" pitchFamily="34" charset="0"/>
              </a:rPr>
              <a:t>More flexible software</a:t>
            </a:r>
          </a:p>
          <a:p>
            <a:pPr algn="l">
              <a:buFont typeface="Arial" panose="020B0604020202020204" pitchFamily="34" charset="0"/>
              <a:buChar char="•"/>
            </a:pPr>
            <a:r>
              <a:rPr lang="en-US" dirty="0">
                <a:latin typeface="Arial" panose="020B0604020202020204" pitchFamily="34" charset="0"/>
                <a:cs typeface="Arial" panose="020B0604020202020204" pitchFamily="34" charset="0"/>
              </a:rPr>
              <a:t>More durable construction</a:t>
            </a:r>
          </a:p>
          <a:p>
            <a:pPr algn="l">
              <a:buFont typeface="Arial" panose="020B0604020202020204" pitchFamily="34" charset="0"/>
              <a:buChar char="•"/>
            </a:pPr>
            <a:r>
              <a:rPr lang="en-US" dirty="0">
                <a:latin typeface="Arial" panose="020B0604020202020204" pitchFamily="34" charset="0"/>
                <a:cs typeface="Arial" panose="020B0604020202020204" pitchFamily="34" charset="0"/>
              </a:rPr>
              <a:t>A larger screen size</a:t>
            </a:r>
          </a:p>
          <a:p>
            <a:pPr algn="l">
              <a:buFont typeface="Arial" panose="020B0604020202020204" pitchFamily="34" charset="0"/>
              <a:buChar char="•"/>
            </a:pPr>
            <a:r>
              <a:rPr lang="en-US" dirty="0">
                <a:latin typeface="Arial" panose="020B0604020202020204" pitchFamily="34" charset="0"/>
                <a:cs typeface="Arial" panose="020B0604020202020204" pitchFamily="34" charset="0"/>
              </a:rPr>
              <a:t>Alternative access options</a:t>
            </a:r>
          </a:p>
          <a:p>
            <a:pPr>
              <a:buFont typeface="Arial" panose="020B0604020202020204" pitchFamily="34" charset="0"/>
              <a:buChar char="•"/>
            </a:pPr>
            <a:r>
              <a:rPr lang="en-US" dirty="0">
                <a:latin typeface="Arial" panose="020B0604020202020204" pitchFamily="34" charset="0"/>
                <a:cs typeface="Arial" panose="020B0604020202020204" pitchFamily="34" charset="0"/>
              </a:rPr>
              <a:t>Establishing operations.</a:t>
            </a:r>
          </a:p>
        </p:txBody>
      </p:sp>
    </p:spTree>
    <p:extLst>
      <p:ext uri="{BB962C8B-B14F-4D97-AF65-F5344CB8AC3E}">
        <p14:creationId xmlns:p14="http://schemas.microsoft.com/office/powerpoint/2010/main" val="15565354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E228B-42A9-AADB-2E33-C8C2C6E48BA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338B70E3-FCA8-6B67-9B27-A723BA911044}"/>
              </a:ext>
            </a:extLst>
          </p:cNvPr>
          <p:cNvSpPr>
            <a:spLocks noGrp="1"/>
          </p:cNvSpPr>
          <p:nvPr>
            <p:ph idx="1"/>
          </p:nvPr>
        </p:nvSpPr>
        <p:spPr/>
        <p:txBody>
          <a:bodyPr/>
          <a:lstStyle/>
          <a:p>
            <a:r>
              <a:rPr lang="en-US" dirty="0">
                <a:hlinkClick r:id="rId2"/>
              </a:rPr>
              <a:t>https://www.prentrom.com/caregivers/speech-generating-devices-sgds</a:t>
            </a:r>
            <a:endParaRPr lang="en-US" dirty="0"/>
          </a:p>
          <a:p>
            <a:r>
              <a:rPr lang="en-US" dirty="0">
                <a:hlinkClick r:id="rId3"/>
              </a:rPr>
              <a:t>https://raisingchildren.net.au/autism/therapies-guide/speech-generating-devices</a:t>
            </a:r>
            <a:endParaRPr lang="en-US" dirty="0"/>
          </a:p>
          <a:p>
            <a:r>
              <a:rPr lang="en-US" dirty="0">
                <a:hlinkClick r:id="rId4"/>
              </a:rPr>
              <a:t>https://www.sciencedirect.com/topics/medicine-and-dentistry/speech-generating-device</a:t>
            </a:r>
            <a:endParaRPr lang="en-US" dirty="0"/>
          </a:p>
          <a:p>
            <a:endParaRPr lang="en-US" dirty="0"/>
          </a:p>
        </p:txBody>
      </p:sp>
    </p:spTree>
    <p:extLst>
      <p:ext uri="{BB962C8B-B14F-4D97-AF65-F5344CB8AC3E}">
        <p14:creationId xmlns:p14="http://schemas.microsoft.com/office/powerpoint/2010/main" val="3450368723"/>
      </p:ext>
    </p:extLst>
  </p:cSld>
  <p:clrMapOvr>
    <a:masterClrMapping/>
  </p:clrMapOvr>
  <p:transition spd="slow">
    <p:wipe/>
  </p:transition>
</p:sld>
</file>

<file path=ppt/theme/theme1.xml><?xml version="1.0" encoding="utf-8"?>
<a:theme xmlns:a="http://schemas.openxmlformats.org/drawingml/2006/main" name="Data Science Consulting by Slidesgo">
  <a:themeElements>
    <a:clrScheme name="Simple Light">
      <a:dk1>
        <a:srgbClr val="1A5E8F"/>
      </a:dk1>
      <a:lt1>
        <a:srgbClr val="FFFFFF"/>
      </a:lt1>
      <a:dk2>
        <a:srgbClr val="002845"/>
      </a:dk2>
      <a:lt2>
        <a:srgbClr val="FFD6E1"/>
      </a:lt2>
      <a:accent1>
        <a:srgbClr val="E898AC"/>
      </a:accent1>
      <a:accent2>
        <a:srgbClr val="00CFCC"/>
      </a:accent2>
      <a:accent3>
        <a:srgbClr val="FF9973"/>
      </a:accent3>
      <a:accent4>
        <a:srgbClr val="F64975"/>
      </a:accent4>
      <a:accent5>
        <a:srgbClr val="5EFFFD"/>
      </a:accent5>
      <a:accent6>
        <a:srgbClr val="FC723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415</Words>
  <Application>Microsoft Office PowerPoint</Application>
  <PresentationFormat>On-screen Show (16:9)</PresentationFormat>
  <Paragraphs>45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Maven Pro</vt:lpstr>
      <vt:lpstr>Arial</vt:lpstr>
      <vt:lpstr>Share Tech</vt:lpstr>
      <vt:lpstr>Montserrat</vt:lpstr>
      <vt:lpstr>Data Science Consulting by Slidesgo</vt:lpstr>
      <vt:lpstr>Speech generator devices (SGD’s) </vt:lpstr>
      <vt:lpstr>What Are Speech-Generator Devices(SGD)?</vt:lpstr>
      <vt:lpstr>How Are Speech-Generator Devices used?</vt:lpstr>
      <vt:lpstr>Advantages of SGD’S</vt:lpstr>
      <vt:lpstr>Disadvantages of SGD’S</vt:lpstr>
      <vt:lpstr>Why Use a Speech-generating Device?</vt:lpstr>
      <vt:lpstr>the features of the SGD are:</vt:lpstr>
      <vt:lpstr>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Speech generator devices (SGD’s)</dc:title>
  <dc:creator>Admin</dc:creator>
  <cp:lastModifiedBy>Admin</cp:lastModifiedBy>
  <cp:revision>4</cp:revision>
  <dcterms:modified xsi:type="dcterms:W3CDTF">2023-02-05T18:45:36Z</dcterms:modified>
</cp:coreProperties>
</file>