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290CA1-D5C4-4521-AA37-70712B30DE80}"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33EC7-C5E4-43ED-A970-A9DEDFE71EF3}" type="slidenum">
              <a:rPr lang="en-US" smtClean="0"/>
              <a:t>‹#›</a:t>
            </a:fld>
            <a:endParaRPr lang="en-US"/>
          </a:p>
        </p:txBody>
      </p:sp>
    </p:spTree>
    <p:extLst>
      <p:ext uri="{BB962C8B-B14F-4D97-AF65-F5344CB8AC3E}">
        <p14:creationId xmlns:p14="http://schemas.microsoft.com/office/powerpoint/2010/main" val="221890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90CA1-D5C4-4521-AA37-70712B30DE80}"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33EC7-C5E4-43ED-A970-A9DEDFE71EF3}" type="slidenum">
              <a:rPr lang="en-US" smtClean="0"/>
              <a:t>‹#›</a:t>
            </a:fld>
            <a:endParaRPr lang="en-US"/>
          </a:p>
        </p:txBody>
      </p:sp>
    </p:spTree>
    <p:extLst>
      <p:ext uri="{BB962C8B-B14F-4D97-AF65-F5344CB8AC3E}">
        <p14:creationId xmlns:p14="http://schemas.microsoft.com/office/powerpoint/2010/main" val="18930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90CA1-D5C4-4521-AA37-70712B30DE80}"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33EC7-C5E4-43ED-A970-A9DEDFE71EF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8118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90CA1-D5C4-4521-AA37-70712B30DE80}"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33EC7-C5E4-43ED-A970-A9DEDFE71EF3}" type="slidenum">
              <a:rPr lang="en-US" smtClean="0"/>
              <a:t>‹#›</a:t>
            </a:fld>
            <a:endParaRPr lang="en-US"/>
          </a:p>
        </p:txBody>
      </p:sp>
    </p:spTree>
    <p:extLst>
      <p:ext uri="{BB962C8B-B14F-4D97-AF65-F5344CB8AC3E}">
        <p14:creationId xmlns:p14="http://schemas.microsoft.com/office/powerpoint/2010/main" val="3264624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90CA1-D5C4-4521-AA37-70712B30DE80}"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33EC7-C5E4-43ED-A970-A9DEDFE71EF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4613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90CA1-D5C4-4521-AA37-70712B30DE80}"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33EC7-C5E4-43ED-A970-A9DEDFE71EF3}" type="slidenum">
              <a:rPr lang="en-US" smtClean="0"/>
              <a:t>‹#›</a:t>
            </a:fld>
            <a:endParaRPr lang="en-US"/>
          </a:p>
        </p:txBody>
      </p:sp>
    </p:spTree>
    <p:extLst>
      <p:ext uri="{BB962C8B-B14F-4D97-AF65-F5344CB8AC3E}">
        <p14:creationId xmlns:p14="http://schemas.microsoft.com/office/powerpoint/2010/main" val="2899026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90CA1-D5C4-4521-AA37-70712B30DE80}"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33EC7-C5E4-43ED-A970-A9DEDFE71EF3}" type="slidenum">
              <a:rPr lang="en-US" smtClean="0"/>
              <a:t>‹#›</a:t>
            </a:fld>
            <a:endParaRPr lang="en-US"/>
          </a:p>
        </p:txBody>
      </p:sp>
    </p:spTree>
    <p:extLst>
      <p:ext uri="{BB962C8B-B14F-4D97-AF65-F5344CB8AC3E}">
        <p14:creationId xmlns:p14="http://schemas.microsoft.com/office/powerpoint/2010/main" val="1587353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90CA1-D5C4-4521-AA37-70712B30DE80}"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33EC7-C5E4-43ED-A970-A9DEDFE71EF3}" type="slidenum">
              <a:rPr lang="en-US" smtClean="0"/>
              <a:t>‹#›</a:t>
            </a:fld>
            <a:endParaRPr lang="en-US"/>
          </a:p>
        </p:txBody>
      </p:sp>
    </p:spTree>
    <p:extLst>
      <p:ext uri="{BB962C8B-B14F-4D97-AF65-F5344CB8AC3E}">
        <p14:creationId xmlns:p14="http://schemas.microsoft.com/office/powerpoint/2010/main" val="189021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90CA1-D5C4-4521-AA37-70712B30DE80}"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33EC7-C5E4-43ED-A970-A9DEDFE71EF3}" type="slidenum">
              <a:rPr lang="en-US" smtClean="0"/>
              <a:t>‹#›</a:t>
            </a:fld>
            <a:endParaRPr lang="en-US"/>
          </a:p>
        </p:txBody>
      </p:sp>
    </p:spTree>
    <p:extLst>
      <p:ext uri="{BB962C8B-B14F-4D97-AF65-F5344CB8AC3E}">
        <p14:creationId xmlns:p14="http://schemas.microsoft.com/office/powerpoint/2010/main" val="223151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90CA1-D5C4-4521-AA37-70712B30DE80}"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33EC7-C5E4-43ED-A970-A9DEDFE71EF3}" type="slidenum">
              <a:rPr lang="en-US" smtClean="0"/>
              <a:t>‹#›</a:t>
            </a:fld>
            <a:endParaRPr lang="en-US"/>
          </a:p>
        </p:txBody>
      </p:sp>
    </p:spTree>
    <p:extLst>
      <p:ext uri="{BB962C8B-B14F-4D97-AF65-F5344CB8AC3E}">
        <p14:creationId xmlns:p14="http://schemas.microsoft.com/office/powerpoint/2010/main" val="12813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290CA1-D5C4-4521-AA37-70712B30DE80}"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33EC7-C5E4-43ED-A970-A9DEDFE71EF3}" type="slidenum">
              <a:rPr lang="en-US" smtClean="0"/>
              <a:t>‹#›</a:t>
            </a:fld>
            <a:endParaRPr lang="en-US"/>
          </a:p>
        </p:txBody>
      </p:sp>
    </p:spTree>
    <p:extLst>
      <p:ext uri="{BB962C8B-B14F-4D97-AF65-F5344CB8AC3E}">
        <p14:creationId xmlns:p14="http://schemas.microsoft.com/office/powerpoint/2010/main" val="364495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290CA1-D5C4-4521-AA37-70712B30DE80}" type="datetimeFigureOut">
              <a:rPr lang="en-US" smtClean="0"/>
              <a:t>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A33EC7-C5E4-43ED-A970-A9DEDFE71EF3}" type="slidenum">
              <a:rPr lang="en-US" smtClean="0"/>
              <a:t>‹#›</a:t>
            </a:fld>
            <a:endParaRPr lang="en-US"/>
          </a:p>
        </p:txBody>
      </p:sp>
    </p:spTree>
    <p:extLst>
      <p:ext uri="{BB962C8B-B14F-4D97-AF65-F5344CB8AC3E}">
        <p14:creationId xmlns:p14="http://schemas.microsoft.com/office/powerpoint/2010/main" val="108786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290CA1-D5C4-4521-AA37-70712B30DE80}" type="datetimeFigureOut">
              <a:rPr lang="en-US" smtClean="0"/>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A33EC7-C5E4-43ED-A970-A9DEDFE71EF3}" type="slidenum">
              <a:rPr lang="en-US" smtClean="0"/>
              <a:t>‹#›</a:t>
            </a:fld>
            <a:endParaRPr lang="en-US"/>
          </a:p>
        </p:txBody>
      </p:sp>
    </p:spTree>
    <p:extLst>
      <p:ext uri="{BB962C8B-B14F-4D97-AF65-F5344CB8AC3E}">
        <p14:creationId xmlns:p14="http://schemas.microsoft.com/office/powerpoint/2010/main" val="41091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90CA1-D5C4-4521-AA37-70712B30DE80}" type="datetimeFigureOut">
              <a:rPr lang="en-US" smtClean="0"/>
              <a:t>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A33EC7-C5E4-43ED-A970-A9DEDFE71EF3}" type="slidenum">
              <a:rPr lang="en-US" smtClean="0"/>
              <a:t>‹#›</a:t>
            </a:fld>
            <a:endParaRPr lang="en-US"/>
          </a:p>
        </p:txBody>
      </p:sp>
    </p:spTree>
    <p:extLst>
      <p:ext uri="{BB962C8B-B14F-4D97-AF65-F5344CB8AC3E}">
        <p14:creationId xmlns:p14="http://schemas.microsoft.com/office/powerpoint/2010/main" val="13908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90CA1-D5C4-4521-AA37-70712B30DE80}"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33EC7-C5E4-43ED-A970-A9DEDFE71EF3}" type="slidenum">
              <a:rPr lang="en-US" smtClean="0"/>
              <a:t>‹#›</a:t>
            </a:fld>
            <a:endParaRPr lang="en-US"/>
          </a:p>
        </p:txBody>
      </p:sp>
    </p:spTree>
    <p:extLst>
      <p:ext uri="{BB962C8B-B14F-4D97-AF65-F5344CB8AC3E}">
        <p14:creationId xmlns:p14="http://schemas.microsoft.com/office/powerpoint/2010/main" val="86563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33EC7-C5E4-43ED-A970-A9DEDFE71EF3}" type="slidenum">
              <a:rPr lang="en-US" smtClean="0"/>
              <a:t>‹#›</a:t>
            </a:fld>
            <a:endParaRPr lang="en-US"/>
          </a:p>
        </p:txBody>
      </p:sp>
      <p:sp>
        <p:nvSpPr>
          <p:cNvPr id="5" name="Date Placeholder 4"/>
          <p:cNvSpPr>
            <a:spLocks noGrp="1"/>
          </p:cNvSpPr>
          <p:nvPr>
            <p:ph type="dt" sz="half" idx="10"/>
          </p:nvPr>
        </p:nvSpPr>
        <p:spPr/>
        <p:txBody>
          <a:bodyPr/>
          <a:lstStyle/>
          <a:p>
            <a:fld id="{C3290CA1-D5C4-4521-AA37-70712B30DE80}" type="datetimeFigureOut">
              <a:rPr lang="en-US" smtClean="0"/>
              <a:t>2/5/2023</a:t>
            </a:fld>
            <a:endParaRPr lang="en-US"/>
          </a:p>
        </p:txBody>
      </p:sp>
    </p:spTree>
    <p:extLst>
      <p:ext uri="{BB962C8B-B14F-4D97-AF65-F5344CB8AC3E}">
        <p14:creationId xmlns:p14="http://schemas.microsoft.com/office/powerpoint/2010/main" val="327024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290CA1-D5C4-4521-AA37-70712B30DE80}" type="datetimeFigureOut">
              <a:rPr lang="en-US" smtClean="0"/>
              <a:t>2/5/2023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BA33EC7-C5E4-43ED-A970-A9DEDFE71EF3}" type="slidenum">
              <a:rPr lang="en-US" smtClean="0"/>
              <a:t>‹#›</a:t>
            </a:fld>
            <a:endParaRPr lang="en-US"/>
          </a:p>
        </p:txBody>
      </p:sp>
    </p:spTree>
    <p:extLst>
      <p:ext uri="{BB962C8B-B14F-4D97-AF65-F5344CB8AC3E}">
        <p14:creationId xmlns:p14="http://schemas.microsoft.com/office/powerpoint/2010/main" val="351800296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onybates.ca/2018/03/02/assessing-the-dangers-of-ai-applications-in-education/"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owardsdatascience.com/what-is-artificial-intelligence-ai-ad5ba87b55dd"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heconversation.com/your-questions-answered-on-artificial-intelligence-49645"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exels.com/photo/ai-artificial-intelligence-machine-learning-616020/"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dataconomy.com/2022/08/the-cons-of-artificial-intelligence/" TargetMode="External"/><Relationship Id="rId3" Type="http://schemas.openxmlformats.org/officeDocument/2006/relationships/hyperlink" Target="https://www.sas.com/en_in/insights/analytics/what-is-artificial-intelligence.html#:~:text=AI%20works%20by%20combining%20large,or%20features%20in%20the%20data" TargetMode="External"/><Relationship Id="rId7" Type="http://schemas.openxmlformats.org/officeDocument/2006/relationships/hyperlink" Target="https://www.rev.com/blog/speech-to-text-technology/what-are-the-advantages-of-artificial-intelligence" TargetMode="External"/><Relationship Id="rId2" Type="http://schemas.openxmlformats.org/officeDocument/2006/relationships/hyperlink" Target="https://www.techtarget.com/searchenterpriseai/definition/AI-Artificial-Intelligence" TargetMode="External"/><Relationship Id="rId1" Type="http://schemas.openxmlformats.org/officeDocument/2006/relationships/slideLayout" Target="../slideLayouts/slideLayout2.xml"/><Relationship Id="rId6" Type="http://schemas.openxmlformats.org/officeDocument/2006/relationships/hyperlink" Target="https://towardsdatascience.com/advantages-and-disadvantages-of-artificial-intelligence-182a5ef6588c/" TargetMode="External"/><Relationship Id="rId5" Type="http://schemas.openxmlformats.org/officeDocument/2006/relationships/hyperlink" Target="https://www.simplilearn.com/advantages-and-disadvantages-of-artificial-intelligence-article" TargetMode="External"/><Relationship Id="rId4" Type="http://schemas.openxmlformats.org/officeDocument/2006/relationships/hyperlink" Target="https://bernardmarr.com/what-is-the-impact-of-artificial-intelligence-ai-on-society/#:~:text=Artificial%20intelligence%20can%20dramatically%20improve,creativity%20and%20empathy%20among%20oth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5A607-C68E-4479-8A4F-8BD2F77A30AC}"/>
              </a:ext>
            </a:extLst>
          </p:cNvPr>
          <p:cNvSpPr>
            <a:spLocks noGrp="1"/>
          </p:cNvSpPr>
          <p:nvPr>
            <p:ph type="ctrTitle"/>
          </p:nvPr>
        </p:nvSpPr>
        <p:spPr>
          <a:xfrm>
            <a:off x="3215729" y="1764407"/>
            <a:ext cx="5760846" cy="2310312"/>
          </a:xfrm>
        </p:spPr>
        <p:txBody>
          <a:bodyPr>
            <a:normAutofit/>
          </a:bodyPr>
          <a:lstStyle/>
          <a:p>
            <a:r>
              <a:rPr lang="en-US" sz="5400" b="1" dirty="0"/>
              <a:t> Artificial intelligence  </a:t>
            </a:r>
            <a:endParaRPr lang="en-US" sz="5200" dirty="0">
              <a:solidFill>
                <a:schemeClr val="tx2"/>
              </a:solidFill>
            </a:endParaRPr>
          </a:p>
        </p:txBody>
      </p:sp>
      <p:sp>
        <p:nvSpPr>
          <p:cNvPr id="3" name="Subtitle 2">
            <a:extLst>
              <a:ext uri="{FF2B5EF4-FFF2-40B4-BE49-F238E27FC236}">
                <a16:creationId xmlns:a16="http://schemas.microsoft.com/office/drawing/2014/main" id="{88E12241-A8D3-4D51-8345-6909247B5201}"/>
              </a:ext>
            </a:extLst>
          </p:cNvPr>
          <p:cNvSpPr>
            <a:spLocks noGrp="1"/>
          </p:cNvSpPr>
          <p:nvPr>
            <p:ph type="subTitle" idx="1"/>
          </p:nvPr>
        </p:nvSpPr>
        <p:spPr>
          <a:xfrm>
            <a:off x="3215729" y="4165152"/>
            <a:ext cx="5760846" cy="682079"/>
          </a:xfrm>
        </p:spPr>
        <p:txBody>
          <a:bodyPr>
            <a:normAutofit/>
          </a:bodyPr>
          <a:lstStyle/>
          <a:p>
            <a:r>
              <a:rPr lang="en-US" dirty="0">
                <a:solidFill>
                  <a:schemeClr val="tx2"/>
                </a:solidFill>
              </a:rPr>
              <a:t>By: Sulaf Abulatif</a:t>
            </a:r>
          </a:p>
        </p:txBody>
      </p:sp>
    </p:spTree>
    <p:extLst>
      <p:ext uri="{BB962C8B-B14F-4D97-AF65-F5344CB8AC3E}">
        <p14:creationId xmlns:p14="http://schemas.microsoft.com/office/powerpoint/2010/main" val="42714289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6D6C4-ABCF-4616-AAA8-34BEEA60F126}"/>
              </a:ext>
            </a:extLst>
          </p:cNvPr>
          <p:cNvSpPr>
            <a:spLocks noGrp="1"/>
          </p:cNvSpPr>
          <p:nvPr>
            <p:ph type="title"/>
          </p:nvPr>
        </p:nvSpPr>
        <p:spPr/>
        <p:txBody>
          <a:bodyPr/>
          <a:lstStyle/>
          <a:p>
            <a:r>
              <a:rPr lang="en-US" b="1" dirty="0"/>
              <a:t>What is </a:t>
            </a:r>
            <a:r>
              <a:rPr lang="en-US" sz="3600" b="1" dirty="0"/>
              <a:t>Artificial intelligence? </a:t>
            </a:r>
            <a:r>
              <a:rPr lang="en-US" b="1" dirty="0"/>
              <a:t> </a:t>
            </a:r>
          </a:p>
        </p:txBody>
      </p:sp>
      <p:sp>
        <p:nvSpPr>
          <p:cNvPr id="3" name="Content Placeholder 2">
            <a:extLst>
              <a:ext uri="{FF2B5EF4-FFF2-40B4-BE49-F238E27FC236}">
                <a16:creationId xmlns:a16="http://schemas.microsoft.com/office/drawing/2014/main" id="{9FE3F426-7B51-4F8D-A4CF-045C36E2860F}"/>
              </a:ext>
            </a:extLst>
          </p:cNvPr>
          <p:cNvSpPr>
            <a:spLocks noGrp="1"/>
          </p:cNvSpPr>
          <p:nvPr>
            <p:ph idx="1"/>
          </p:nvPr>
        </p:nvSpPr>
        <p:spPr/>
        <p:txBody>
          <a:bodyPr>
            <a:normAutofit/>
          </a:bodyPr>
          <a:lstStyle/>
          <a:p>
            <a:r>
              <a:rPr lang="en-US" sz="2000" dirty="0">
                <a:solidFill>
                  <a:schemeClr val="tx1"/>
                </a:solidFill>
                <a:latin typeface="Arial" panose="020B0604020202020204" pitchFamily="34" charset="0"/>
              </a:rPr>
              <a:t>Artificial intelligence (also known as AI) is the simulation of human intelligence processes by machines, especially computer systems. Specific applications of AI include expert systems, natural language processing, speech recognition and machine vision</a:t>
            </a:r>
            <a:r>
              <a:rPr lang="en-US" sz="2000" b="0" i="0" dirty="0">
                <a:solidFill>
                  <a:schemeClr val="tx1"/>
                </a:solidFill>
                <a:effectLst/>
                <a:latin typeface="Arial" panose="020B0604020202020204" pitchFamily="34" charset="0"/>
              </a:rPr>
              <a:t>.</a:t>
            </a:r>
            <a:endParaRPr lang="en-US" sz="2000" dirty="0">
              <a:solidFill>
                <a:schemeClr val="tx1"/>
              </a:solidFill>
            </a:endParaRPr>
          </a:p>
        </p:txBody>
      </p:sp>
      <p:pic>
        <p:nvPicPr>
          <p:cNvPr id="5" name="Picture 4">
            <a:extLst>
              <a:ext uri="{FF2B5EF4-FFF2-40B4-BE49-F238E27FC236}">
                <a16:creationId xmlns:a16="http://schemas.microsoft.com/office/drawing/2014/main" id="{CA1271BC-616E-4FD8-923C-D1CD851EA0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5520" y="4445008"/>
            <a:ext cx="3184758" cy="1901047"/>
          </a:xfrm>
          <a:prstGeom prst="rect">
            <a:avLst/>
          </a:prstGeom>
        </p:spPr>
      </p:pic>
    </p:spTree>
    <p:extLst>
      <p:ext uri="{BB962C8B-B14F-4D97-AF65-F5344CB8AC3E}">
        <p14:creationId xmlns:p14="http://schemas.microsoft.com/office/powerpoint/2010/main" val="4249236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53337-C48C-4406-BD1F-1055F065AB9F}"/>
              </a:ext>
            </a:extLst>
          </p:cNvPr>
          <p:cNvSpPr>
            <a:spLocks noGrp="1"/>
          </p:cNvSpPr>
          <p:nvPr>
            <p:ph type="title"/>
          </p:nvPr>
        </p:nvSpPr>
        <p:spPr/>
        <p:txBody>
          <a:bodyPr/>
          <a:lstStyle/>
          <a:p>
            <a:r>
              <a:rPr lang="en-US" b="1" dirty="0"/>
              <a:t>How does Artificial intelligence work?</a:t>
            </a:r>
          </a:p>
        </p:txBody>
      </p:sp>
      <p:sp>
        <p:nvSpPr>
          <p:cNvPr id="3" name="Content Placeholder 2">
            <a:extLst>
              <a:ext uri="{FF2B5EF4-FFF2-40B4-BE49-F238E27FC236}">
                <a16:creationId xmlns:a16="http://schemas.microsoft.com/office/drawing/2014/main" id="{7187A932-DA95-4A4F-9599-070062197C8A}"/>
              </a:ext>
            </a:extLst>
          </p:cNvPr>
          <p:cNvSpPr>
            <a:spLocks noGrp="1"/>
          </p:cNvSpPr>
          <p:nvPr>
            <p:ph idx="1"/>
          </p:nvPr>
        </p:nvSpPr>
        <p:spPr/>
        <p:txBody>
          <a:bodyPr>
            <a:normAutofit/>
          </a:bodyPr>
          <a:lstStyle/>
          <a:p>
            <a:pPr algn="l"/>
            <a:r>
              <a:rPr lang="en-US" b="0" i="0" dirty="0">
                <a:solidFill>
                  <a:srgbClr val="666666"/>
                </a:solidFill>
                <a:effectLst/>
                <a:latin typeface="Arial" panose="020B0604020202020204" pitchFamily="34" charset="0"/>
              </a:rPr>
              <a:t> </a:t>
            </a:r>
            <a:r>
              <a:rPr lang="en-US" sz="2000" dirty="0">
                <a:solidFill>
                  <a:schemeClr val="tx1"/>
                </a:solidFill>
                <a:latin typeface="Arial" panose="020B0604020202020204" pitchFamily="34" charset="0"/>
              </a:rPr>
              <a:t>AI requires a foundation of specialized hardware and software for writing and training machine learning algorithms. No one programming language is synonymous with AI, but a few, including Python, R and Java, are popular. In general, AI systems work by ingesting large amounts of labeled training data, analyzing the data for correlations and patterns, and using these patterns to make predictions about future states. In this way, a chatbot that is fed examples of text chats can learn to produce lifelike exchanges with people, or an image recognition tool can learn to identify and describe objects in images by reviewing millions of examples.</a:t>
            </a:r>
          </a:p>
          <a:p>
            <a:endParaRPr lang="en-US" dirty="0"/>
          </a:p>
        </p:txBody>
      </p:sp>
      <p:pic>
        <p:nvPicPr>
          <p:cNvPr id="5" name="Picture 4">
            <a:extLst>
              <a:ext uri="{FF2B5EF4-FFF2-40B4-BE49-F238E27FC236}">
                <a16:creationId xmlns:a16="http://schemas.microsoft.com/office/drawing/2014/main" id="{ECFD8BE6-D8B3-4F29-A320-15B74A7C71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53234" y="5133620"/>
            <a:ext cx="1994516" cy="1495887"/>
          </a:xfrm>
          <a:prstGeom prst="rect">
            <a:avLst/>
          </a:prstGeom>
        </p:spPr>
      </p:pic>
    </p:spTree>
    <p:extLst>
      <p:ext uri="{BB962C8B-B14F-4D97-AF65-F5344CB8AC3E}">
        <p14:creationId xmlns:p14="http://schemas.microsoft.com/office/powerpoint/2010/main" val="36389628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C7C77-4FE7-4098-8F85-90681B881348}"/>
              </a:ext>
            </a:extLst>
          </p:cNvPr>
          <p:cNvSpPr>
            <a:spLocks noGrp="1"/>
          </p:cNvSpPr>
          <p:nvPr>
            <p:ph type="title"/>
          </p:nvPr>
        </p:nvSpPr>
        <p:spPr/>
        <p:txBody>
          <a:bodyPr/>
          <a:lstStyle/>
          <a:p>
            <a:r>
              <a:rPr lang="en-US" b="1" dirty="0"/>
              <a:t>Advantages of Artificial intelligence </a:t>
            </a:r>
          </a:p>
        </p:txBody>
      </p:sp>
      <p:sp>
        <p:nvSpPr>
          <p:cNvPr id="3" name="Content Placeholder 2">
            <a:extLst>
              <a:ext uri="{FF2B5EF4-FFF2-40B4-BE49-F238E27FC236}">
                <a16:creationId xmlns:a16="http://schemas.microsoft.com/office/drawing/2014/main" id="{3F21F1DC-1946-418A-B5AD-8D566BEF883D}"/>
              </a:ext>
            </a:extLst>
          </p:cNvPr>
          <p:cNvSpPr>
            <a:spLocks noGrp="1"/>
          </p:cNvSpPr>
          <p:nvPr>
            <p:ph idx="1"/>
          </p:nvPr>
        </p:nvSpPr>
        <p:spPr/>
        <p:txBody>
          <a:bodyPr>
            <a:normAutofit fontScale="92500" lnSpcReduction="10000"/>
          </a:bodyPr>
          <a:lstStyle/>
          <a:p>
            <a:r>
              <a:rPr lang="en-US" sz="2000" dirty="0">
                <a:solidFill>
                  <a:schemeClr val="tx1"/>
                </a:solidFill>
                <a:latin typeface="Arial" panose="020B0604020202020204" pitchFamily="34" charset="0"/>
              </a:rPr>
              <a:t>Reduction in Human Error.</a:t>
            </a:r>
          </a:p>
          <a:p>
            <a:r>
              <a:rPr lang="en-US" sz="2000" dirty="0">
                <a:solidFill>
                  <a:schemeClr val="tx1"/>
                </a:solidFill>
                <a:latin typeface="Arial" panose="020B0604020202020204" pitchFamily="34" charset="0"/>
              </a:rPr>
              <a:t>Takes risks instead of Humans.</a:t>
            </a:r>
          </a:p>
          <a:p>
            <a:r>
              <a:rPr lang="en-US" sz="2000" dirty="0">
                <a:solidFill>
                  <a:schemeClr val="tx1"/>
                </a:solidFill>
                <a:latin typeface="Arial" panose="020B0604020202020204" pitchFamily="34" charset="0"/>
              </a:rPr>
              <a:t>Available all the time.</a:t>
            </a:r>
          </a:p>
          <a:p>
            <a:r>
              <a:rPr lang="en-US" sz="2000" dirty="0">
                <a:solidFill>
                  <a:schemeClr val="tx1"/>
                </a:solidFill>
                <a:latin typeface="Arial" panose="020B0604020202020204" pitchFamily="34" charset="0"/>
              </a:rPr>
              <a:t>Digital Assistance.</a:t>
            </a:r>
          </a:p>
          <a:p>
            <a:r>
              <a:rPr lang="en-US" sz="2000" dirty="0">
                <a:solidFill>
                  <a:schemeClr val="tx1"/>
                </a:solidFill>
                <a:latin typeface="Arial" panose="020B0604020202020204" pitchFamily="34" charset="0"/>
              </a:rPr>
              <a:t>Faster Decisions.</a:t>
            </a:r>
          </a:p>
          <a:p>
            <a:r>
              <a:rPr lang="en-US" sz="2000" dirty="0">
                <a:solidFill>
                  <a:schemeClr val="tx1"/>
                </a:solidFill>
                <a:latin typeface="Arial" panose="020B0604020202020204" pitchFamily="34" charset="0"/>
              </a:rPr>
              <a:t>New Inventions.</a:t>
            </a:r>
          </a:p>
          <a:p>
            <a:r>
              <a:rPr lang="en-US" sz="2000" dirty="0">
                <a:solidFill>
                  <a:schemeClr val="tx1"/>
                </a:solidFill>
                <a:latin typeface="Arial" panose="020B0604020202020204" pitchFamily="34" charset="0"/>
              </a:rPr>
              <a:t>Daily Applications.</a:t>
            </a:r>
          </a:p>
          <a:p>
            <a:r>
              <a:rPr lang="en-US" sz="2000" dirty="0">
                <a:solidFill>
                  <a:schemeClr val="tx1"/>
                </a:solidFill>
                <a:latin typeface="Arial" panose="020B0604020202020204" pitchFamily="34" charset="0"/>
              </a:rPr>
              <a:t>Increased Efficiency.</a:t>
            </a:r>
          </a:p>
          <a:p>
            <a:r>
              <a:rPr lang="en-US" sz="2000" dirty="0">
                <a:solidFill>
                  <a:schemeClr val="tx1"/>
                </a:solidFill>
                <a:latin typeface="Arial" panose="020B0604020202020204" pitchFamily="34" charset="0"/>
              </a:rPr>
              <a:t>Improved Workflows.</a:t>
            </a:r>
          </a:p>
          <a:p>
            <a:r>
              <a:rPr lang="en-US" sz="2000" dirty="0">
                <a:solidFill>
                  <a:schemeClr val="tx1"/>
                </a:solidFill>
                <a:latin typeface="Arial" panose="020B0604020202020204" pitchFamily="34" charset="0"/>
              </a:rPr>
              <a:t>Helping in Repetitive Jobs.</a:t>
            </a:r>
          </a:p>
          <a:p>
            <a:endParaRPr lang="en-US" sz="1600" dirty="0"/>
          </a:p>
        </p:txBody>
      </p:sp>
      <p:pic>
        <p:nvPicPr>
          <p:cNvPr id="5" name="Picture 4">
            <a:extLst>
              <a:ext uri="{FF2B5EF4-FFF2-40B4-BE49-F238E27FC236}">
                <a16:creationId xmlns:a16="http://schemas.microsoft.com/office/drawing/2014/main" id="{A27E478C-8EA3-45DB-8CA3-635AC66CA99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24761" y="3178373"/>
            <a:ext cx="3811480" cy="1877632"/>
          </a:xfrm>
          <a:prstGeom prst="rect">
            <a:avLst/>
          </a:prstGeom>
        </p:spPr>
      </p:pic>
    </p:spTree>
    <p:extLst>
      <p:ext uri="{BB962C8B-B14F-4D97-AF65-F5344CB8AC3E}">
        <p14:creationId xmlns:p14="http://schemas.microsoft.com/office/powerpoint/2010/main" val="43386961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F168-F1B1-432A-A292-3AAEE52DFFAB}"/>
              </a:ext>
            </a:extLst>
          </p:cNvPr>
          <p:cNvSpPr>
            <a:spLocks noGrp="1"/>
          </p:cNvSpPr>
          <p:nvPr>
            <p:ph type="title"/>
          </p:nvPr>
        </p:nvSpPr>
        <p:spPr/>
        <p:txBody>
          <a:bodyPr/>
          <a:lstStyle/>
          <a:p>
            <a:r>
              <a:rPr lang="en-US" b="1" dirty="0"/>
              <a:t>Disadvantages of Artificial intelligence </a:t>
            </a:r>
          </a:p>
        </p:txBody>
      </p:sp>
      <p:sp>
        <p:nvSpPr>
          <p:cNvPr id="3" name="Content Placeholder 2">
            <a:extLst>
              <a:ext uri="{FF2B5EF4-FFF2-40B4-BE49-F238E27FC236}">
                <a16:creationId xmlns:a16="http://schemas.microsoft.com/office/drawing/2014/main" id="{CE4A5942-020C-410A-97C3-75A683C00803}"/>
              </a:ext>
            </a:extLst>
          </p:cNvPr>
          <p:cNvSpPr>
            <a:spLocks noGrp="1"/>
          </p:cNvSpPr>
          <p:nvPr>
            <p:ph idx="1"/>
          </p:nvPr>
        </p:nvSpPr>
        <p:spPr/>
        <p:txBody>
          <a:bodyPr>
            <a:normAutofit/>
          </a:bodyPr>
          <a:lstStyle/>
          <a:p>
            <a:pPr>
              <a:lnSpc>
                <a:spcPct val="90000"/>
              </a:lnSpc>
            </a:pPr>
            <a:r>
              <a:rPr lang="en-US" sz="1900" dirty="0">
                <a:solidFill>
                  <a:schemeClr val="tx1"/>
                </a:solidFill>
                <a:latin typeface="Arial" panose="020B0604020202020204" pitchFamily="34" charset="0"/>
              </a:rPr>
              <a:t>High Costs.</a:t>
            </a:r>
          </a:p>
          <a:p>
            <a:pPr>
              <a:lnSpc>
                <a:spcPct val="90000"/>
              </a:lnSpc>
            </a:pPr>
            <a:r>
              <a:rPr lang="en-US" sz="1900" dirty="0">
                <a:solidFill>
                  <a:schemeClr val="tx1"/>
                </a:solidFill>
                <a:latin typeface="Arial" panose="020B0604020202020204" pitchFamily="34" charset="0"/>
              </a:rPr>
              <a:t>Unemployment.</a:t>
            </a:r>
          </a:p>
          <a:p>
            <a:pPr>
              <a:lnSpc>
                <a:spcPct val="90000"/>
              </a:lnSpc>
            </a:pPr>
            <a:r>
              <a:rPr lang="en-US" sz="1900" dirty="0">
                <a:solidFill>
                  <a:schemeClr val="tx1"/>
                </a:solidFill>
                <a:latin typeface="Arial" panose="020B0604020202020204" pitchFamily="34" charset="0"/>
              </a:rPr>
              <a:t>Make Humans Lazy.</a:t>
            </a:r>
          </a:p>
          <a:p>
            <a:pPr>
              <a:lnSpc>
                <a:spcPct val="90000"/>
              </a:lnSpc>
            </a:pPr>
            <a:r>
              <a:rPr lang="en-US" sz="1900" dirty="0">
                <a:solidFill>
                  <a:schemeClr val="tx1"/>
                </a:solidFill>
                <a:latin typeface="Arial" panose="020B0604020202020204" pitchFamily="34" charset="0"/>
              </a:rPr>
              <a:t>No Ethics.</a:t>
            </a:r>
          </a:p>
          <a:p>
            <a:pPr>
              <a:lnSpc>
                <a:spcPct val="90000"/>
              </a:lnSpc>
            </a:pPr>
            <a:r>
              <a:rPr lang="en-US" sz="1900" dirty="0">
                <a:solidFill>
                  <a:schemeClr val="tx1"/>
                </a:solidFill>
                <a:latin typeface="Arial" panose="020B0604020202020204" pitchFamily="34" charset="0"/>
              </a:rPr>
              <a:t>Emotionless.</a:t>
            </a:r>
          </a:p>
          <a:p>
            <a:pPr>
              <a:lnSpc>
                <a:spcPct val="90000"/>
              </a:lnSpc>
            </a:pPr>
            <a:r>
              <a:rPr lang="en-US" sz="1900" dirty="0">
                <a:solidFill>
                  <a:schemeClr val="tx1"/>
                </a:solidFill>
                <a:latin typeface="Arial" panose="020B0604020202020204" pitchFamily="34" charset="0"/>
              </a:rPr>
              <a:t>Security problems.</a:t>
            </a:r>
          </a:p>
          <a:p>
            <a:pPr>
              <a:lnSpc>
                <a:spcPct val="90000"/>
              </a:lnSpc>
            </a:pPr>
            <a:r>
              <a:rPr lang="en-US" sz="1900" dirty="0">
                <a:solidFill>
                  <a:schemeClr val="tx1"/>
                </a:solidFill>
                <a:latin typeface="Arial" panose="020B0604020202020204" pitchFamily="34" charset="0"/>
              </a:rPr>
              <a:t>Lacking creativity.</a:t>
            </a:r>
          </a:p>
          <a:p>
            <a:pPr>
              <a:lnSpc>
                <a:spcPct val="90000"/>
              </a:lnSpc>
            </a:pPr>
            <a:r>
              <a:rPr lang="en-US" sz="1900" dirty="0">
                <a:solidFill>
                  <a:schemeClr val="tx1"/>
                </a:solidFill>
                <a:latin typeface="Arial" panose="020B0604020202020204" pitchFamily="34" charset="0"/>
              </a:rPr>
              <a:t>Big Tech domination.</a:t>
            </a:r>
          </a:p>
          <a:p>
            <a:pPr>
              <a:lnSpc>
                <a:spcPct val="90000"/>
              </a:lnSpc>
            </a:pPr>
            <a:r>
              <a:rPr lang="en-US" sz="1900" dirty="0">
                <a:solidFill>
                  <a:schemeClr val="tx1"/>
                </a:solidFill>
                <a:latin typeface="Arial" panose="020B0604020202020204" pitchFamily="34" charset="0"/>
              </a:rPr>
              <a:t>Lacking Out of Box Thinking.</a:t>
            </a:r>
          </a:p>
          <a:p>
            <a:pPr>
              <a:lnSpc>
                <a:spcPct val="90000"/>
              </a:lnSpc>
            </a:pPr>
            <a:r>
              <a:rPr lang="en-US" sz="1900" dirty="0">
                <a:solidFill>
                  <a:schemeClr val="tx1"/>
                </a:solidFill>
                <a:latin typeface="Arial" panose="020B0604020202020204" pitchFamily="34" charset="0"/>
              </a:rPr>
              <a:t>No Improvement.</a:t>
            </a:r>
          </a:p>
          <a:p>
            <a:endParaRPr lang="en-US" sz="1700" b="0" i="0" dirty="0">
              <a:solidFill>
                <a:srgbClr val="272C37"/>
              </a:solidFill>
              <a:effectLst/>
              <a:latin typeface="Roboto"/>
            </a:endParaRPr>
          </a:p>
        </p:txBody>
      </p:sp>
      <p:pic>
        <p:nvPicPr>
          <p:cNvPr id="5" name="Picture 4">
            <a:extLst>
              <a:ext uri="{FF2B5EF4-FFF2-40B4-BE49-F238E27FC236}">
                <a16:creationId xmlns:a16="http://schemas.microsoft.com/office/drawing/2014/main" id="{C63332E6-BF16-4171-835B-6491CDF97C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57413" y="2805343"/>
            <a:ext cx="3215936" cy="2143957"/>
          </a:xfrm>
          <a:prstGeom prst="rect">
            <a:avLst/>
          </a:prstGeom>
        </p:spPr>
      </p:pic>
    </p:spTree>
    <p:extLst>
      <p:ext uri="{BB962C8B-B14F-4D97-AF65-F5344CB8AC3E}">
        <p14:creationId xmlns:p14="http://schemas.microsoft.com/office/powerpoint/2010/main" val="6716998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randombar(horizont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B54-E62E-4ABF-B21B-581118226C83}"/>
              </a:ext>
            </a:extLst>
          </p:cNvPr>
          <p:cNvSpPr>
            <a:spLocks noGrp="1"/>
          </p:cNvSpPr>
          <p:nvPr>
            <p:ph type="title"/>
          </p:nvPr>
        </p:nvSpPr>
        <p:spPr/>
        <p:txBody>
          <a:bodyPr/>
          <a:lstStyle/>
          <a:p>
            <a:r>
              <a:rPr lang="en-US" b="1" dirty="0"/>
              <a:t>How does Artificial intelligence affect society?</a:t>
            </a:r>
          </a:p>
        </p:txBody>
      </p:sp>
      <p:sp>
        <p:nvSpPr>
          <p:cNvPr id="3" name="Content Placeholder 2">
            <a:extLst>
              <a:ext uri="{FF2B5EF4-FFF2-40B4-BE49-F238E27FC236}">
                <a16:creationId xmlns:a16="http://schemas.microsoft.com/office/drawing/2014/main" id="{B107DFF7-9E40-44EC-A0E1-AD4A142516A9}"/>
              </a:ext>
            </a:extLst>
          </p:cNvPr>
          <p:cNvSpPr>
            <a:spLocks noGrp="1"/>
          </p:cNvSpPr>
          <p:nvPr>
            <p:ph idx="1"/>
          </p:nvPr>
        </p:nvSpPr>
        <p:spPr/>
        <p:txBody>
          <a:bodyPr/>
          <a:lstStyle/>
          <a:p>
            <a:r>
              <a:rPr lang="en-US" sz="1900" dirty="0">
                <a:solidFill>
                  <a:schemeClr val="tx1"/>
                </a:solidFill>
                <a:latin typeface="Arial" panose="020B0604020202020204" pitchFamily="34" charset="0"/>
              </a:rPr>
              <a:t>Artificial intelligence can dramatically improve the efficiencies of our workplaces and can augment the work humans can do. When AI takes over repetitive or dangerous tasks, it frees up the human workforce to do work they are better equipped for—tasks that involve creativity and empathy among others. If people are doing work that is more engaging for them, it could increase happiness and job satisfaction.</a:t>
            </a:r>
          </a:p>
        </p:txBody>
      </p:sp>
      <p:pic>
        <p:nvPicPr>
          <p:cNvPr id="1028" name="Picture 4" descr="Best AI Stocks for 2023: Artificial Intelligence Investing | The Motley Fool">
            <a:extLst>
              <a:ext uri="{FF2B5EF4-FFF2-40B4-BE49-F238E27FC236}">
                <a16:creationId xmlns:a16="http://schemas.microsoft.com/office/drawing/2014/main" id="{8699D5CA-3A0E-452A-92B4-FDED743DC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055" y="4205796"/>
            <a:ext cx="3275860" cy="245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3279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heel(1)">
                                      <p:cBhvr>
                                        <p:cTn id="1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86BBB-0809-4F92-815D-60A2C7A2F3AE}"/>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679E9E81-B618-425B-9D74-8714CFF0032A}"/>
              </a:ext>
            </a:extLst>
          </p:cNvPr>
          <p:cNvSpPr>
            <a:spLocks noGrp="1"/>
          </p:cNvSpPr>
          <p:nvPr>
            <p:ph idx="1"/>
          </p:nvPr>
        </p:nvSpPr>
        <p:spPr/>
        <p:txBody>
          <a:bodyPr>
            <a:normAutofit/>
          </a:bodyPr>
          <a:lstStyle/>
          <a:p>
            <a:r>
              <a:rPr lang="en-US" sz="1400" dirty="0">
                <a:hlinkClick r:id="rId2"/>
              </a:rPr>
              <a:t>https://www.techtarget.com/searchenterpriseai/definition/AI-Artificial-Intelligence</a:t>
            </a:r>
            <a:endParaRPr lang="en-US" sz="1400" dirty="0"/>
          </a:p>
          <a:p>
            <a:r>
              <a:rPr lang="en-US" sz="1400" dirty="0">
                <a:hlinkClick r:id="rId3"/>
              </a:rPr>
              <a:t>https://www.sas.com/en_in/insights/analytics/what-is-artificial-intelligence.html#:~:text=AI%20works%20by%20combining%20large,or%20features%20in%20the%20data</a:t>
            </a:r>
            <a:r>
              <a:rPr lang="en-US" sz="1400" dirty="0"/>
              <a:t>.</a:t>
            </a:r>
          </a:p>
          <a:p>
            <a:r>
              <a:rPr lang="en-US" sz="1400" dirty="0">
                <a:hlinkClick r:id="rId4"/>
              </a:rPr>
              <a:t>https://bernardmarr.com/what-is-the-impact-of-artificial-intelligence-ai-on-society/#:~:text=Artificial%20intelligence%20can%20dramatically%20improve,creativity%20and%20empathy%20among%20others</a:t>
            </a:r>
            <a:r>
              <a:rPr lang="en-US" sz="1400" dirty="0"/>
              <a:t>.</a:t>
            </a:r>
          </a:p>
          <a:p>
            <a:r>
              <a:rPr lang="en-US" sz="1400" dirty="0">
                <a:hlinkClick r:id="rId5"/>
              </a:rPr>
              <a:t>https://www.simplilearn.com/advantages-and-disadvantages-of-artificial-intelligence-article</a:t>
            </a:r>
            <a:endParaRPr lang="en-US" sz="1400" dirty="0"/>
          </a:p>
          <a:p>
            <a:r>
              <a:rPr lang="en-US" sz="1400" dirty="0">
                <a:hlinkClick r:id="rId6"/>
              </a:rPr>
              <a:t>https://towardsdatascience.com/advantages-and-disadvantages-of-artificial-intelligence-182a5ef6588c\</a:t>
            </a:r>
            <a:endParaRPr lang="en-US" sz="1400" dirty="0"/>
          </a:p>
          <a:p>
            <a:r>
              <a:rPr lang="en-US" sz="1400" dirty="0">
                <a:hlinkClick r:id="rId7"/>
              </a:rPr>
              <a:t>https://www.rev.com/blog/speech-to-text-technology/what-are-the-advantages-of-artificial-intelligence</a:t>
            </a:r>
            <a:endParaRPr lang="en-US" sz="1400" dirty="0"/>
          </a:p>
          <a:p>
            <a:r>
              <a:rPr lang="en-US" sz="1400" dirty="0">
                <a:hlinkClick r:id="rId8"/>
              </a:rPr>
              <a:t>https://dataconomy.com/2022/08/the-cons-of-artificial-intelligence/</a:t>
            </a:r>
            <a:endParaRPr lang="en-US" sz="1400" dirty="0"/>
          </a:p>
          <a:p>
            <a:pPr marL="0" indent="0">
              <a:buNone/>
            </a:pPr>
            <a:endParaRPr lang="en-US" sz="1400" dirty="0"/>
          </a:p>
        </p:txBody>
      </p:sp>
    </p:spTree>
    <p:extLst>
      <p:ext uri="{BB962C8B-B14F-4D97-AF65-F5344CB8AC3E}">
        <p14:creationId xmlns:p14="http://schemas.microsoft.com/office/powerpoint/2010/main" val="426455621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TM02900688[[fn=Facet]]</Template>
  <TotalTime>136</TotalTime>
  <Words>460</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Roboto</vt:lpstr>
      <vt:lpstr>Trebuchet MS</vt:lpstr>
      <vt:lpstr>Wingdings 3</vt:lpstr>
      <vt:lpstr>Facet</vt:lpstr>
      <vt:lpstr> Artificial intelligence  </vt:lpstr>
      <vt:lpstr>What is Artificial intelligence?  </vt:lpstr>
      <vt:lpstr>How does Artificial intelligence work?</vt:lpstr>
      <vt:lpstr>Advantages of Artificial intelligence </vt:lpstr>
      <vt:lpstr>Disadvantages of Artificial intelligence </vt:lpstr>
      <vt:lpstr>How does Artificial intelligence affect society?</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Artificial intelligence  </dc:title>
  <dc:creator>Sulaf Abulatif</dc:creator>
  <cp:lastModifiedBy>Sulaf Abulatif</cp:lastModifiedBy>
  <cp:revision>17</cp:revision>
  <dcterms:created xsi:type="dcterms:W3CDTF">2023-02-05T14:06:44Z</dcterms:created>
  <dcterms:modified xsi:type="dcterms:W3CDTF">2023-02-05T16:25:19Z</dcterms:modified>
</cp:coreProperties>
</file>