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8" r:id="rId9"/>
    <p:sldId id="264" r:id="rId10"/>
    <p:sldId id="266" r:id="rId11"/>
    <p:sldId id="269" r:id="rId12"/>
    <p:sldId id="265"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364A-07BD-B347-54CC-79560271A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B4898E-3674-234A-48E9-B824B9CAC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64D860-5D12-00AB-8E66-FE0CDCAD04E9}"/>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5" name="Footer Placeholder 4">
            <a:extLst>
              <a:ext uri="{FF2B5EF4-FFF2-40B4-BE49-F238E27FC236}">
                <a16:creationId xmlns:a16="http://schemas.microsoft.com/office/drawing/2014/main" id="{965FE1FC-5137-6C0E-14E7-BBCC233A7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6BB06-528B-DC4C-C7AE-40D533E68B96}"/>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165511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09A9-5660-14C0-1BD4-58F527C30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E386-1E78-6726-A86F-B1B7F2421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E38AE-1DB4-8DE4-0973-4065C3E6AD46}"/>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5" name="Footer Placeholder 4">
            <a:extLst>
              <a:ext uri="{FF2B5EF4-FFF2-40B4-BE49-F238E27FC236}">
                <a16:creationId xmlns:a16="http://schemas.microsoft.com/office/drawing/2014/main" id="{25590CDC-DF7A-3AEF-E49D-15BFD95F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582BE-0E6D-55A7-7405-C13050B63898}"/>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290342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76106-6D45-122F-E3C8-97D6FEC766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B8AC0-17E3-BDE9-A4B3-C03A91D12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EA926-3428-44FB-3F4D-9D7E6E1A9BF6}"/>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5" name="Footer Placeholder 4">
            <a:extLst>
              <a:ext uri="{FF2B5EF4-FFF2-40B4-BE49-F238E27FC236}">
                <a16:creationId xmlns:a16="http://schemas.microsoft.com/office/drawing/2014/main" id="{5B61F481-DFED-C73D-5B46-858456E3E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7E93D-EF4D-B64C-F81E-BA98AA1971B3}"/>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23936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F670-6D2F-2E12-793F-E734E3EAB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247C1-6776-978B-0532-BD144E0C1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6D70C-9FB8-702F-4257-BB7C501C4A35}"/>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5" name="Footer Placeholder 4">
            <a:extLst>
              <a:ext uri="{FF2B5EF4-FFF2-40B4-BE49-F238E27FC236}">
                <a16:creationId xmlns:a16="http://schemas.microsoft.com/office/drawing/2014/main" id="{5B02D8DC-4395-7A62-453C-2BB418F63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9137D-B5BB-2669-653E-224C7138D435}"/>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147394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C3AB-E51F-11C4-7760-65CB70CD3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E0FFE2-D092-9C45-5DD0-69BC3B3B4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140D1-BE45-DAA3-FF81-48DC3F6D23B8}"/>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5" name="Footer Placeholder 4">
            <a:extLst>
              <a:ext uri="{FF2B5EF4-FFF2-40B4-BE49-F238E27FC236}">
                <a16:creationId xmlns:a16="http://schemas.microsoft.com/office/drawing/2014/main" id="{ED1A31A5-B21D-4EE1-D672-BA97CD083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62E13-5087-BE28-448B-026EF2BC067A}"/>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387287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A1AC-E981-5CDA-1426-24697B938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E9E2C-A61B-6F26-075A-119545DF55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881C9-BB0C-E77A-D38F-276FF6AB4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4B51D-425F-D08E-EEEB-FE03EC4CF15F}"/>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6" name="Footer Placeholder 5">
            <a:extLst>
              <a:ext uri="{FF2B5EF4-FFF2-40B4-BE49-F238E27FC236}">
                <a16:creationId xmlns:a16="http://schemas.microsoft.com/office/drawing/2014/main" id="{22CF28AF-71A6-0431-02BB-2F17E6CE0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F9DA8-5466-4BA0-69E5-BCDDAC99711A}"/>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212414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F2BE-3075-8FD7-8168-9BC6A70A2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4CC65-3634-FD86-11AC-07DD4392E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48DDB-3E37-5577-6C6F-ACEB2D008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74CCF-D6F0-157D-5981-0F3B68F42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37802-BB6A-7CB0-B44F-0E890A8C9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52383-C78F-0D51-D9E1-476A1B23744F}"/>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8" name="Footer Placeholder 7">
            <a:extLst>
              <a:ext uri="{FF2B5EF4-FFF2-40B4-BE49-F238E27FC236}">
                <a16:creationId xmlns:a16="http://schemas.microsoft.com/office/drawing/2014/main" id="{5843E037-D589-782E-4D2F-39F0543AAF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AFE7A8-0489-1B70-5DB1-71B6A4A9ECD0}"/>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234849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364A-7576-59DD-AA20-6F75B804B2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103C24-1F37-3468-1BE6-578497DA9B92}"/>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4" name="Footer Placeholder 3">
            <a:extLst>
              <a:ext uri="{FF2B5EF4-FFF2-40B4-BE49-F238E27FC236}">
                <a16:creationId xmlns:a16="http://schemas.microsoft.com/office/drawing/2014/main" id="{0757D3C6-8033-FB00-66FE-D51131EA29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536EC-7E4E-0555-89B4-1329E2405E4D}"/>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17749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08817-BDB0-E3D2-978F-916ADD06F5C6}"/>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3" name="Footer Placeholder 2">
            <a:extLst>
              <a:ext uri="{FF2B5EF4-FFF2-40B4-BE49-F238E27FC236}">
                <a16:creationId xmlns:a16="http://schemas.microsoft.com/office/drawing/2014/main" id="{4957F60F-9A79-452B-6CD8-424C56F5D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FEA7BE-1F41-87AB-E2F3-1883D0F24B67}"/>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116616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D179-A599-8BEC-FC5F-673D62993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600DE-CF83-9DC9-7659-1C168858A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BCC9B-09AD-D216-AC62-CE6DF9F92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9316F5-CC93-740C-A3C6-9BCA81AA4E1F}"/>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6" name="Footer Placeholder 5">
            <a:extLst>
              <a:ext uri="{FF2B5EF4-FFF2-40B4-BE49-F238E27FC236}">
                <a16:creationId xmlns:a16="http://schemas.microsoft.com/office/drawing/2014/main" id="{FC67B09A-22D9-652A-2CE7-FBF70185F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6C305-BF70-41EA-47B4-2E77AED8F397}"/>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287250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CFC3-9DF3-E259-D2EB-26F15A2FC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A93C9-E5A7-99A0-C7D9-7F7727006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93CEE-07B2-AE65-09E4-2ECC95250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AC75E-F9C3-61E7-6AAB-C868CFCB7B7D}"/>
              </a:ext>
            </a:extLst>
          </p:cNvPr>
          <p:cNvSpPr>
            <a:spLocks noGrp="1"/>
          </p:cNvSpPr>
          <p:nvPr>
            <p:ph type="dt" sz="half" idx="10"/>
          </p:nvPr>
        </p:nvSpPr>
        <p:spPr/>
        <p:txBody>
          <a:bodyPr/>
          <a:lstStyle/>
          <a:p>
            <a:fld id="{3014B8AB-547A-4A76-B6F4-A548C7AE7C71}" type="datetimeFigureOut">
              <a:rPr lang="en-US" smtClean="0"/>
              <a:t>2/5/2023</a:t>
            </a:fld>
            <a:endParaRPr lang="en-US"/>
          </a:p>
        </p:txBody>
      </p:sp>
      <p:sp>
        <p:nvSpPr>
          <p:cNvPr id="6" name="Footer Placeholder 5">
            <a:extLst>
              <a:ext uri="{FF2B5EF4-FFF2-40B4-BE49-F238E27FC236}">
                <a16:creationId xmlns:a16="http://schemas.microsoft.com/office/drawing/2014/main" id="{8AA3AF09-826D-B474-ACF4-4D0602D84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7DC25-0E78-0727-AB45-F283668D348D}"/>
              </a:ext>
            </a:extLst>
          </p:cNvPr>
          <p:cNvSpPr>
            <a:spLocks noGrp="1"/>
          </p:cNvSpPr>
          <p:nvPr>
            <p:ph type="sldNum" sz="quarter" idx="12"/>
          </p:nvPr>
        </p:nvSpPr>
        <p:spPr/>
        <p:txBody>
          <a:bodyPr/>
          <a:lstStyle/>
          <a:p>
            <a:fld id="{8C049078-575B-445B-8B16-5A8CD99671F5}" type="slidenum">
              <a:rPr lang="en-US" smtClean="0"/>
              <a:t>‹#›</a:t>
            </a:fld>
            <a:endParaRPr lang="en-US"/>
          </a:p>
        </p:txBody>
      </p:sp>
    </p:spTree>
    <p:extLst>
      <p:ext uri="{BB962C8B-B14F-4D97-AF65-F5344CB8AC3E}">
        <p14:creationId xmlns:p14="http://schemas.microsoft.com/office/powerpoint/2010/main" val="6287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400CB-2884-6705-DDEE-8BD781C9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6F8B82-A336-A18F-0CA4-A6647C558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EECDD-02B5-FF82-6166-814240491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4B8AB-547A-4A76-B6F4-A548C7AE7C71}" type="datetimeFigureOut">
              <a:rPr lang="en-US" smtClean="0"/>
              <a:t>2/5/2023</a:t>
            </a:fld>
            <a:endParaRPr lang="en-US"/>
          </a:p>
        </p:txBody>
      </p:sp>
      <p:sp>
        <p:nvSpPr>
          <p:cNvPr id="5" name="Footer Placeholder 4">
            <a:extLst>
              <a:ext uri="{FF2B5EF4-FFF2-40B4-BE49-F238E27FC236}">
                <a16:creationId xmlns:a16="http://schemas.microsoft.com/office/drawing/2014/main" id="{3E0AAA6C-4C0F-30C5-D9E3-A26ABFA8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7D2D3C-39FF-D381-63FF-229574EF7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49078-575B-445B-8B16-5A8CD99671F5}" type="slidenum">
              <a:rPr lang="en-US" smtClean="0"/>
              <a:t>‹#›</a:t>
            </a:fld>
            <a:endParaRPr lang="en-US"/>
          </a:p>
        </p:txBody>
      </p:sp>
    </p:spTree>
    <p:extLst>
      <p:ext uri="{BB962C8B-B14F-4D97-AF65-F5344CB8AC3E}">
        <p14:creationId xmlns:p14="http://schemas.microsoft.com/office/powerpoint/2010/main" val="303588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qxcoding.com/2019/07/what-is-ai-artificial-intelligence-and.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eographeronline.net/weather-and-climate.html"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photo/ai-artificial-intelligence-banking-businesman-982334/"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fpf.org/2018/10/18/fpf-release-the-privacy-experts-guide-to-ai-and-machine-learning/"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rocess-worldwide.com/total-and-google-join-forces-to-develop-ai-solution-a-709625/"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gadgetsin.com/samsung-24-all-in-one-touchscreen-desktop-computer.htm"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echtarget.com/searchenterpriseai/feature/Common-sense-in-AI-remains-elusive" TargetMode="External"/><Relationship Id="rId1" Type="http://schemas.openxmlformats.org/officeDocument/2006/relationships/slideLayout" Target="../slideLayouts/slideLayout7.xml"/><Relationship Id="rId4" Type="http://schemas.openxmlformats.org/officeDocument/2006/relationships/hyperlink" Target="https://towardsdatascience.com/what-is-artificial-intelligence-ai-ad5ba87b55d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logs.ed.ac.uk/bulletin-magazine/2020/04/21/short-course-in-focus-data-ethics-ai-and-responsible-innovation/"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dadanoiasnoesmiblog.blogspot.com/2011_11_01_archive.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pngimg.com/png/64770-computer-email-icons-free-hd-imag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echnofaq.org/posts/2018/04/artificial-intelligence-helping-make-healthcare-more-affordable/"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F30A-8AB7-BF88-550F-F702C937C633}"/>
              </a:ext>
            </a:extLst>
          </p:cNvPr>
          <p:cNvSpPr>
            <a:spLocks noGrp="1"/>
          </p:cNvSpPr>
          <p:nvPr>
            <p:ph type="ctrTitle"/>
          </p:nvPr>
        </p:nvSpPr>
        <p:spPr>
          <a:xfrm>
            <a:off x="1346447" y="0"/>
            <a:ext cx="9144000" cy="1668509"/>
          </a:xfrm>
        </p:spPr>
        <p:txBody>
          <a:bodyPr>
            <a:normAutofit fontScale="90000"/>
          </a:bodyPr>
          <a:lstStyle/>
          <a:p>
            <a:r>
              <a:rPr lang="en-US" b="1" dirty="0">
                <a:latin typeface="Algerian" panose="04020705040A02060702" pitchFamily="82" charset="0"/>
              </a:rPr>
              <a:t>Artificial intelligence </a:t>
            </a:r>
          </a:p>
        </p:txBody>
      </p:sp>
      <p:sp>
        <p:nvSpPr>
          <p:cNvPr id="4" name="TextBox 3">
            <a:extLst>
              <a:ext uri="{FF2B5EF4-FFF2-40B4-BE49-F238E27FC236}">
                <a16:creationId xmlns:a16="http://schemas.microsoft.com/office/drawing/2014/main" id="{E10C1DAF-5182-EBB9-777B-5CAE579945E5}"/>
              </a:ext>
            </a:extLst>
          </p:cNvPr>
          <p:cNvSpPr txBox="1"/>
          <p:nvPr/>
        </p:nvSpPr>
        <p:spPr>
          <a:xfrm>
            <a:off x="11188823" y="6120993"/>
            <a:ext cx="1003177" cy="646331"/>
          </a:xfrm>
          <a:prstGeom prst="rect">
            <a:avLst/>
          </a:prstGeom>
          <a:noFill/>
        </p:spPr>
        <p:txBody>
          <a:bodyPr wrap="square" rtlCol="0">
            <a:spAutoFit/>
          </a:bodyPr>
          <a:lstStyle/>
          <a:p>
            <a:r>
              <a:rPr lang="en-US" dirty="0"/>
              <a:t>by: perla habash</a:t>
            </a:r>
          </a:p>
        </p:txBody>
      </p:sp>
      <p:pic>
        <p:nvPicPr>
          <p:cNvPr id="6" name="Picture 5">
            <a:extLst>
              <a:ext uri="{FF2B5EF4-FFF2-40B4-BE49-F238E27FC236}">
                <a16:creationId xmlns:a16="http://schemas.microsoft.com/office/drawing/2014/main" id="{7712DC7B-9117-0B53-BDE1-ED65A470B6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139420"/>
            <a:ext cx="10845553" cy="4718580"/>
          </a:xfrm>
          <a:prstGeom prst="rect">
            <a:avLst/>
          </a:prstGeom>
        </p:spPr>
      </p:pic>
    </p:spTree>
    <p:extLst>
      <p:ext uri="{BB962C8B-B14F-4D97-AF65-F5344CB8AC3E}">
        <p14:creationId xmlns:p14="http://schemas.microsoft.com/office/powerpoint/2010/main" val="201708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128949-C995-2163-797C-5B2C98060F34}"/>
              </a:ext>
            </a:extLst>
          </p:cNvPr>
          <p:cNvSpPr txBox="1"/>
          <p:nvPr/>
        </p:nvSpPr>
        <p:spPr>
          <a:xfrm>
            <a:off x="450158" y="1378232"/>
            <a:ext cx="6097554" cy="923330"/>
          </a:xfrm>
          <a:prstGeom prst="rect">
            <a:avLst/>
          </a:prstGeom>
          <a:noFill/>
        </p:spPr>
        <p:txBody>
          <a:bodyPr wrap="square">
            <a:spAutoFit/>
          </a:bodyPr>
          <a:lstStyle/>
          <a:p>
            <a:r>
              <a:rPr lang="en-US" i="0" dirty="0">
                <a:solidFill>
                  <a:srgbClr val="202124"/>
                </a:solidFill>
                <a:effectLst/>
                <a:latin typeface="arial" panose="020B0604020202020204" pitchFamily="34" charset="0"/>
              </a:rPr>
              <a:t>AI has helped companies solve complex issues such as fraud detection, medical diagnosis, weather forecasting and so on.</a:t>
            </a:r>
            <a:endParaRPr lang="en-US" dirty="0"/>
          </a:p>
        </p:txBody>
      </p:sp>
      <p:sp>
        <p:nvSpPr>
          <p:cNvPr id="5" name="TextBox 4">
            <a:extLst>
              <a:ext uri="{FF2B5EF4-FFF2-40B4-BE49-F238E27FC236}">
                <a16:creationId xmlns:a16="http://schemas.microsoft.com/office/drawing/2014/main" id="{3DD60945-F0BC-1717-91E3-A4DD1B8EB639}"/>
              </a:ext>
            </a:extLst>
          </p:cNvPr>
          <p:cNvSpPr txBox="1"/>
          <p:nvPr/>
        </p:nvSpPr>
        <p:spPr>
          <a:xfrm>
            <a:off x="450158" y="451219"/>
            <a:ext cx="6097554" cy="523220"/>
          </a:xfrm>
          <a:prstGeom prst="rect">
            <a:avLst/>
          </a:prstGeom>
          <a:noFill/>
        </p:spPr>
        <p:txBody>
          <a:bodyPr wrap="square">
            <a:spAutoFit/>
          </a:bodyPr>
          <a:lstStyle/>
          <a:p>
            <a:r>
              <a:rPr lang="en-US" sz="2800" b="0" i="0" dirty="0">
                <a:solidFill>
                  <a:srgbClr val="202124"/>
                </a:solidFill>
                <a:effectLst/>
                <a:latin typeface="arial" panose="020B0604020202020204" pitchFamily="34" charset="0"/>
              </a:rPr>
              <a:t>How is AI helping the world?</a:t>
            </a:r>
            <a:endParaRPr lang="en-US" sz="2800" dirty="0"/>
          </a:p>
        </p:txBody>
      </p:sp>
      <p:pic>
        <p:nvPicPr>
          <p:cNvPr id="7" name="Picture 6">
            <a:extLst>
              <a:ext uri="{FF2B5EF4-FFF2-40B4-BE49-F238E27FC236}">
                <a16:creationId xmlns:a16="http://schemas.microsoft.com/office/drawing/2014/main" id="{E4B69F80-A8C7-153C-147C-0A730AD956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70177" y="1978176"/>
            <a:ext cx="6858000" cy="4879824"/>
          </a:xfrm>
          <a:prstGeom prst="rect">
            <a:avLst/>
          </a:prstGeom>
        </p:spPr>
      </p:pic>
    </p:spTree>
    <p:extLst>
      <p:ext uri="{BB962C8B-B14F-4D97-AF65-F5344CB8AC3E}">
        <p14:creationId xmlns:p14="http://schemas.microsoft.com/office/powerpoint/2010/main" val="391986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51B79-2F34-31DF-C5D6-C7E9B90B7129}"/>
              </a:ext>
            </a:extLst>
          </p:cNvPr>
          <p:cNvSpPr txBox="1"/>
          <p:nvPr/>
        </p:nvSpPr>
        <p:spPr>
          <a:xfrm>
            <a:off x="634052" y="1113112"/>
            <a:ext cx="6097554" cy="369332"/>
          </a:xfrm>
          <a:prstGeom prst="rect">
            <a:avLst/>
          </a:prstGeom>
          <a:noFill/>
        </p:spPr>
        <p:txBody>
          <a:bodyPr wrap="square">
            <a:spAutoFit/>
          </a:bodyPr>
          <a:lstStyle/>
          <a:p>
            <a:pPr algn="l"/>
            <a:r>
              <a:rPr lang="en-US" b="1" i="0" dirty="0">
                <a:effectLst/>
                <a:latin typeface="Inter"/>
              </a:rPr>
              <a:t>1. </a:t>
            </a:r>
            <a:r>
              <a:rPr lang="en-US" i="0" dirty="0">
                <a:effectLst/>
                <a:latin typeface="Inter"/>
              </a:rPr>
              <a:t>HIGH COST OF IMPLEMENTATION</a:t>
            </a:r>
          </a:p>
        </p:txBody>
      </p:sp>
      <p:sp>
        <p:nvSpPr>
          <p:cNvPr id="5" name="TextBox 4">
            <a:extLst>
              <a:ext uri="{FF2B5EF4-FFF2-40B4-BE49-F238E27FC236}">
                <a16:creationId xmlns:a16="http://schemas.microsoft.com/office/drawing/2014/main" id="{F367246A-7192-8667-AEC6-C96F521908F7}"/>
              </a:ext>
            </a:extLst>
          </p:cNvPr>
          <p:cNvSpPr txBox="1"/>
          <p:nvPr/>
        </p:nvSpPr>
        <p:spPr>
          <a:xfrm>
            <a:off x="634052" y="1603925"/>
            <a:ext cx="6097554" cy="923330"/>
          </a:xfrm>
          <a:prstGeom prst="rect">
            <a:avLst/>
          </a:prstGeom>
          <a:noFill/>
        </p:spPr>
        <p:txBody>
          <a:bodyPr wrap="square">
            <a:spAutoFit/>
          </a:bodyPr>
          <a:lstStyle/>
          <a:p>
            <a:pPr algn="l"/>
            <a:r>
              <a:rPr lang="en-US" b="1" i="0" dirty="0">
                <a:effectLst/>
                <a:latin typeface="Inter"/>
              </a:rPr>
              <a:t>2. </a:t>
            </a:r>
            <a:r>
              <a:rPr lang="en-US" i="0" dirty="0">
                <a:effectLst/>
                <a:latin typeface="Inter"/>
              </a:rPr>
              <a:t>CAN’T REPLACE HUMANS</a:t>
            </a:r>
          </a:p>
          <a:p>
            <a:br>
              <a:rPr lang="en-US" dirty="0"/>
            </a:br>
            <a:endParaRPr lang="en-US" dirty="0"/>
          </a:p>
        </p:txBody>
      </p:sp>
      <p:sp>
        <p:nvSpPr>
          <p:cNvPr id="7" name="TextBox 6">
            <a:extLst>
              <a:ext uri="{FF2B5EF4-FFF2-40B4-BE49-F238E27FC236}">
                <a16:creationId xmlns:a16="http://schemas.microsoft.com/office/drawing/2014/main" id="{543F84D1-2F61-F4C1-0EBF-DEDF92F6E8A8}"/>
              </a:ext>
            </a:extLst>
          </p:cNvPr>
          <p:cNvSpPr txBox="1"/>
          <p:nvPr/>
        </p:nvSpPr>
        <p:spPr>
          <a:xfrm>
            <a:off x="634052" y="2065590"/>
            <a:ext cx="6097554" cy="923330"/>
          </a:xfrm>
          <a:prstGeom prst="rect">
            <a:avLst/>
          </a:prstGeom>
          <a:noFill/>
        </p:spPr>
        <p:txBody>
          <a:bodyPr wrap="square">
            <a:spAutoFit/>
          </a:bodyPr>
          <a:lstStyle/>
          <a:p>
            <a:pPr algn="l"/>
            <a:r>
              <a:rPr lang="en-US" b="1" i="0" dirty="0">
                <a:effectLst/>
                <a:latin typeface="Inter"/>
              </a:rPr>
              <a:t>3</a:t>
            </a:r>
            <a:r>
              <a:rPr lang="en-US" i="0" dirty="0">
                <a:effectLst/>
                <a:latin typeface="Inter"/>
              </a:rPr>
              <a:t>. DOESN’T IMPROVE WITH EXPERIENCE</a:t>
            </a:r>
          </a:p>
          <a:p>
            <a:br>
              <a:rPr lang="en-US" dirty="0"/>
            </a:br>
            <a:endParaRPr lang="en-US" dirty="0"/>
          </a:p>
        </p:txBody>
      </p:sp>
      <p:sp>
        <p:nvSpPr>
          <p:cNvPr id="9" name="TextBox 8">
            <a:extLst>
              <a:ext uri="{FF2B5EF4-FFF2-40B4-BE49-F238E27FC236}">
                <a16:creationId xmlns:a16="http://schemas.microsoft.com/office/drawing/2014/main" id="{5B834759-A6F0-4BB3-AFFE-3A417BAF3B21}"/>
              </a:ext>
            </a:extLst>
          </p:cNvPr>
          <p:cNvSpPr txBox="1"/>
          <p:nvPr/>
        </p:nvSpPr>
        <p:spPr>
          <a:xfrm>
            <a:off x="634052" y="2654785"/>
            <a:ext cx="6097554" cy="923330"/>
          </a:xfrm>
          <a:prstGeom prst="rect">
            <a:avLst/>
          </a:prstGeom>
          <a:noFill/>
        </p:spPr>
        <p:txBody>
          <a:bodyPr wrap="square">
            <a:spAutoFit/>
          </a:bodyPr>
          <a:lstStyle/>
          <a:p>
            <a:pPr algn="l"/>
            <a:r>
              <a:rPr lang="en-US" b="1" i="0" dirty="0">
                <a:effectLst/>
                <a:latin typeface="Inter"/>
              </a:rPr>
              <a:t>4. </a:t>
            </a:r>
            <a:r>
              <a:rPr lang="en-US" i="0" dirty="0">
                <a:effectLst/>
                <a:latin typeface="Inter"/>
              </a:rPr>
              <a:t>LACKS CREATIVITY</a:t>
            </a:r>
          </a:p>
          <a:p>
            <a:br>
              <a:rPr lang="en-US" i="0" dirty="0">
                <a:solidFill>
                  <a:srgbClr val="1C1C1C"/>
                </a:solidFill>
                <a:effectLst/>
                <a:latin typeface="Inter"/>
              </a:rPr>
            </a:br>
            <a:endParaRPr lang="en-US" dirty="0"/>
          </a:p>
        </p:txBody>
      </p:sp>
      <p:sp>
        <p:nvSpPr>
          <p:cNvPr id="11" name="TextBox 10">
            <a:extLst>
              <a:ext uri="{FF2B5EF4-FFF2-40B4-BE49-F238E27FC236}">
                <a16:creationId xmlns:a16="http://schemas.microsoft.com/office/drawing/2014/main" id="{758B1477-318D-CBCE-5680-66BDE397DBC9}"/>
              </a:ext>
            </a:extLst>
          </p:cNvPr>
          <p:cNvSpPr txBox="1"/>
          <p:nvPr/>
        </p:nvSpPr>
        <p:spPr>
          <a:xfrm>
            <a:off x="634052" y="3243980"/>
            <a:ext cx="6097554" cy="923330"/>
          </a:xfrm>
          <a:prstGeom prst="rect">
            <a:avLst/>
          </a:prstGeom>
          <a:noFill/>
        </p:spPr>
        <p:txBody>
          <a:bodyPr wrap="square">
            <a:spAutoFit/>
          </a:bodyPr>
          <a:lstStyle/>
          <a:p>
            <a:pPr algn="l"/>
            <a:r>
              <a:rPr lang="en-US" b="1" i="0" dirty="0">
                <a:effectLst/>
                <a:latin typeface="Inter"/>
              </a:rPr>
              <a:t>5</a:t>
            </a:r>
            <a:r>
              <a:rPr lang="en-US" i="0" dirty="0">
                <a:effectLst/>
                <a:latin typeface="Inter"/>
              </a:rPr>
              <a:t>. RISK OF UNEMPLOYMENT</a:t>
            </a:r>
          </a:p>
          <a:p>
            <a:br>
              <a:rPr lang="en-US" b="0" i="0" dirty="0">
                <a:solidFill>
                  <a:srgbClr val="1C1C1C"/>
                </a:solidFill>
                <a:effectLst/>
                <a:latin typeface="Inter"/>
              </a:rPr>
            </a:br>
            <a:endParaRPr lang="en-US" dirty="0"/>
          </a:p>
        </p:txBody>
      </p:sp>
      <p:sp>
        <p:nvSpPr>
          <p:cNvPr id="12" name="TextBox 11">
            <a:extLst>
              <a:ext uri="{FF2B5EF4-FFF2-40B4-BE49-F238E27FC236}">
                <a16:creationId xmlns:a16="http://schemas.microsoft.com/office/drawing/2014/main" id="{B135F7FC-E114-2488-BA8B-74B7FF3CF079}"/>
              </a:ext>
            </a:extLst>
          </p:cNvPr>
          <p:cNvSpPr txBox="1"/>
          <p:nvPr/>
        </p:nvSpPr>
        <p:spPr>
          <a:xfrm>
            <a:off x="543259" y="312893"/>
            <a:ext cx="4879911" cy="523220"/>
          </a:xfrm>
          <a:prstGeom prst="rect">
            <a:avLst/>
          </a:prstGeom>
          <a:noFill/>
        </p:spPr>
        <p:txBody>
          <a:bodyPr wrap="square" rtlCol="0">
            <a:spAutoFit/>
          </a:bodyPr>
          <a:lstStyle/>
          <a:p>
            <a:r>
              <a:rPr lang="en-US" sz="2800" dirty="0"/>
              <a:t>Disadvantages of AI</a:t>
            </a:r>
          </a:p>
        </p:txBody>
      </p:sp>
      <p:pic>
        <p:nvPicPr>
          <p:cNvPr id="14" name="Picture 13">
            <a:extLst>
              <a:ext uri="{FF2B5EF4-FFF2-40B4-BE49-F238E27FC236}">
                <a16:creationId xmlns:a16="http://schemas.microsoft.com/office/drawing/2014/main" id="{0384EA98-2453-149B-E55C-646369A40B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8532" y="114300"/>
            <a:ext cx="7513468" cy="6629400"/>
          </a:xfrm>
          <a:prstGeom prst="rect">
            <a:avLst/>
          </a:prstGeom>
        </p:spPr>
      </p:pic>
    </p:spTree>
    <p:extLst>
      <p:ext uri="{BB962C8B-B14F-4D97-AF65-F5344CB8AC3E}">
        <p14:creationId xmlns:p14="http://schemas.microsoft.com/office/powerpoint/2010/main" val="112802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386C0-7B72-C290-3D06-F8BFA012A0B7}"/>
              </a:ext>
            </a:extLst>
          </p:cNvPr>
          <p:cNvSpPr txBox="1"/>
          <p:nvPr/>
        </p:nvSpPr>
        <p:spPr>
          <a:xfrm>
            <a:off x="513455" y="1051511"/>
            <a:ext cx="6097554" cy="2862322"/>
          </a:xfrm>
          <a:prstGeom prst="rect">
            <a:avLst/>
          </a:prstGeom>
          <a:noFill/>
        </p:spPr>
        <p:txBody>
          <a:bodyPr wrap="square">
            <a:spAutoFit/>
          </a:bodyPr>
          <a:lstStyle/>
          <a:p>
            <a:pPr algn="l">
              <a:buFont typeface="Arial" panose="020B0604020202020204" pitchFamily="34" charset="0"/>
              <a:buChar char="•"/>
            </a:pPr>
            <a:r>
              <a:rPr lang="en-US" b="0" i="0" dirty="0">
                <a:solidFill>
                  <a:srgbClr val="262626"/>
                </a:solidFill>
                <a:effectLst/>
                <a:latin typeface="HCLTech Roobert"/>
              </a:rPr>
              <a:t>AI drives down the time taken to perform a task. It enables multi-tasking and eases the workload for existing resources.</a:t>
            </a:r>
          </a:p>
          <a:p>
            <a:pPr algn="l">
              <a:buFont typeface="Arial" panose="020B0604020202020204" pitchFamily="34" charset="0"/>
              <a:buChar char="•"/>
            </a:pPr>
            <a:r>
              <a:rPr lang="en-US" b="0" i="0" dirty="0">
                <a:solidFill>
                  <a:srgbClr val="262626"/>
                </a:solidFill>
                <a:effectLst/>
                <a:latin typeface="HCLTech Roobert"/>
              </a:rPr>
              <a:t>AI enables the execution of hitherto complex tasks without significant cost outlays.</a:t>
            </a:r>
          </a:p>
          <a:p>
            <a:pPr algn="l">
              <a:buFont typeface="Arial" panose="020B0604020202020204" pitchFamily="34" charset="0"/>
              <a:buChar char="•"/>
            </a:pPr>
            <a:r>
              <a:rPr lang="en-US" b="0" i="0" dirty="0">
                <a:solidFill>
                  <a:srgbClr val="262626"/>
                </a:solidFill>
                <a:effectLst/>
                <a:latin typeface="HCLTech Roobert"/>
              </a:rPr>
              <a:t>AI operates 24x7 without interruption or breaks and has no downtime</a:t>
            </a:r>
          </a:p>
          <a:p>
            <a:pPr algn="l">
              <a:buFont typeface="Arial" panose="020B0604020202020204" pitchFamily="34" charset="0"/>
              <a:buChar char="•"/>
            </a:pPr>
            <a:r>
              <a:rPr lang="en-US" b="0" i="0" dirty="0">
                <a:solidFill>
                  <a:srgbClr val="262626"/>
                </a:solidFill>
                <a:effectLst/>
                <a:latin typeface="HCLTech Roobert"/>
              </a:rPr>
              <a:t>AI facilitates decision-making by making the process faster and smarter.</a:t>
            </a:r>
          </a:p>
          <a:p>
            <a:br>
              <a:rPr lang="en-US" dirty="0"/>
            </a:br>
            <a:endParaRPr lang="en-US" b="0" i="0" dirty="0">
              <a:solidFill>
                <a:srgbClr val="262626"/>
              </a:solidFill>
              <a:effectLst/>
              <a:latin typeface="HCLTech Roobert"/>
            </a:endParaRPr>
          </a:p>
        </p:txBody>
      </p:sp>
      <p:sp>
        <p:nvSpPr>
          <p:cNvPr id="4" name="TextBox 3">
            <a:extLst>
              <a:ext uri="{FF2B5EF4-FFF2-40B4-BE49-F238E27FC236}">
                <a16:creationId xmlns:a16="http://schemas.microsoft.com/office/drawing/2014/main" id="{4982E56B-ED78-02EB-3229-22979B93D0FA}"/>
              </a:ext>
            </a:extLst>
          </p:cNvPr>
          <p:cNvSpPr txBox="1"/>
          <p:nvPr/>
        </p:nvSpPr>
        <p:spPr>
          <a:xfrm>
            <a:off x="513455" y="324669"/>
            <a:ext cx="4749282" cy="523220"/>
          </a:xfrm>
          <a:prstGeom prst="rect">
            <a:avLst/>
          </a:prstGeom>
          <a:noFill/>
        </p:spPr>
        <p:txBody>
          <a:bodyPr wrap="square" rtlCol="0">
            <a:spAutoFit/>
          </a:bodyPr>
          <a:lstStyle/>
          <a:p>
            <a:r>
              <a:rPr lang="en-US" sz="2800" dirty="0"/>
              <a:t>Advantages of AI </a:t>
            </a:r>
          </a:p>
        </p:txBody>
      </p:sp>
      <p:pic>
        <p:nvPicPr>
          <p:cNvPr id="6" name="Picture 5">
            <a:extLst>
              <a:ext uri="{FF2B5EF4-FFF2-40B4-BE49-F238E27FC236}">
                <a16:creationId xmlns:a16="http://schemas.microsoft.com/office/drawing/2014/main" id="{63DA9B4C-21AF-8AED-3E04-3B7B0EE3F8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38411" y="3053918"/>
            <a:ext cx="8553589" cy="3804082"/>
          </a:xfrm>
          <a:prstGeom prst="rect">
            <a:avLst/>
          </a:prstGeom>
        </p:spPr>
      </p:pic>
    </p:spTree>
    <p:extLst>
      <p:ext uri="{BB962C8B-B14F-4D97-AF65-F5344CB8AC3E}">
        <p14:creationId xmlns:p14="http://schemas.microsoft.com/office/powerpoint/2010/main" val="294045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FBF04-D463-D1CA-DBF0-73F829B3D36D}"/>
              </a:ext>
            </a:extLst>
          </p:cNvPr>
          <p:cNvSpPr txBox="1"/>
          <p:nvPr/>
        </p:nvSpPr>
        <p:spPr>
          <a:xfrm>
            <a:off x="100304" y="4181709"/>
            <a:ext cx="6116216" cy="923330"/>
          </a:xfrm>
          <a:prstGeom prst="rect">
            <a:avLst/>
          </a:prstGeom>
          <a:noFill/>
        </p:spPr>
        <p:txBody>
          <a:bodyPr wrap="square">
            <a:spAutoFit/>
          </a:bodyPr>
          <a:lstStyle/>
          <a:p>
            <a:r>
              <a:rPr lang="en-US" dirty="0"/>
              <a:t>https://cloud.google.com/learn/what-is-artificial-intelligence#:~:text=Artificial%20intelligence%20(AI)%20is%20a,%2C%20make%20recommendations%2C%20and%20more.</a:t>
            </a:r>
          </a:p>
        </p:txBody>
      </p:sp>
      <p:sp>
        <p:nvSpPr>
          <p:cNvPr id="5" name="TextBox 4">
            <a:extLst>
              <a:ext uri="{FF2B5EF4-FFF2-40B4-BE49-F238E27FC236}">
                <a16:creationId xmlns:a16="http://schemas.microsoft.com/office/drawing/2014/main" id="{5F84890F-8DA8-E190-F62C-5B173050C6A2}"/>
              </a:ext>
            </a:extLst>
          </p:cNvPr>
          <p:cNvSpPr txBox="1"/>
          <p:nvPr/>
        </p:nvSpPr>
        <p:spPr>
          <a:xfrm>
            <a:off x="-1554" y="18691"/>
            <a:ext cx="4349619" cy="1323439"/>
          </a:xfrm>
          <a:prstGeom prst="rect">
            <a:avLst/>
          </a:prstGeom>
          <a:noFill/>
        </p:spPr>
        <p:txBody>
          <a:bodyPr wrap="square">
            <a:spAutoFit/>
          </a:bodyPr>
          <a:lstStyle/>
          <a:p>
            <a:r>
              <a:rPr lang="en-US" sz="1600" dirty="0"/>
              <a:t>https://www.techtarget.com/searchenterpriseai/definition/AI-Artificial-Intelligence#:~:text=Artificial%20intelligence%20is%20the%20simulation,speech%20recognition%20and%20machine%20vision.</a:t>
            </a:r>
          </a:p>
        </p:txBody>
      </p:sp>
      <p:sp>
        <p:nvSpPr>
          <p:cNvPr id="7" name="TextBox 6">
            <a:extLst>
              <a:ext uri="{FF2B5EF4-FFF2-40B4-BE49-F238E27FC236}">
                <a16:creationId xmlns:a16="http://schemas.microsoft.com/office/drawing/2014/main" id="{526378CC-D52E-10D6-DDED-45342B904515}"/>
              </a:ext>
            </a:extLst>
          </p:cNvPr>
          <p:cNvSpPr txBox="1"/>
          <p:nvPr/>
        </p:nvSpPr>
        <p:spPr>
          <a:xfrm>
            <a:off x="100304" y="5663506"/>
            <a:ext cx="9827467" cy="923330"/>
          </a:xfrm>
          <a:prstGeom prst="rect">
            <a:avLst/>
          </a:prstGeom>
          <a:noFill/>
        </p:spPr>
        <p:txBody>
          <a:bodyPr wrap="square">
            <a:spAutoFit/>
          </a:bodyPr>
          <a:lstStyle/>
          <a:p>
            <a:r>
              <a:rPr lang="en-US" dirty="0"/>
              <a:t>https://www.sas.com/en_us/insights/analytics/what-is-artificial-intelligence.html#:~:text=Artificial%20intelligence%20(AI)%20makes%20it,learning%20and%20natural%20language%20processing.</a:t>
            </a:r>
          </a:p>
        </p:txBody>
      </p:sp>
      <p:sp>
        <p:nvSpPr>
          <p:cNvPr id="9" name="TextBox 8">
            <a:extLst>
              <a:ext uri="{FF2B5EF4-FFF2-40B4-BE49-F238E27FC236}">
                <a16:creationId xmlns:a16="http://schemas.microsoft.com/office/drawing/2014/main" id="{AB66ACC6-E9B2-CC37-A97F-D0951BDBC89D}"/>
              </a:ext>
            </a:extLst>
          </p:cNvPr>
          <p:cNvSpPr txBox="1"/>
          <p:nvPr/>
        </p:nvSpPr>
        <p:spPr>
          <a:xfrm>
            <a:off x="5568043" y="-18546"/>
            <a:ext cx="6097554" cy="1200329"/>
          </a:xfrm>
          <a:prstGeom prst="rect">
            <a:avLst/>
          </a:prstGeom>
          <a:noFill/>
        </p:spPr>
        <p:txBody>
          <a:bodyPr wrap="square">
            <a:spAutoFit/>
          </a:bodyPr>
          <a:lstStyle/>
          <a:p>
            <a:r>
              <a:rPr lang="en-US" dirty="0"/>
              <a:t>https://www.artificial-solutions.com/blog/homage-to-john-mccarthy-the-father-of-artificial-intelligence#:~:text=Where%20did%20the%20term%20%E2%80%9CArtificial,of%20Computer%20Science%20and%20AI.</a:t>
            </a:r>
          </a:p>
        </p:txBody>
      </p:sp>
      <p:sp>
        <p:nvSpPr>
          <p:cNvPr id="11" name="TextBox 10">
            <a:extLst>
              <a:ext uri="{FF2B5EF4-FFF2-40B4-BE49-F238E27FC236}">
                <a16:creationId xmlns:a16="http://schemas.microsoft.com/office/drawing/2014/main" id="{B6BDB31B-CA1A-D8F1-2D73-C536D7C140D7}"/>
              </a:ext>
            </a:extLst>
          </p:cNvPr>
          <p:cNvSpPr txBox="1"/>
          <p:nvPr/>
        </p:nvSpPr>
        <p:spPr>
          <a:xfrm>
            <a:off x="81642" y="2675701"/>
            <a:ext cx="6116216" cy="1200329"/>
          </a:xfrm>
          <a:prstGeom prst="rect">
            <a:avLst/>
          </a:prstGeom>
          <a:noFill/>
        </p:spPr>
        <p:txBody>
          <a:bodyPr wrap="square">
            <a:spAutoFit/>
          </a:bodyPr>
          <a:lstStyle/>
          <a:p>
            <a:r>
              <a:rPr lang="en-US" dirty="0"/>
              <a:t>https://dataconomy.com/2022/05/artificial-intelligence-in-everyday-life/#:~:text=Voice%20assistants%2C%20image%20recognition%20for,no%20other%20devices%20is%20required.</a:t>
            </a:r>
          </a:p>
        </p:txBody>
      </p:sp>
      <p:sp>
        <p:nvSpPr>
          <p:cNvPr id="13" name="TextBox 12">
            <a:extLst>
              <a:ext uri="{FF2B5EF4-FFF2-40B4-BE49-F238E27FC236}">
                <a16:creationId xmlns:a16="http://schemas.microsoft.com/office/drawing/2014/main" id="{64F4A8EE-6368-5856-A6FE-F9E3A560D9DE}"/>
              </a:ext>
            </a:extLst>
          </p:cNvPr>
          <p:cNvSpPr txBox="1"/>
          <p:nvPr/>
        </p:nvSpPr>
        <p:spPr>
          <a:xfrm>
            <a:off x="165619" y="1470903"/>
            <a:ext cx="7858708" cy="923330"/>
          </a:xfrm>
          <a:prstGeom prst="rect">
            <a:avLst/>
          </a:prstGeom>
          <a:noFill/>
        </p:spPr>
        <p:txBody>
          <a:bodyPr wrap="square">
            <a:spAutoFit/>
          </a:bodyPr>
          <a:lstStyle/>
          <a:p>
            <a:r>
              <a:rPr lang="en-US" dirty="0"/>
              <a:t>https://www.edureka.co/blog/benefits-of-artificial-intelligence/#:~:text=Throughout%20the%20years%2C%20AI%20has,weather%20forecasting%20and%20so%20on.</a:t>
            </a:r>
          </a:p>
        </p:txBody>
      </p:sp>
      <p:sp>
        <p:nvSpPr>
          <p:cNvPr id="15" name="TextBox 14">
            <a:extLst>
              <a:ext uri="{FF2B5EF4-FFF2-40B4-BE49-F238E27FC236}">
                <a16:creationId xmlns:a16="http://schemas.microsoft.com/office/drawing/2014/main" id="{504E17B8-95AD-7778-DCC8-EAE77CB228D6}"/>
              </a:ext>
            </a:extLst>
          </p:cNvPr>
          <p:cNvSpPr txBox="1"/>
          <p:nvPr/>
        </p:nvSpPr>
        <p:spPr>
          <a:xfrm>
            <a:off x="7819053" y="3753980"/>
            <a:ext cx="3370684" cy="1200329"/>
          </a:xfrm>
          <a:prstGeom prst="rect">
            <a:avLst/>
          </a:prstGeom>
          <a:noFill/>
        </p:spPr>
        <p:txBody>
          <a:bodyPr wrap="square">
            <a:spAutoFit/>
          </a:bodyPr>
          <a:lstStyle/>
          <a:p>
            <a:r>
              <a:rPr lang="en-US" dirty="0"/>
              <a:t>https://towardsdatascience.com/how-artificial-intelligence-is-impacting-our-everyday-lives-eae3b63379e1</a:t>
            </a:r>
          </a:p>
        </p:txBody>
      </p:sp>
      <p:sp>
        <p:nvSpPr>
          <p:cNvPr id="17" name="TextBox 16">
            <a:extLst>
              <a:ext uri="{FF2B5EF4-FFF2-40B4-BE49-F238E27FC236}">
                <a16:creationId xmlns:a16="http://schemas.microsoft.com/office/drawing/2014/main" id="{BE8E996B-51FA-43D8-5456-43173027D845}"/>
              </a:ext>
            </a:extLst>
          </p:cNvPr>
          <p:cNvSpPr txBox="1"/>
          <p:nvPr/>
        </p:nvSpPr>
        <p:spPr>
          <a:xfrm>
            <a:off x="7819053" y="2150776"/>
            <a:ext cx="3041002" cy="923330"/>
          </a:xfrm>
          <a:prstGeom prst="rect">
            <a:avLst/>
          </a:prstGeom>
          <a:noFill/>
        </p:spPr>
        <p:txBody>
          <a:bodyPr wrap="square">
            <a:spAutoFit/>
          </a:bodyPr>
          <a:lstStyle/>
          <a:p>
            <a:r>
              <a:rPr lang="en-US" dirty="0"/>
              <a:t>https://proschoolonline.com/blog/what-are-the-disadvantages-of-ai</a:t>
            </a:r>
          </a:p>
        </p:txBody>
      </p:sp>
    </p:spTree>
    <p:extLst>
      <p:ext uri="{BB962C8B-B14F-4D97-AF65-F5344CB8AC3E}">
        <p14:creationId xmlns:p14="http://schemas.microsoft.com/office/powerpoint/2010/main" val="2988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1BE4CA-AD8E-D077-DBA3-56BE59369163}"/>
              </a:ext>
            </a:extLst>
          </p:cNvPr>
          <p:cNvSpPr txBox="1"/>
          <p:nvPr/>
        </p:nvSpPr>
        <p:spPr>
          <a:xfrm>
            <a:off x="338643" y="535900"/>
            <a:ext cx="5911237" cy="2893100"/>
          </a:xfrm>
          <a:prstGeom prst="rect">
            <a:avLst/>
          </a:prstGeom>
          <a:noFill/>
        </p:spPr>
        <p:txBody>
          <a:bodyPr wrap="square">
            <a:spAutoFit/>
          </a:bodyPr>
          <a:lstStyle/>
          <a:p>
            <a:r>
              <a:rPr lang="en-US" sz="2800" dirty="0">
                <a:effectLst/>
              </a:rPr>
              <a:t>What is the artificial intelligence?</a:t>
            </a:r>
          </a:p>
          <a:p>
            <a:endParaRPr lang="en-US" sz="2800" dirty="0">
              <a:effectLst/>
            </a:endParaRPr>
          </a:p>
          <a:p>
            <a:pPr algn="l"/>
            <a:r>
              <a:rPr lang="en-US" b="0" i="0" dirty="0">
                <a:solidFill>
                  <a:srgbClr val="202124"/>
                </a:solidFill>
                <a:effectLst/>
                <a:latin typeface="arial" panose="020B0604020202020204" pitchFamily="34" charset="0"/>
              </a:rPr>
              <a:t>Artificial intelligence (AI) is a set of technologies that enable computers to perform a variety of advanced functions, including the ability to see, understand and translate spoken and written language, analyze data, make recommendations, and more.</a:t>
            </a:r>
          </a:p>
          <a:p>
            <a:br>
              <a:rPr lang="en-US" b="0" i="0" dirty="0">
                <a:solidFill>
                  <a:srgbClr val="202124"/>
                </a:solidFill>
                <a:effectLst/>
                <a:latin typeface="arial" panose="020B0604020202020204" pitchFamily="34" charset="0"/>
              </a:rPr>
            </a:br>
            <a:endParaRPr lang="en-US" dirty="0"/>
          </a:p>
        </p:txBody>
      </p:sp>
      <p:sp>
        <p:nvSpPr>
          <p:cNvPr id="5" name="TextBox 4">
            <a:extLst>
              <a:ext uri="{FF2B5EF4-FFF2-40B4-BE49-F238E27FC236}">
                <a16:creationId xmlns:a16="http://schemas.microsoft.com/office/drawing/2014/main" id="{F37A4255-ED0C-3D2A-70FF-FCBEA2D287C2}"/>
              </a:ext>
            </a:extLst>
          </p:cNvPr>
          <p:cNvSpPr txBox="1"/>
          <p:nvPr/>
        </p:nvSpPr>
        <p:spPr>
          <a:xfrm>
            <a:off x="338643" y="2967889"/>
            <a:ext cx="6097554" cy="1200329"/>
          </a:xfrm>
          <a:prstGeom prst="rect">
            <a:avLst/>
          </a:prstGeom>
          <a:noFill/>
        </p:spPr>
        <p:txBody>
          <a:bodyPr wrap="square">
            <a:spAutoFit/>
          </a:bodyPr>
          <a:lstStyle/>
          <a:p>
            <a:r>
              <a:rPr lang="en-US" b="0" i="0" dirty="0">
                <a:solidFill>
                  <a:srgbClr val="202124"/>
                </a:solidFill>
                <a:effectLst/>
                <a:latin typeface="Google Sans"/>
              </a:rPr>
              <a:t>AI is a broad field that encompasses many different disciplines, including computer science, data analytics and statistics, hardware and software engineering, linguistics, neuroscience, and even philosophy and psychology. </a:t>
            </a:r>
            <a:endParaRPr lang="en-US" dirty="0"/>
          </a:p>
        </p:txBody>
      </p:sp>
      <p:pic>
        <p:nvPicPr>
          <p:cNvPr id="7" name="Picture 6">
            <a:extLst>
              <a:ext uri="{FF2B5EF4-FFF2-40B4-BE49-F238E27FC236}">
                <a16:creationId xmlns:a16="http://schemas.microsoft.com/office/drawing/2014/main" id="{73DE130E-578D-3C92-7F53-2BE9E352D6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65288" y="1402672"/>
            <a:ext cx="5826712" cy="5455328"/>
          </a:xfrm>
          <a:prstGeom prst="rect">
            <a:avLst/>
          </a:prstGeom>
        </p:spPr>
      </p:pic>
    </p:spTree>
    <p:extLst>
      <p:ext uri="{BB962C8B-B14F-4D97-AF65-F5344CB8AC3E}">
        <p14:creationId xmlns:p14="http://schemas.microsoft.com/office/powerpoint/2010/main" val="133930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5BE7A8-C073-0970-BED3-7299F8690A30}"/>
              </a:ext>
            </a:extLst>
          </p:cNvPr>
          <p:cNvSpPr txBox="1"/>
          <p:nvPr/>
        </p:nvSpPr>
        <p:spPr>
          <a:xfrm>
            <a:off x="793102" y="1482973"/>
            <a:ext cx="6097554" cy="1477328"/>
          </a:xfrm>
          <a:prstGeom prst="rect">
            <a:avLst/>
          </a:prstGeom>
          <a:noFill/>
        </p:spPr>
        <p:txBody>
          <a:bodyPr wrap="square">
            <a:spAutoFit/>
          </a:bodyPr>
          <a:lstStyle/>
          <a:p>
            <a:r>
              <a:rPr lang="en-US" i="0" dirty="0">
                <a:solidFill>
                  <a:srgbClr val="202124"/>
                </a:solidFill>
                <a:effectLst/>
                <a:latin typeface="arial" panose="020B0604020202020204" pitchFamily="34" charset="0"/>
              </a:rPr>
              <a:t>Artificial intelligence is the simulation of human intelligence processes by machines, especially computer systems. Specific applications of AI include expert systems, natural language processing, speech recognition and machine vision</a:t>
            </a:r>
            <a:r>
              <a:rPr lang="en-US" b="0" i="0" dirty="0">
                <a:solidFill>
                  <a:srgbClr val="202124"/>
                </a:solidFill>
                <a:effectLst/>
                <a:latin typeface="arial" panose="020B0604020202020204" pitchFamily="34" charset="0"/>
              </a:rPr>
              <a:t>.</a:t>
            </a:r>
            <a:endParaRPr lang="en-US" dirty="0"/>
          </a:p>
        </p:txBody>
      </p:sp>
      <p:sp>
        <p:nvSpPr>
          <p:cNvPr id="4" name="TextBox 3">
            <a:extLst>
              <a:ext uri="{FF2B5EF4-FFF2-40B4-BE49-F238E27FC236}">
                <a16:creationId xmlns:a16="http://schemas.microsoft.com/office/drawing/2014/main" id="{B201A740-B7F2-A565-2A9E-B61E1E3933F8}"/>
              </a:ext>
            </a:extLst>
          </p:cNvPr>
          <p:cNvSpPr txBox="1"/>
          <p:nvPr/>
        </p:nvSpPr>
        <p:spPr>
          <a:xfrm>
            <a:off x="793102" y="578498"/>
            <a:ext cx="6848669" cy="523220"/>
          </a:xfrm>
          <a:prstGeom prst="rect">
            <a:avLst/>
          </a:prstGeom>
          <a:noFill/>
        </p:spPr>
        <p:txBody>
          <a:bodyPr wrap="square" rtlCol="0">
            <a:spAutoFit/>
          </a:bodyPr>
          <a:lstStyle/>
          <a:p>
            <a:r>
              <a:rPr lang="en-US" sz="2800" dirty="0"/>
              <a:t>AI with examples</a:t>
            </a:r>
          </a:p>
        </p:txBody>
      </p:sp>
      <p:pic>
        <p:nvPicPr>
          <p:cNvPr id="9" name="Picture 8">
            <a:extLst>
              <a:ext uri="{FF2B5EF4-FFF2-40B4-BE49-F238E27FC236}">
                <a16:creationId xmlns:a16="http://schemas.microsoft.com/office/drawing/2014/main" id="{764A5B3A-22B4-5EF2-1F9E-7ECF04B930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90656" y="2887960"/>
            <a:ext cx="5301344" cy="3970040"/>
          </a:xfrm>
          <a:prstGeom prst="rect">
            <a:avLst/>
          </a:prstGeom>
        </p:spPr>
      </p:pic>
    </p:spTree>
    <p:extLst>
      <p:ext uri="{BB962C8B-B14F-4D97-AF65-F5344CB8AC3E}">
        <p14:creationId xmlns:p14="http://schemas.microsoft.com/office/powerpoint/2010/main" val="212506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3FDBCF-C620-32D9-C7E0-BBD085C16893}"/>
              </a:ext>
            </a:extLst>
          </p:cNvPr>
          <p:cNvSpPr txBox="1"/>
          <p:nvPr/>
        </p:nvSpPr>
        <p:spPr>
          <a:xfrm>
            <a:off x="740584" y="675067"/>
            <a:ext cx="6097554" cy="3293209"/>
          </a:xfrm>
          <a:prstGeom prst="rect">
            <a:avLst/>
          </a:prstGeom>
          <a:noFill/>
        </p:spPr>
        <p:txBody>
          <a:bodyPr wrap="square">
            <a:spAutoFit/>
          </a:bodyPr>
          <a:lstStyle/>
          <a:p>
            <a:pPr algn="l"/>
            <a:r>
              <a:rPr lang="en-US" sz="2800" i="0" dirty="0">
                <a:solidFill>
                  <a:srgbClr val="323232"/>
                </a:solidFill>
                <a:effectLst/>
                <a:latin typeface="Arial" panose="020B0604020202020204" pitchFamily="34" charset="0"/>
              </a:rPr>
              <a:t>How does work?</a:t>
            </a:r>
          </a:p>
          <a:p>
            <a:pPr algn="l"/>
            <a:endParaRPr lang="en-US" b="1" i="0" dirty="0">
              <a:solidFill>
                <a:srgbClr val="323232"/>
              </a:solidFill>
              <a:effectLst/>
              <a:latin typeface="Arial" panose="020B0604020202020204" pitchFamily="34" charset="0"/>
            </a:endParaRPr>
          </a:p>
          <a:p>
            <a:pPr algn="l"/>
            <a:r>
              <a:rPr lang="en-US" b="0" i="0" dirty="0">
                <a:solidFill>
                  <a:schemeClr val="tx1">
                    <a:lumMod val="85000"/>
                    <a:lumOff val="15000"/>
                  </a:schemeClr>
                </a:solidFill>
                <a:effectLst/>
                <a:latin typeface="Arial" panose="020B0604020202020204" pitchFamily="34" charset="0"/>
              </a:rPr>
              <a:t>As the hype around AI has accelerated, vendors have been scrambling to promote how their products and services use AI. Often what they refer to as AI is simply one component of AI, </a:t>
            </a:r>
            <a:r>
              <a:rPr lang="en-US" i="0" u="sng" dirty="0">
                <a:solidFill>
                  <a:schemeClr val="tx1">
                    <a:lumMod val="85000"/>
                    <a:lumOff val="15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such as machine learning</a:t>
            </a:r>
            <a:r>
              <a:rPr lang="en-US" i="0" dirty="0">
                <a:solidFill>
                  <a:schemeClr val="tx1">
                    <a:lumMod val="85000"/>
                    <a:lumOff val="15000"/>
                  </a:schemeClr>
                </a:solidFill>
                <a:effectLst/>
                <a:latin typeface="Arial" panose="020B0604020202020204" pitchFamily="34" charset="0"/>
              </a:rPr>
              <a:t>. AI requires a foundation of specialized hardware and software for writing and training machine learning algorithms. No one programming language is synonymous with AI, but a few, including Python, R and Java, are popular.</a:t>
            </a:r>
          </a:p>
        </p:txBody>
      </p:sp>
      <p:pic>
        <p:nvPicPr>
          <p:cNvPr id="5" name="Picture 4">
            <a:extLst>
              <a:ext uri="{FF2B5EF4-FFF2-40B4-BE49-F238E27FC236}">
                <a16:creationId xmlns:a16="http://schemas.microsoft.com/office/drawing/2014/main" id="{21D9E89C-720E-8685-00FB-DEE8B765562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8138" y="0"/>
            <a:ext cx="5353862" cy="6858000"/>
          </a:xfrm>
          <a:prstGeom prst="rect">
            <a:avLst/>
          </a:prstGeom>
        </p:spPr>
      </p:pic>
    </p:spTree>
    <p:extLst>
      <p:ext uri="{BB962C8B-B14F-4D97-AF65-F5344CB8AC3E}">
        <p14:creationId xmlns:p14="http://schemas.microsoft.com/office/powerpoint/2010/main" val="129330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76F1E9-97AE-EAF8-345F-2E4341D15F70}"/>
              </a:ext>
            </a:extLst>
          </p:cNvPr>
          <p:cNvSpPr txBox="1"/>
          <p:nvPr/>
        </p:nvSpPr>
        <p:spPr>
          <a:xfrm>
            <a:off x="341088" y="0"/>
            <a:ext cx="11776932" cy="1846659"/>
          </a:xfrm>
          <a:prstGeom prst="rect">
            <a:avLst/>
          </a:prstGeom>
          <a:noFill/>
        </p:spPr>
        <p:txBody>
          <a:bodyPr wrap="square">
            <a:spAutoFit/>
          </a:bodyPr>
          <a:lstStyle/>
          <a:p>
            <a:pPr algn="l"/>
            <a:r>
              <a:rPr lang="en-US" sz="2800" b="0" i="0" dirty="0">
                <a:solidFill>
                  <a:srgbClr val="202124"/>
                </a:solidFill>
                <a:effectLst/>
                <a:latin typeface="arial" panose="020B0604020202020204" pitchFamily="34" charset="0"/>
              </a:rPr>
              <a:t>What is purpose of artificial intelligence?</a:t>
            </a:r>
          </a:p>
          <a:p>
            <a:pPr algn="l"/>
            <a:endParaRPr lang="en-US" sz="2800" b="0" i="0" dirty="0">
              <a:solidFill>
                <a:srgbClr val="202124"/>
              </a:solidFill>
              <a:effectLst/>
              <a:latin typeface="arial" panose="020B0604020202020204" pitchFamily="34" charset="0"/>
            </a:endParaRPr>
          </a:p>
          <a:p>
            <a:pPr algn="l"/>
            <a:endParaRPr lang="en-US" b="0" i="0" dirty="0">
              <a:solidFill>
                <a:srgbClr val="202124"/>
              </a:solidFill>
              <a:effectLst/>
              <a:latin typeface="arial" panose="020B0604020202020204" pitchFamily="34" charset="0"/>
            </a:endParaRPr>
          </a:p>
          <a:p>
            <a:pPr algn="l"/>
            <a:r>
              <a:rPr lang="en-US" sz="2000" i="0" dirty="0">
                <a:solidFill>
                  <a:srgbClr val="202124"/>
                </a:solidFill>
                <a:effectLst/>
                <a:latin typeface="arial" panose="020B0604020202020204" pitchFamily="34" charset="0"/>
              </a:rPr>
              <a:t>Artificial intelligence (AI) makes it possible for machines to learn from experience, adjust to new inputs and perform human-like tasks</a:t>
            </a:r>
          </a:p>
        </p:txBody>
      </p:sp>
      <p:pic>
        <p:nvPicPr>
          <p:cNvPr id="5" name="Picture 4">
            <a:extLst>
              <a:ext uri="{FF2B5EF4-FFF2-40B4-BE49-F238E27FC236}">
                <a16:creationId xmlns:a16="http://schemas.microsoft.com/office/drawing/2014/main" id="{8591456E-F6A0-9F77-5B8C-EB6570F25E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970843"/>
            <a:ext cx="12192000" cy="4887157"/>
          </a:xfrm>
          <a:prstGeom prst="rect">
            <a:avLst/>
          </a:prstGeom>
        </p:spPr>
      </p:pic>
    </p:spTree>
    <p:extLst>
      <p:ext uri="{BB962C8B-B14F-4D97-AF65-F5344CB8AC3E}">
        <p14:creationId xmlns:p14="http://schemas.microsoft.com/office/powerpoint/2010/main" val="415889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B4502-95A3-A856-DFDF-0FD0138AF613}"/>
              </a:ext>
            </a:extLst>
          </p:cNvPr>
          <p:cNvSpPr txBox="1"/>
          <p:nvPr/>
        </p:nvSpPr>
        <p:spPr>
          <a:xfrm>
            <a:off x="199046" y="190377"/>
            <a:ext cx="7986166" cy="2339102"/>
          </a:xfrm>
          <a:prstGeom prst="rect">
            <a:avLst/>
          </a:prstGeom>
          <a:noFill/>
        </p:spPr>
        <p:txBody>
          <a:bodyPr wrap="square">
            <a:spAutoFit/>
          </a:bodyPr>
          <a:lstStyle/>
          <a:p>
            <a:pPr algn="l"/>
            <a:r>
              <a:rPr lang="en-US" sz="2800" b="0" i="0" dirty="0">
                <a:solidFill>
                  <a:srgbClr val="202124"/>
                </a:solidFill>
                <a:effectLst/>
                <a:latin typeface="arial" panose="020B0604020202020204" pitchFamily="34" charset="0"/>
              </a:rPr>
              <a:t>Where did the term “Artificial Intelligence” come from?</a:t>
            </a:r>
          </a:p>
          <a:p>
            <a:pPr algn="l"/>
            <a:endParaRPr lang="en-US" b="0" i="0" dirty="0">
              <a:solidFill>
                <a:srgbClr val="202124"/>
              </a:solidFill>
              <a:effectLst/>
              <a:latin typeface="arial" panose="020B0604020202020204" pitchFamily="34" charset="0"/>
            </a:endParaRPr>
          </a:p>
          <a:p>
            <a:pPr algn="l"/>
            <a:endParaRPr lang="en-US" dirty="0">
              <a:solidFill>
                <a:srgbClr val="202124"/>
              </a:solidFill>
              <a:latin typeface="arial" panose="020B0604020202020204" pitchFamily="34" charset="0"/>
            </a:endParaRPr>
          </a:p>
          <a:p>
            <a:pPr algn="l"/>
            <a:r>
              <a:rPr lang="en-US" i="0" dirty="0">
                <a:solidFill>
                  <a:srgbClr val="202124"/>
                </a:solidFill>
                <a:effectLst/>
                <a:latin typeface="arial" panose="020B0604020202020204" pitchFamily="34" charset="0"/>
              </a:rPr>
              <a:t>One of the greatest innovators in the field was John McCarthy, widely recognized as the father of Artificial Intelligence due to his astounding contribution in the field of Computer Science and AI.</a:t>
            </a:r>
          </a:p>
        </p:txBody>
      </p:sp>
      <p:pic>
        <p:nvPicPr>
          <p:cNvPr id="5" name="Picture 4">
            <a:extLst>
              <a:ext uri="{FF2B5EF4-FFF2-40B4-BE49-F238E27FC236}">
                <a16:creationId xmlns:a16="http://schemas.microsoft.com/office/drawing/2014/main" id="{24623B05-0E8A-5C3D-4D66-8E725908C8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2439" y="2201662"/>
            <a:ext cx="4408549" cy="4656338"/>
          </a:xfrm>
          <a:prstGeom prst="rect">
            <a:avLst/>
          </a:prstGeom>
        </p:spPr>
      </p:pic>
    </p:spTree>
    <p:extLst>
      <p:ext uri="{BB962C8B-B14F-4D97-AF65-F5344CB8AC3E}">
        <p14:creationId xmlns:p14="http://schemas.microsoft.com/office/powerpoint/2010/main" val="85906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a:extLst>
              <a:ext uri="{FF2B5EF4-FFF2-40B4-BE49-F238E27FC236}">
                <a16:creationId xmlns:a16="http://schemas.microsoft.com/office/drawing/2014/main" id="{CB6C9805-0030-414E-6E99-B628C89BA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659" y="1189608"/>
            <a:ext cx="4002584" cy="5086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14F0AD-C19A-73C5-89F9-5F2C9D5D38B9}"/>
              </a:ext>
            </a:extLst>
          </p:cNvPr>
          <p:cNvSpPr txBox="1"/>
          <p:nvPr/>
        </p:nvSpPr>
        <p:spPr>
          <a:xfrm>
            <a:off x="349151" y="1326779"/>
            <a:ext cx="6097554" cy="923330"/>
          </a:xfrm>
          <a:prstGeom prst="rect">
            <a:avLst/>
          </a:prstGeom>
          <a:noFill/>
        </p:spPr>
        <p:txBody>
          <a:bodyPr wrap="square">
            <a:spAutoFit/>
          </a:bodyPr>
          <a:lstStyle/>
          <a:p>
            <a:r>
              <a:rPr lang="en-US" b="0" i="0" dirty="0">
                <a:solidFill>
                  <a:srgbClr val="202124"/>
                </a:solidFill>
                <a:effectLst/>
                <a:latin typeface="arial" panose="020B0604020202020204" pitchFamily="34" charset="0"/>
              </a:rPr>
              <a:t>The earliest successful AI program was written in </a:t>
            </a:r>
            <a:r>
              <a:rPr lang="en-US" b="1" i="0" dirty="0">
                <a:solidFill>
                  <a:srgbClr val="202124"/>
                </a:solidFill>
                <a:effectLst/>
                <a:latin typeface="arial" panose="020B0604020202020204" pitchFamily="34" charset="0"/>
              </a:rPr>
              <a:t>1951</a:t>
            </a:r>
            <a:r>
              <a:rPr lang="en-US" b="0" i="0" dirty="0">
                <a:solidFill>
                  <a:srgbClr val="202124"/>
                </a:solidFill>
                <a:effectLst/>
                <a:latin typeface="arial" panose="020B0604020202020204" pitchFamily="34" charset="0"/>
              </a:rPr>
              <a:t> by Christopher Strachey, later director of the Programming Research Group at the University of Oxford.</a:t>
            </a:r>
            <a:endParaRPr lang="en-US" dirty="0"/>
          </a:p>
        </p:txBody>
      </p:sp>
      <p:sp>
        <p:nvSpPr>
          <p:cNvPr id="6" name="TextBox 5">
            <a:extLst>
              <a:ext uri="{FF2B5EF4-FFF2-40B4-BE49-F238E27FC236}">
                <a16:creationId xmlns:a16="http://schemas.microsoft.com/office/drawing/2014/main" id="{19052D1E-4645-9A6C-1166-8A6B5895EEFD}"/>
              </a:ext>
            </a:extLst>
          </p:cNvPr>
          <p:cNvSpPr txBox="1"/>
          <p:nvPr/>
        </p:nvSpPr>
        <p:spPr>
          <a:xfrm>
            <a:off x="349151" y="359726"/>
            <a:ext cx="6097554" cy="523220"/>
          </a:xfrm>
          <a:prstGeom prst="rect">
            <a:avLst/>
          </a:prstGeom>
          <a:noFill/>
        </p:spPr>
        <p:txBody>
          <a:bodyPr wrap="square">
            <a:spAutoFit/>
          </a:bodyPr>
          <a:lstStyle/>
          <a:p>
            <a:r>
              <a:rPr lang="en-US" sz="2800" b="0" i="0" dirty="0">
                <a:solidFill>
                  <a:srgbClr val="202124"/>
                </a:solidFill>
                <a:effectLst/>
                <a:latin typeface="arial" panose="020B0604020202020204" pitchFamily="34" charset="0"/>
              </a:rPr>
              <a:t>When was AI first invented?</a:t>
            </a:r>
            <a:endParaRPr lang="en-US" sz="2800" dirty="0"/>
          </a:p>
        </p:txBody>
      </p:sp>
    </p:spTree>
    <p:extLst>
      <p:ext uri="{BB962C8B-B14F-4D97-AF65-F5344CB8AC3E}">
        <p14:creationId xmlns:p14="http://schemas.microsoft.com/office/powerpoint/2010/main" val="259502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AA095-14AC-4565-8CEF-91C98C2BC146}"/>
              </a:ext>
            </a:extLst>
          </p:cNvPr>
          <p:cNvSpPr txBox="1"/>
          <p:nvPr/>
        </p:nvSpPr>
        <p:spPr>
          <a:xfrm>
            <a:off x="243434" y="343088"/>
            <a:ext cx="6097554" cy="1631216"/>
          </a:xfrm>
          <a:prstGeom prst="rect">
            <a:avLst/>
          </a:prstGeom>
          <a:noFill/>
        </p:spPr>
        <p:txBody>
          <a:bodyPr wrap="square">
            <a:spAutoFit/>
          </a:bodyPr>
          <a:lstStyle/>
          <a:p>
            <a:pPr algn="l"/>
            <a:r>
              <a:rPr lang="en-US" sz="2800" b="0" i="0" dirty="0">
                <a:solidFill>
                  <a:srgbClr val="202124"/>
                </a:solidFill>
                <a:effectLst/>
                <a:latin typeface="arial" panose="020B0604020202020204" pitchFamily="34" charset="0"/>
              </a:rPr>
              <a:t>How does AI improve life?</a:t>
            </a:r>
          </a:p>
          <a:p>
            <a:pPr algn="l"/>
            <a:endParaRPr lang="en-US" b="0" i="0" dirty="0">
              <a:solidFill>
                <a:srgbClr val="202124"/>
              </a:solidFill>
              <a:effectLst/>
              <a:latin typeface="arial" panose="020B0604020202020204" pitchFamily="34" charset="0"/>
            </a:endParaRPr>
          </a:p>
          <a:p>
            <a:pPr algn="l"/>
            <a:r>
              <a:rPr lang="en-US" i="0" dirty="0">
                <a:solidFill>
                  <a:srgbClr val="202124"/>
                </a:solidFill>
                <a:effectLst/>
                <a:latin typeface="arial" panose="020B0604020202020204" pitchFamily="34" charset="0"/>
              </a:rPr>
              <a:t>AI assists in every area of our lives, whether we're trying to read our emails, get driving directions, get music or movie recommendations. </a:t>
            </a:r>
          </a:p>
        </p:txBody>
      </p:sp>
      <p:pic>
        <p:nvPicPr>
          <p:cNvPr id="5" name="Picture 4">
            <a:extLst>
              <a:ext uri="{FF2B5EF4-FFF2-40B4-BE49-F238E27FC236}">
                <a16:creationId xmlns:a16="http://schemas.microsoft.com/office/drawing/2014/main" id="{500B4D5C-36EE-08E9-8108-7C822F3CFB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90566" y="2041864"/>
            <a:ext cx="6858000" cy="4816136"/>
          </a:xfrm>
          <a:prstGeom prst="rect">
            <a:avLst/>
          </a:prstGeom>
        </p:spPr>
      </p:pic>
    </p:spTree>
    <p:extLst>
      <p:ext uri="{BB962C8B-B14F-4D97-AF65-F5344CB8AC3E}">
        <p14:creationId xmlns:p14="http://schemas.microsoft.com/office/powerpoint/2010/main" val="357967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6C0FE5-FA45-4034-C593-956B0E6227FB}"/>
              </a:ext>
            </a:extLst>
          </p:cNvPr>
          <p:cNvSpPr txBox="1"/>
          <p:nvPr/>
        </p:nvSpPr>
        <p:spPr>
          <a:xfrm>
            <a:off x="376599" y="497552"/>
            <a:ext cx="6097554" cy="2185214"/>
          </a:xfrm>
          <a:prstGeom prst="rect">
            <a:avLst/>
          </a:prstGeom>
          <a:noFill/>
        </p:spPr>
        <p:txBody>
          <a:bodyPr wrap="square">
            <a:spAutoFit/>
          </a:bodyPr>
          <a:lstStyle/>
          <a:p>
            <a:pPr algn="l"/>
            <a:r>
              <a:rPr lang="en-US" sz="2800" b="0" i="0" dirty="0">
                <a:solidFill>
                  <a:srgbClr val="202124"/>
                </a:solidFill>
                <a:effectLst/>
                <a:latin typeface="arial" panose="020B0604020202020204" pitchFamily="34" charset="0"/>
              </a:rPr>
              <a:t>Where is AI used in daily life?</a:t>
            </a:r>
          </a:p>
          <a:p>
            <a:pPr algn="l"/>
            <a:endParaRPr lang="en-US" b="0" i="0" dirty="0">
              <a:solidFill>
                <a:srgbClr val="202124"/>
              </a:solidFill>
              <a:effectLst/>
              <a:latin typeface="arial" panose="020B0604020202020204" pitchFamily="34" charset="0"/>
            </a:endParaRPr>
          </a:p>
          <a:p>
            <a:pPr algn="l"/>
            <a:endParaRPr lang="en-US" b="0" i="0" dirty="0">
              <a:solidFill>
                <a:srgbClr val="202124"/>
              </a:solidFill>
              <a:effectLst/>
              <a:latin typeface="arial" panose="020B0604020202020204" pitchFamily="34" charset="0"/>
            </a:endParaRPr>
          </a:p>
          <a:p>
            <a:pPr algn="l"/>
            <a:r>
              <a:rPr lang="en-US" i="0" dirty="0">
                <a:solidFill>
                  <a:srgbClr val="202124"/>
                </a:solidFill>
                <a:effectLst/>
                <a:latin typeface="arial" panose="020B0604020202020204" pitchFamily="34" charset="0"/>
              </a:rPr>
              <a:t>Voice assistants, image recognition for face unlock in cellphones, and ML-based financial fraud detection are examples of AI software currently being used in everyday life.</a:t>
            </a:r>
          </a:p>
        </p:txBody>
      </p:sp>
      <p:pic>
        <p:nvPicPr>
          <p:cNvPr id="5" name="Picture 4">
            <a:extLst>
              <a:ext uri="{FF2B5EF4-FFF2-40B4-BE49-F238E27FC236}">
                <a16:creationId xmlns:a16="http://schemas.microsoft.com/office/drawing/2014/main" id="{5A9571ED-88F5-B8D9-92A1-435867E47A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9322" y="2682766"/>
            <a:ext cx="9233355" cy="4175234"/>
          </a:xfrm>
          <a:prstGeom prst="rect">
            <a:avLst/>
          </a:prstGeom>
        </p:spPr>
      </p:pic>
    </p:spTree>
    <p:extLst>
      <p:ext uri="{BB962C8B-B14F-4D97-AF65-F5344CB8AC3E}">
        <p14:creationId xmlns:p14="http://schemas.microsoft.com/office/powerpoint/2010/main" val="1834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752</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Algerian</vt:lpstr>
      <vt:lpstr>Arial</vt:lpstr>
      <vt:lpstr>Arial</vt:lpstr>
      <vt:lpstr>Calibri</vt:lpstr>
      <vt:lpstr>Calibri Light</vt:lpstr>
      <vt:lpstr>Google Sans</vt:lpstr>
      <vt:lpstr>HCLTech Roobert</vt:lpstr>
      <vt:lpstr>Inter</vt:lpstr>
      <vt:lpstr>Office Theme</vt:lpstr>
      <vt:lpstr>Artificial intelligence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dc:title>
  <dc:creator>salman habash</dc:creator>
  <cp:lastModifiedBy>salman habash</cp:lastModifiedBy>
  <cp:revision>1</cp:revision>
  <dcterms:created xsi:type="dcterms:W3CDTF">2023-02-05T09:55:21Z</dcterms:created>
  <dcterms:modified xsi:type="dcterms:W3CDTF">2023-02-05T10:44:57Z</dcterms:modified>
</cp:coreProperties>
</file>