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0C071-B17D-4227-AF67-249BCA782271}" type="doc">
      <dgm:prSet loTypeId="urn:microsoft.com/office/officeart/2005/8/layout/vList2" loCatId="list" qsTypeId="urn:microsoft.com/office/officeart/2005/8/quickstyle/simple1" qsCatId="simple" csTypeId="urn:microsoft.com/office/officeart/2005/8/colors/accent1_5" csCatId="accent1"/>
      <dgm:spPr/>
      <dgm:t>
        <a:bodyPr/>
        <a:lstStyle/>
        <a:p>
          <a:endParaRPr lang="en-US"/>
        </a:p>
      </dgm:t>
    </dgm:pt>
    <dgm:pt modelId="{178D6C89-73BA-460A-9707-5ADF5E9E59F7}">
      <dgm:prSet custT="1"/>
      <dgm:spPr/>
      <dgm:t>
        <a:bodyPr/>
        <a:lstStyle/>
        <a:p>
          <a:pPr rtl="0"/>
          <a:r>
            <a:rPr lang="en-US" sz="2000" b="1" kern="1200" dirty="0" smtClean="0">
              <a:solidFill>
                <a:schemeClr val="bg1"/>
              </a:solidFill>
              <a:latin typeface="Bahnschrift Condensed" panose="020B0502040204020203" pitchFamily="34" charset="0"/>
              <a:ea typeface="+mn-ea"/>
              <a:cs typeface="+mn-cs"/>
            </a:rPr>
            <a:t>Virtual reality is a new technology that is being used in schools to enhance the teaching of a subject or topic and help students "experience" the information. Students may explore, experience, and immerse themselves in virtual worlds via VR, which goes beyond simply engaging them.</a:t>
          </a:r>
          <a:endParaRPr lang="en-US" sz="2000" b="1" kern="1200" dirty="0">
            <a:solidFill>
              <a:schemeClr val="bg1"/>
            </a:solidFill>
            <a:latin typeface="Bahnschrift Condensed" panose="020B0502040204020203" pitchFamily="34" charset="0"/>
            <a:ea typeface="+mn-ea"/>
            <a:cs typeface="+mn-cs"/>
          </a:endParaRPr>
        </a:p>
      </dgm:t>
    </dgm:pt>
    <dgm:pt modelId="{02A0D2C5-6C42-4627-A517-A3C85972E686}" type="parTrans" cxnId="{38540E15-BB53-4994-AEA9-94048B4DC81F}">
      <dgm:prSet/>
      <dgm:spPr/>
      <dgm:t>
        <a:bodyPr/>
        <a:lstStyle/>
        <a:p>
          <a:endParaRPr lang="en-US"/>
        </a:p>
      </dgm:t>
    </dgm:pt>
    <dgm:pt modelId="{3EB43B17-AFAD-487A-A31F-6F6CE7B412FC}" type="sibTrans" cxnId="{38540E15-BB53-4994-AEA9-94048B4DC81F}">
      <dgm:prSet/>
      <dgm:spPr/>
      <dgm:t>
        <a:bodyPr/>
        <a:lstStyle/>
        <a:p>
          <a:endParaRPr lang="en-US"/>
        </a:p>
      </dgm:t>
    </dgm:pt>
    <dgm:pt modelId="{D7AAA99E-D2A4-4AB1-85C3-1E8CDAE3921C}">
      <dgm:prSet custT="1"/>
      <dgm:spPr/>
      <dgm:t>
        <a:bodyPr/>
        <a:lstStyle/>
        <a:p>
          <a:pPr rtl="0"/>
          <a:r>
            <a:rPr lang="en-US" sz="2000" b="1" kern="1200" dirty="0" smtClean="0">
              <a:solidFill>
                <a:schemeClr val="bg1"/>
              </a:solidFill>
              <a:latin typeface="Bahnschrift Condensed" panose="020B0502040204020203" pitchFamily="34" charset="0"/>
              <a:ea typeface="+mn-ea"/>
              <a:cs typeface="+mn-cs"/>
            </a:rPr>
            <a:t>Virtual reality may be utilized in the classroom in one of two ways: either a student can explore a virtual environment using a computer, keyboard, and mouse, or they can use an input device, such a controller or a virtual reality headset</a:t>
          </a:r>
          <a:r>
            <a:rPr lang="en-US" sz="2400" b="1" kern="1200" dirty="0" smtClean="0">
              <a:solidFill>
                <a:schemeClr val="bg1"/>
              </a:solidFill>
              <a:latin typeface="Bahnschrift Condensed" panose="020B0502040204020203" pitchFamily="34" charset="0"/>
              <a:ea typeface="+mn-ea"/>
              <a:cs typeface="+mn-cs"/>
            </a:rPr>
            <a:t>.</a:t>
          </a:r>
          <a:endParaRPr lang="en-US" sz="2400" b="1" kern="1200" dirty="0">
            <a:solidFill>
              <a:schemeClr val="bg1"/>
            </a:solidFill>
            <a:latin typeface="Bahnschrift Condensed" panose="020B0502040204020203" pitchFamily="34" charset="0"/>
            <a:ea typeface="+mn-ea"/>
            <a:cs typeface="+mn-cs"/>
          </a:endParaRPr>
        </a:p>
      </dgm:t>
    </dgm:pt>
    <dgm:pt modelId="{A5C5BC66-7C01-40D3-8E03-B1457295A95B}" type="parTrans" cxnId="{42C0EB06-53F2-41D3-A0A7-BA993ACAF52E}">
      <dgm:prSet/>
      <dgm:spPr/>
      <dgm:t>
        <a:bodyPr/>
        <a:lstStyle/>
        <a:p>
          <a:endParaRPr lang="en-US"/>
        </a:p>
      </dgm:t>
    </dgm:pt>
    <dgm:pt modelId="{B62D7F29-2BE4-475B-85CC-341991ECE5CD}" type="sibTrans" cxnId="{42C0EB06-53F2-41D3-A0A7-BA993ACAF52E}">
      <dgm:prSet/>
      <dgm:spPr/>
      <dgm:t>
        <a:bodyPr/>
        <a:lstStyle/>
        <a:p>
          <a:endParaRPr lang="en-US"/>
        </a:p>
      </dgm:t>
    </dgm:pt>
    <dgm:pt modelId="{0F79C892-306E-45EE-AAF4-2423CDE4E9E1}" type="pres">
      <dgm:prSet presAssocID="{C260C071-B17D-4227-AF67-249BCA782271}" presName="linear" presStyleCnt="0">
        <dgm:presLayoutVars>
          <dgm:animLvl val="lvl"/>
          <dgm:resizeHandles val="exact"/>
        </dgm:presLayoutVars>
      </dgm:prSet>
      <dgm:spPr/>
    </dgm:pt>
    <dgm:pt modelId="{F74FFA96-DF34-4FDF-AD64-DED4F2FE9207}" type="pres">
      <dgm:prSet presAssocID="{178D6C89-73BA-460A-9707-5ADF5E9E59F7}" presName="parentText" presStyleLbl="node1" presStyleIdx="0" presStyleCnt="2">
        <dgm:presLayoutVars>
          <dgm:chMax val="0"/>
          <dgm:bulletEnabled val="1"/>
        </dgm:presLayoutVars>
      </dgm:prSet>
      <dgm:spPr/>
    </dgm:pt>
    <dgm:pt modelId="{10C6D0E3-5EF6-4D5F-9D77-4E9575144A24}" type="pres">
      <dgm:prSet presAssocID="{3EB43B17-AFAD-487A-A31F-6F6CE7B412FC}" presName="spacer" presStyleCnt="0"/>
      <dgm:spPr/>
    </dgm:pt>
    <dgm:pt modelId="{0DD06293-E73A-41F9-9253-E37D8D5E5647}" type="pres">
      <dgm:prSet presAssocID="{D7AAA99E-D2A4-4AB1-85C3-1E8CDAE3921C}" presName="parentText" presStyleLbl="node1" presStyleIdx="1" presStyleCnt="2">
        <dgm:presLayoutVars>
          <dgm:chMax val="0"/>
          <dgm:bulletEnabled val="1"/>
        </dgm:presLayoutVars>
      </dgm:prSet>
      <dgm:spPr/>
    </dgm:pt>
  </dgm:ptLst>
  <dgm:cxnLst>
    <dgm:cxn modelId="{38540E15-BB53-4994-AEA9-94048B4DC81F}" srcId="{C260C071-B17D-4227-AF67-249BCA782271}" destId="{178D6C89-73BA-460A-9707-5ADF5E9E59F7}" srcOrd="0" destOrd="0" parTransId="{02A0D2C5-6C42-4627-A517-A3C85972E686}" sibTransId="{3EB43B17-AFAD-487A-A31F-6F6CE7B412FC}"/>
    <dgm:cxn modelId="{B78C76F9-4366-4D23-A1B7-2CD026AA3F17}" type="presOf" srcId="{178D6C89-73BA-460A-9707-5ADF5E9E59F7}" destId="{F74FFA96-DF34-4FDF-AD64-DED4F2FE9207}" srcOrd="0" destOrd="0" presId="urn:microsoft.com/office/officeart/2005/8/layout/vList2"/>
    <dgm:cxn modelId="{FD7382AF-A755-4BAD-97B6-23CC66D7CB5D}" type="presOf" srcId="{C260C071-B17D-4227-AF67-249BCA782271}" destId="{0F79C892-306E-45EE-AAF4-2423CDE4E9E1}" srcOrd="0" destOrd="0" presId="urn:microsoft.com/office/officeart/2005/8/layout/vList2"/>
    <dgm:cxn modelId="{42C0EB06-53F2-41D3-A0A7-BA993ACAF52E}" srcId="{C260C071-B17D-4227-AF67-249BCA782271}" destId="{D7AAA99E-D2A4-4AB1-85C3-1E8CDAE3921C}" srcOrd="1" destOrd="0" parTransId="{A5C5BC66-7C01-40D3-8E03-B1457295A95B}" sibTransId="{B62D7F29-2BE4-475B-85CC-341991ECE5CD}"/>
    <dgm:cxn modelId="{2752C8DA-3015-41FF-B76F-9349808AD0BA}" type="presOf" srcId="{D7AAA99E-D2A4-4AB1-85C3-1E8CDAE3921C}" destId="{0DD06293-E73A-41F9-9253-E37D8D5E5647}" srcOrd="0" destOrd="0" presId="urn:microsoft.com/office/officeart/2005/8/layout/vList2"/>
    <dgm:cxn modelId="{52CF9DF2-B2D3-4F2E-936E-29D9A521EE47}" type="presParOf" srcId="{0F79C892-306E-45EE-AAF4-2423CDE4E9E1}" destId="{F74FFA96-DF34-4FDF-AD64-DED4F2FE9207}" srcOrd="0" destOrd="0" presId="urn:microsoft.com/office/officeart/2005/8/layout/vList2"/>
    <dgm:cxn modelId="{61C64E9E-8749-4CE2-A68A-73080C57437E}" type="presParOf" srcId="{0F79C892-306E-45EE-AAF4-2423CDE4E9E1}" destId="{10C6D0E3-5EF6-4D5F-9D77-4E9575144A24}" srcOrd="1" destOrd="0" presId="urn:microsoft.com/office/officeart/2005/8/layout/vList2"/>
    <dgm:cxn modelId="{45D58119-8B3B-44A9-BB7C-7F4612C0B641}" type="presParOf" srcId="{0F79C892-306E-45EE-AAF4-2423CDE4E9E1}" destId="{0DD06293-E73A-41F9-9253-E37D8D5E564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8E331A-855D-4337-9CD6-5D1DA7FD35C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B52FE71-3362-4FB2-BA4B-FEBBD13B504E}">
      <dgm:prSet/>
      <dgm:spPr/>
      <dgm:t>
        <a:bodyPr/>
        <a:lstStyle/>
        <a:p>
          <a:pPr rtl="0"/>
          <a:r>
            <a:rPr lang="en-US" b="1" dirty="0" smtClean="0"/>
            <a:t>3. Effects on the actual human body: Many people who use virtual reality have eye strain, vertigo, and nausea disorders. This is as a result of the illusion that virtual reality creates.</a:t>
          </a:r>
          <a:endParaRPr lang="en-US" dirty="0"/>
        </a:p>
      </dgm:t>
    </dgm:pt>
    <dgm:pt modelId="{69F0AF4A-CCC9-492B-8900-C327C3932D5E}" type="parTrans" cxnId="{92051386-1A1D-48EE-BB53-FBC7FB36FA22}">
      <dgm:prSet/>
      <dgm:spPr/>
      <dgm:t>
        <a:bodyPr/>
        <a:lstStyle/>
        <a:p>
          <a:endParaRPr lang="en-US"/>
        </a:p>
      </dgm:t>
    </dgm:pt>
    <dgm:pt modelId="{B8E6BCB5-F8DB-47B4-A188-3B4497BB4882}" type="sibTrans" cxnId="{92051386-1A1D-48EE-BB53-FBC7FB36FA22}">
      <dgm:prSet/>
      <dgm:spPr/>
      <dgm:t>
        <a:bodyPr/>
        <a:lstStyle/>
        <a:p>
          <a:endParaRPr lang="en-US"/>
        </a:p>
      </dgm:t>
    </dgm:pt>
    <dgm:pt modelId="{53221C33-638C-4DB1-BD42-A97040CB5463}" type="pres">
      <dgm:prSet presAssocID="{7A8E331A-855D-4337-9CD6-5D1DA7FD35C0}" presName="hierChild1" presStyleCnt="0">
        <dgm:presLayoutVars>
          <dgm:orgChart val="1"/>
          <dgm:chPref val="1"/>
          <dgm:dir/>
          <dgm:animOne val="branch"/>
          <dgm:animLvl val="lvl"/>
          <dgm:resizeHandles/>
        </dgm:presLayoutVars>
      </dgm:prSet>
      <dgm:spPr/>
    </dgm:pt>
    <dgm:pt modelId="{8BCD6DB3-84E3-40EC-9152-EF922ACEDCD8}" type="pres">
      <dgm:prSet presAssocID="{3B52FE71-3362-4FB2-BA4B-FEBBD13B504E}" presName="hierRoot1" presStyleCnt="0">
        <dgm:presLayoutVars>
          <dgm:hierBranch val="init"/>
        </dgm:presLayoutVars>
      </dgm:prSet>
      <dgm:spPr/>
    </dgm:pt>
    <dgm:pt modelId="{58F4EC19-B037-4C81-A759-53AB5A0983D6}" type="pres">
      <dgm:prSet presAssocID="{3B52FE71-3362-4FB2-BA4B-FEBBD13B504E}" presName="rootComposite1" presStyleCnt="0"/>
      <dgm:spPr/>
    </dgm:pt>
    <dgm:pt modelId="{3125172A-3A59-4BF6-AE9C-30DCD0E7E02F}" type="pres">
      <dgm:prSet presAssocID="{3B52FE71-3362-4FB2-BA4B-FEBBD13B504E}" presName="rootText1" presStyleLbl="node0" presStyleIdx="0" presStyleCnt="1" custLinFactNeighborX="0" custLinFactNeighborY="13207">
        <dgm:presLayoutVars>
          <dgm:chPref val="3"/>
        </dgm:presLayoutVars>
      </dgm:prSet>
      <dgm:spPr/>
    </dgm:pt>
    <dgm:pt modelId="{10514750-FEA1-4E25-8281-8DDECDEAB91D}" type="pres">
      <dgm:prSet presAssocID="{3B52FE71-3362-4FB2-BA4B-FEBBD13B504E}" presName="rootConnector1" presStyleLbl="node1" presStyleIdx="0" presStyleCnt="0"/>
      <dgm:spPr/>
    </dgm:pt>
    <dgm:pt modelId="{DD0B10AC-7A63-4B42-847E-67DDCB3CDA7B}" type="pres">
      <dgm:prSet presAssocID="{3B52FE71-3362-4FB2-BA4B-FEBBD13B504E}" presName="hierChild2" presStyleCnt="0"/>
      <dgm:spPr/>
    </dgm:pt>
    <dgm:pt modelId="{E0EAFEAE-4795-4D0F-8079-A4A133B0B784}" type="pres">
      <dgm:prSet presAssocID="{3B52FE71-3362-4FB2-BA4B-FEBBD13B504E}" presName="hierChild3" presStyleCnt="0"/>
      <dgm:spPr/>
    </dgm:pt>
  </dgm:ptLst>
  <dgm:cxnLst>
    <dgm:cxn modelId="{92051386-1A1D-48EE-BB53-FBC7FB36FA22}" srcId="{7A8E331A-855D-4337-9CD6-5D1DA7FD35C0}" destId="{3B52FE71-3362-4FB2-BA4B-FEBBD13B504E}" srcOrd="0" destOrd="0" parTransId="{69F0AF4A-CCC9-492B-8900-C327C3932D5E}" sibTransId="{B8E6BCB5-F8DB-47B4-A188-3B4497BB4882}"/>
    <dgm:cxn modelId="{84F301C7-9BEB-42E7-A462-F4A7A4C42287}" type="presOf" srcId="{3B52FE71-3362-4FB2-BA4B-FEBBD13B504E}" destId="{10514750-FEA1-4E25-8281-8DDECDEAB91D}" srcOrd="1" destOrd="0" presId="urn:microsoft.com/office/officeart/2005/8/layout/orgChart1"/>
    <dgm:cxn modelId="{E8D5E582-C757-4DB2-AAE8-771FDDD512F2}" type="presOf" srcId="{7A8E331A-855D-4337-9CD6-5D1DA7FD35C0}" destId="{53221C33-638C-4DB1-BD42-A97040CB5463}" srcOrd="0" destOrd="0" presId="urn:microsoft.com/office/officeart/2005/8/layout/orgChart1"/>
    <dgm:cxn modelId="{FDC5ED0C-2C52-472A-9469-021662A4569C}" type="presOf" srcId="{3B52FE71-3362-4FB2-BA4B-FEBBD13B504E}" destId="{3125172A-3A59-4BF6-AE9C-30DCD0E7E02F}" srcOrd="0" destOrd="0" presId="urn:microsoft.com/office/officeart/2005/8/layout/orgChart1"/>
    <dgm:cxn modelId="{A564A307-C621-4516-806F-C4FCF860FF10}" type="presParOf" srcId="{53221C33-638C-4DB1-BD42-A97040CB5463}" destId="{8BCD6DB3-84E3-40EC-9152-EF922ACEDCD8}" srcOrd="0" destOrd="0" presId="urn:microsoft.com/office/officeart/2005/8/layout/orgChart1"/>
    <dgm:cxn modelId="{B13C62DE-74F3-4DE9-B581-56867F1BD66A}" type="presParOf" srcId="{8BCD6DB3-84E3-40EC-9152-EF922ACEDCD8}" destId="{58F4EC19-B037-4C81-A759-53AB5A0983D6}" srcOrd="0" destOrd="0" presId="urn:microsoft.com/office/officeart/2005/8/layout/orgChart1"/>
    <dgm:cxn modelId="{BB07C743-E80C-4AE0-9A06-EA019D8AC1F4}" type="presParOf" srcId="{58F4EC19-B037-4C81-A759-53AB5A0983D6}" destId="{3125172A-3A59-4BF6-AE9C-30DCD0E7E02F}" srcOrd="0" destOrd="0" presId="urn:microsoft.com/office/officeart/2005/8/layout/orgChart1"/>
    <dgm:cxn modelId="{6A1499BC-C968-45C3-958F-0227D58454F8}" type="presParOf" srcId="{58F4EC19-B037-4C81-A759-53AB5A0983D6}" destId="{10514750-FEA1-4E25-8281-8DDECDEAB91D}" srcOrd="1" destOrd="0" presId="urn:microsoft.com/office/officeart/2005/8/layout/orgChart1"/>
    <dgm:cxn modelId="{B8F6DA82-FA90-41A3-832F-37EF5826C10A}" type="presParOf" srcId="{8BCD6DB3-84E3-40EC-9152-EF922ACEDCD8}" destId="{DD0B10AC-7A63-4B42-847E-67DDCB3CDA7B}" srcOrd="1" destOrd="0" presId="urn:microsoft.com/office/officeart/2005/8/layout/orgChart1"/>
    <dgm:cxn modelId="{CCDE05F5-12D8-4D98-AAE3-4EBE97083537}" type="presParOf" srcId="{8BCD6DB3-84E3-40EC-9152-EF922ACEDCD8}" destId="{E0EAFEAE-4795-4D0F-8079-A4A133B0B78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E7F396-2F97-4208-9D93-EDB7E710D09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24E277B-72DE-4445-879E-5262D9432879}">
      <dgm:prSet/>
      <dgm:spPr/>
      <dgm:t>
        <a:bodyPr/>
        <a:lstStyle/>
        <a:p>
          <a:pPr rtl="0"/>
          <a:r>
            <a:rPr lang="en-US" b="1" dirty="0" smtClean="0"/>
            <a:t>4. Psychological harm: Individuals who grow hooked to virtual reality also have psychological effects, hence it is advised that people refrain from using virtual reality for extended periods of time.</a:t>
          </a:r>
          <a:endParaRPr lang="en-US" dirty="0"/>
        </a:p>
      </dgm:t>
    </dgm:pt>
    <dgm:pt modelId="{F90649A2-2893-468A-BCF8-ECB9E0038F03}" type="parTrans" cxnId="{554A2744-9905-41B3-B669-60BEC7F2D734}">
      <dgm:prSet/>
      <dgm:spPr/>
      <dgm:t>
        <a:bodyPr/>
        <a:lstStyle/>
        <a:p>
          <a:endParaRPr lang="en-US"/>
        </a:p>
      </dgm:t>
    </dgm:pt>
    <dgm:pt modelId="{533ACB68-1EB2-4759-ABCC-44A360BD01CF}" type="sibTrans" cxnId="{554A2744-9905-41B3-B669-60BEC7F2D734}">
      <dgm:prSet/>
      <dgm:spPr/>
      <dgm:t>
        <a:bodyPr/>
        <a:lstStyle/>
        <a:p>
          <a:endParaRPr lang="en-US"/>
        </a:p>
      </dgm:t>
    </dgm:pt>
    <dgm:pt modelId="{D0A215DC-8D44-4C1A-85B4-222F7A1C0CBB}" type="pres">
      <dgm:prSet presAssocID="{0EE7F396-2F97-4208-9D93-EDB7E710D096}" presName="hierChild1" presStyleCnt="0">
        <dgm:presLayoutVars>
          <dgm:orgChart val="1"/>
          <dgm:chPref val="1"/>
          <dgm:dir/>
          <dgm:animOne val="branch"/>
          <dgm:animLvl val="lvl"/>
          <dgm:resizeHandles/>
        </dgm:presLayoutVars>
      </dgm:prSet>
      <dgm:spPr/>
    </dgm:pt>
    <dgm:pt modelId="{A42AC8E8-D9B9-4C30-AF66-366F34907D60}" type="pres">
      <dgm:prSet presAssocID="{524E277B-72DE-4445-879E-5262D9432879}" presName="hierRoot1" presStyleCnt="0">
        <dgm:presLayoutVars>
          <dgm:hierBranch val="init"/>
        </dgm:presLayoutVars>
      </dgm:prSet>
      <dgm:spPr/>
    </dgm:pt>
    <dgm:pt modelId="{0DB331B8-FE8D-4424-B64A-F56051A16140}" type="pres">
      <dgm:prSet presAssocID="{524E277B-72DE-4445-879E-5262D9432879}" presName="rootComposite1" presStyleCnt="0"/>
      <dgm:spPr/>
    </dgm:pt>
    <dgm:pt modelId="{970A1603-B780-4C69-BE36-DB4B9776478F}" type="pres">
      <dgm:prSet presAssocID="{524E277B-72DE-4445-879E-5262D9432879}" presName="rootText1" presStyleLbl="node0" presStyleIdx="0" presStyleCnt="1" custLinFactNeighborX="-12">
        <dgm:presLayoutVars>
          <dgm:chPref val="3"/>
        </dgm:presLayoutVars>
      </dgm:prSet>
      <dgm:spPr/>
    </dgm:pt>
    <dgm:pt modelId="{6928688E-7C75-4F4F-9A94-042899DB441F}" type="pres">
      <dgm:prSet presAssocID="{524E277B-72DE-4445-879E-5262D9432879}" presName="rootConnector1" presStyleLbl="node1" presStyleIdx="0" presStyleCnt="0"/>
      <dgm:spPr/>
    </dgm:pt>
    <dgm:pt modelId="{799E8A63-7B80-42B5-B2A5-AB4E3395CE3B}" type="pres">
      <dgm:prSet presAssocID="{524E277B-72DE-4445-879E-5262D9432879}" presName="hierChild2" presStyleCnt="0"/>
      <dgm:spPr/>
    </dgm:pt>
    <dgm:pt modelId="{CA91707F-1C3B-49B4-9638-4AC4565DA506}" type="pres">
      <dgm:prSet presAssocID="{524E277B-72DE-4445-879E-5262D9432879}" presName="hierChild3" presStyleCnt="0"/>
      <dgm:spPr/>
    </dgm:pt>
  </dgm:ptLst>
  <dgm:cxnLst>
    <dgm:cxn modelId="{F592B673-029B-4A6F-A4CA-683F2002589C}" type="presOf" srcId="{524E277B-72DE-4445-879E-5262D9432879}" destId="{6928688E-7C75-4F4F-9A94-042899DB441F}" srcOrd="1" destOrd="0" presId="urn:microsoft.com/office/officeart/2005/8/layout/orgChart1"/>
    <dgm:cxn modelId="{554A2744-9905-41B3-B669-60BEC7F2D734}" srcId="{0EE7F396-2F97-4208-9D93-EDB7E710D096}" destId="{524E277B-72DE-4445-879E-5262D9432879}" srcOrd="0" destOrd="0" parTransId="{F90649A2-2893-468A-BCF8-ECB9E0038F03}" sibTransId="{533ACB68-1EB2-4759-ABCC-44A360BD01CF}"/>
    <dgm:cxn modelId="{FF49A243-0937-4934-8F9D-456A1A5C9A7E}" type="presOf" srcId="{524E277B-72DE-4445-879E-5262D9432879}" destId="{970A1603-B780-4C69-BE36-DB4B9776478F}" srcOrd="0" destOrd="0" presId="urn:microsoft.com/office/officeart/2005/8/layout/orgChart1"/>
    <dgm:cxn modelId="{66A83FF0-4265-44AB-A9C5-E00E745D9F89}" type="presOf" srcId="{0EE7F396-2F97-4208-9D93-EDB7E710D096}" destId="{D0A215DC-8D44-4C1A-85B4-222F7A1C0CBB}" srcOrd="0" destOrd="0" presId="urn:microsoft.com/office/officeart/2005/8/layout/orgChart1"/>
    <dgm:cxn modelId="{E5621080-AF8F-4B2C-8309-DD51DF9C859F}" type="presParOf" srcId="{D0A215DC-8D44-4C1A-85B4-222F7A1C0CBB}" destId="{A42AC8E8-D9B9-4C30-AF66-366F34907D60}" srcOrd="0" destOrd="0" presId="urn:microsoft.com/office/officeart/2005/8/layout/orgChart1"/>
    <dgm:cxn modelId="{DD26FA4D-87FA-438A-B791-3A5DFA65ACB1}" type="presParOf" srcId="{A42AC8E8-D9B9-4C30-AF66-366F34907D60}" destId="{0DB331B8-FE8D-4424-B64A-F56051A16140}" srcOrd="0" destOrd="0" presId="urn:microsoft.com/office/officeart/2005/8/layout/orgChart1"/>
    <dgm:cxn modelId="{F3F2652E-FD99-464A-93BA-54D84A95A9CA}" type="presParOf" srcId="{0DB331B8-FE8D-4424-B64A-F56051A16140}" destId="{970A1603-B780-4C69-BE36-DB4B9776478F}" srcOrd="0" destOrd="0" presId="urn:microsoft.com/office/officeart/2005/8/layout/orgChart1"/>
    <dgm:cxn modelId="{D7A3CC8E-61A7-4855-BF53-3805039D7643}" type="presParOf" srcId="{0DB331B8-FE8D-4424-B64A-F56051A16140}" destId="{6928688E-7C75-4F4F-9A94-042899DB441F}" srcOrd="1" destOrd="0" presId="urn:microsoft.com/office/officeart/2005/8/layout/orgChart1"/>
    <dgm:cxn modelId="{C06443A3-A3B7-4B73-AA39-4A28D23E2D7A}" type="presParOf" srcId="{A42AC8E8-D9B9-4C30-AF66-366F34907D60}" destId="{799E8A63-7B80-42B5-B2A5-AB4E3395CE3B}" srcOrd="1" destOrd="0" presId="urn:microsoft.com/office/officeart/2005/8/layout/orgChart1"/>
    <dgm:cxn modelId="{7690570F-E825-4651-9E32-FAAF5A9E4235}" type="presParOf" srcId="{A42AC8E8-D9B9-4C30-AF66-366F34907D60}" destId="{CA91707F-1C3B-49B4-9638-4AC4565DA506}"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A36F0E-C78F-459E-9A2F-B7921D830A7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0DDEE33-D987-4794-9300-BEEB885FBFA1}">
      <dgm:prSet/>
      <dgm:spPr/>
      <dgm:t>
        <a:bodyPr/>
        <a:lstStyle/>
        <a:p>
          <a:pPr rtl="0"/>
          <a:r>
            <a:rPr lang="en-US" b="1" dirty="0" smtClean="0"/>
            <a:t>5. Not interested in the actual world: As individuals get dependent on virtual reality, they no longer desire to interact with it. They no longer want to interact with the real world since the virtual world has become their actual reality.</a:t>
          </a:r>
          <a:endParaRPr lang="en-US" dirty="0"/>
        </a:p>
      </dgm:t>
    </dgm:pt>
    <dgm:pt modelId="{02CA4933-D642-4BA4-8D7F-42567EE4C2DD}" type="parTrans" cxnId="{80A4E8B7-CF78-4121-8655-0A4E6E5C16E4}">
      <dgm:prSet/>
      <dgm:spPr/>
      <dgm:t>
        <a:bodyPr/>
        <a:lstStyle/>
        <a:p>
          <a:endParaRPr lang="en-US"/>
        </a:p>
      </dgm:t>
    </dgm:pt>
    <dgm:pt modelId="{A5700E8B-1ADD-43AA-8DC0-97D52266AA12}" type="sibTrans" cxnId="{80A4E8B7-CF78-4121-8655-0A4E6E5C16E4}">
      <dgm:prSet/>
      <dgm:spPr/>
      <dgm:t>
        <a:bodyPr/>
        <a:lstStyle/>
        <a:p>
          <a:endParaRPr lang="en-US"/>
        </a:p>
      </dgm:t>
    </dgm:pt>
    <dgm:pt modelId="{ADCB7537-2802-4F04-A876-1CDE961B8C20}" type="pres">
      <dgm:prSet presAssocID="{C4A36F0E-C78F-459E-9A2F-B7921D830A7E}" presName="hierChild1" presStyleCnt="0">
        <dgm:presLayoutVars>
          <dgm:orgChart val="1"/>
          <dgm:chPref val="1"/>
          <dgm:dir/>
          <dgm:animOne val="branch"/>
          <dgm:animLvl val="lvl"/>
          <dgm:resizeHandles/>
        </dgm:presLayoutVars>
      </dgm:prSet>
      <dgm:spPr/>
    </dgm:pt>
    <dgm:pt modelId="{67CB1429-7274-4E83-804E-8342D0090DF6}" type="pres">
      <dgm:prSet presAssocID="{70DDEE33-D987-4794-9300-BEEB885FBFA1}" presName="hierRoot1" presStyleCnt="0">
        <dgm:presLayoutVars>
          <dgm:hierBranch val="init"/>
        </dgm:presLayoutVars>
      </dgm:prSet>
      <dgm:spPr/>
    </dgm:pt>
    <dgm:pt modelId="{F06CA640-091E-4705-80D8-EDAF69CD497C}" type="pres">
      <dgm:prSet presAssocID="{70DDEE33-D987-4794-9300-BEEB885FBFA1}" presName="rootComposite1" presStyleCnt="0"/>
      <dgm:spPr/>
    </dgm:pt>
    <dgm:pt modelId="{44E35E31-970E-4C84-B198-C23A002289F2}" type="pres">
      <dgm:prSet presAssocID="{70DDEE33-D987-4794-9300-BEEB885FBFA1}" presName="rootText1" presStyleLbl="node0" presStyleIdx="0" presStyleCnt="1" custLinFactNeighborX="-6104" custLinFactNeighborY="2191">
        <dgm:presLayoutVars>
          <dgm:chPref val="3"/>
        </dgm:presLayoutVars>
      </dgm:prSet>
      <dgm:spPr/>
    </dgm:pt>
    <dgm:pt modelId="{1EF15428-C9F6-49C9-88DF-AD9B95B6AB10}" type="pres">
      <dgm:prSet presAssocID="{70DDEE33-D987-4794-9300-BEEB885FBFA1}" presName="rootConnector1" presStyleLbl="node1" presStyleIdx="0" presStyleCnt="0"/>
      <dgm:spPr/>
    </dgm:pt>
    <dgm:pt modelId="{8154EF60-A1B4-4389-AE8F-FDE383211FB8}" type="pres">
      <dgm:prSet presAssocID="{70DDEE33-D987-4794-9300-BEEB885FBFA1}" presName="hierChild2" presStyleCnt="0"/>
      <dgm:spPr/>
    </dgm:pt>
    <dgm:pt modelId="{910AE27A-3ADF-45F1-AAEE-ABDECFC862CD}" type="pres">
      <dgm:prSet presAssocID="{70DDEE33-D987-4794-9300-BEEB885FBFA1}" presName="hierChild3" presStyleCnt="0"/>
      <dgm:spPr/>
    </dgm:pt>
  </dgm:ptLst>
  <dgm:cxnLst>
    <dgm:cxn modelId="{0FAD10CD-9343-4BB9-94DC-00A8B849502E}" type="presOf" srcId="{C4A36F0E-C78F-459E-9A2F-B7921D830A7E}" destId="{ADCB7537-2802-4F04-A876-1CDE961B8C20}" srcOrd="0" destOrd="0" presId="urn:microsoft.com/office/officeart/2005/8/layout/orgChart1"/>
    <dgm:cxn modelId="{BA11D675-D95A-4D4A-BFD9-F95C54DEBA80}" type="presOf" srcId="{70DDEE33-D987-4794-9300-BEEB885FBFA1}" destId="{44E35E31-970E-4C84-B198-C23A002289F2}" srcOrd="0" destOrd="0" presId="urn:microsoft.com/office/officeart/2005/8/layout/orgChart1"/>
    <dgm:cxn modelId="{348BD2AB-DD87-4EBD-8E7D-1E153A66C630}" type="presOf" srcId="{70DDEE33-D987-4794-9300-BEEB885FBFA1}" destId="{1EF15428-C9F6-49C9-88DF-AD9B95B6AB10}" srcOrd="1" destOrd="0" presId="urn:microsoft.com/office/officeart/2005/8/layout/orgChart1"/>
    <dgm:cxn modelId="{80A4E8B7-CF78-4121-8655-0A4E6E5C16E4}" srcId="{C4A36F0E-C78F-459E-9A2F-B7921D830A7E}" destId="{70DDEE33-D987-4794-9300-BEEB885FBFA1}" srcOrd="0" destOrd="0" parTransId="{02CA4933-D642-4BA4-8D7F-42567EE4C2DD}" sibTransId="{A5700E8B-1ADD-43AA-8DC0-97D52266AA12}"/>
    <dgm:cxn modelId="{54FB6C99-53C4-4CFC-BACE-FB13D78566FB}" type="presParOf" srcId="{ADCB7537-2802-4F04-A876-1CDE961B8C20}" destId="{67CB1429-7274-4E83-804E-8342D0090DF6}" srcOrd="0" destOrd="0" presId="urn:microsoft.com/office/officeart/2005/8/layout/orgChart1"/>
    <dgm:cxn modelId="{32327F6E-76E5-4FEC-A19D-7F6A85D4C5B2}" type="presParOf" srcId="{67CB1429-7274-4E83-804E-8342D0090DF6}" destId="{F06CA640-091E-4705-80D8-EDAF69CD497C}" srcOrd="0" destOrd="0" presId="urn:microsoft.com/office/officeart/2005/8/layout/orgChart1"/>
    <dgm:cxn modelId="{D9B4E4A2-F662-4D94-BA8B-672A70695A7A}" type="presParOf" srcId="{F06CA640-091E-4705-80D8-EDAF69CD497C}" destId="{44E35E31-970E-4C84-B198-C23A002289F2}" srcOrd="0" destOrd="0" presId="urn:microsoft.com/office/officeart/2005/8/layout/orgChart1"/>
    <dgm:cxn modelId="{5B063FCF-A054-4C5E-919E-B0B1DA1542CF}" type="presParOf" srcId="{F06CA640-091E-4705-80D8-EDAF69CD497C}" destId="{1EF15428-C9F6-49C9-88DF-AD9B95B6AB10}" srcOrd="1" destOrd="0" presId="urn:microsoft.com/office/officeart/2005/8/layout/orgChart1"/>
    <dgm:cxn modelId="{96FA1E06-A638-49C2-952E-52B30E25AAB4}" type="presParOf" srcId="{67CB1429-7274-4E83-804E-8342D0090DF6}" destId="{8154EF60-A1B4-4389-AE8F-FDE383211FB8}" srcOrd="1" destOrd="0" presId="urn:microsoft.com/office/officeart/2005/8/layout/orgChart1"/>
    <dgm:cxn modelId="{622D70C2-A48A-4AE2-AE41-66BD704E470F}" type="presParOf" srcId="{67CB1429-7274-4E83-804E-8342D0090DF6}" destId="{910AE27A-3ADF-45F1-AAEE-ABDECFC862CD}"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FFA96-DF34-4FDF-AD64-DED4F2FE9207}">
      <dsp:nvSpPr>
        <dsp:cNvPr id="0" name=""/>
        <dsp:cNvSpPr/>
      </dsp:nvSpPr>
      <dsp:spPr>
        <a:xfrm>
          <a:off x="0" y="456646"/>
          <a:ext cx="5631815" cy="1711125"/>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bg1"/>
              </a:solidFill>
              <a:latin typeface="Bahnschrift Condensed" panose="020B0502040204020203" pitchFamily="34" charset="0"/>
              <a:ea typeface="+mn-ea"/>
              <a:cs typeface="+mn-cs"/>
            </a:rPr>
            <a:t>Virtual reality is a new technology that is being used in schools to enhance the teaching of a subject or topic and help students "experience" the information. Students may explore, experience, and immerse themselves in virtual worlds via VR, which goes beyond simply engaging them.</a:t>
          </a:r>
          <a:endParaRPr lang="en-US" sz="2000" b="1" kern="1200" dirty="0">
            <a:solidFill>
              <a:schemeClr val="bg1"/>
            </a:solidFill>
            <a:latin typeface="Bahnschrift Condensed" panose="020B0502040204020203" pitchFamily="34" charset="0"/>
            <a:ea typeface="+mn-ea"/>
            <a:cs typeface="+mn-cs"/>
          </a:endParaRPr>
        </a:p>
      </dsp:txBody>
      <dsp:txXfrm>
        <a:off x="83530" y="540176"/>
        <a:ext cx="5464755" cy="1544065"/>
      </dsp:txXfrm>
    </dsp:sp>
    <dsp:sp modelId="{0DD06293-E73A-41F9-9253-E37D8D5E5647}">
      <dsp:nvSpPr>
        <dsp:cNvPr id="0" name=""/>
        <dsp:cNvSpPr/>
      </dsp:nvSpPr>
      <dsp:spPr>
        <a:xfrm>
          <a:off x="0" y="2354971"/>
          <a:ext cx="5631815" cy="1711125"/>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bg1"/>
              </a:solidFill>
              <a:latin typeface="Bahnschrift Condensed" panose="020B0502040204020203" pitchFamily="34" charset="0"/>
              <a:ea typeface="+mn-ea"/>
              <a:cs typeface="+mn-cs"/>
            </a:rPr>
            <a:t>Virtual reality may be utilized in the classroom in one of two ways: either a student can explore a virtual environment using a computer, keyboard, and mouse, or they can use an input device, such a controller or a virtual reality headset</a:t>
          </a:r>
          <a:r>
            <a:rPr lang="en-US" sz="2400" b="1" kern="1200" dirty="0" smtClean="0">
              <a:solidFill>
                <a:schemeClr val="bg1"/>
              </a:solidFill>
              <a:latin typeface="Bahnschrift Condensed" panose="020B0502040204020203" pitchFamily="34" charset="0"/>
              <a:ea typeface="+mn-ea"/>
              <a:cs typeface="+mn-cs"/>
            </a:rPr>
            <a:t>.</a:t>
          </a:r>
          <a:endParaRPr lang="en-US" sz="2400" b="1" kern="1200" dirty="0">
            <a:solidFill>
              <a:schemeClr val="bg1"/>
            </a:solidFill>
            <a:latin typeface="Bahnschrift Condensed" panose="020B0502040204020203" pitchFamily="34" charset="0"/>
            <a:ea typeface="+mn-ea"/>
            <a:cs typeface="+mn-cs"/>
          </a:endParaRPr>
        </a:p>
      </dsp:txBody>
      <dsp:txXfrm>
        <a:off x="83530" y="2438501"/>
        <a:ext cx="5464755" cy="15440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5172A-3A59-4BF6-AE9C-30DCD0E7E02F}">
      <dsp:nvSpPr>
        <dsp:cNvPr id="0" name=""/>
        <dsp:cNvSpPr/>
      </dsp:nvSpPr>
      <dsp:spPr>
        <a:xfrm>
          <a:off x="797889" y="3143"/>
          <a:ext cx="3692499" cy="18462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en-US" sz="2100" b="1" kern="1200" dirty="0" smtClean="0"/>
            <a:t>3. Effects on the actual human body: Many people who use virtual reality have eye strain, vertigo, and nausea disorders. This is as a result of the illusion that virtual reality creates.</a:t>
          </a:r>
          <a:endParaRPr lang="en-US" sz="2100" kern="1200" dirty="0"/>
        </a:p>
      </dsp:txBody>
      <dsp:txXfrm>
        <a:off x="797889" y="3143"/>
        <a:ext cx="3692499" cy="18462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A1603-B780-4C69-BE36-DB4B9776478F}">
      <dsp:nvSpPr>
        <dsp:cNvPr id="0" name=""/>
        <dsp:cNvSpPr/>
      </dsp:nvSpPr>
      <dsp:spPr>
        <a:xfrm>
          <a:off x="10" y="880585"/>
          <a:ext cx="5180334" cy="25901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1" kern="1200" dirty="0" smtClean="0"/>
            <a:t>4. Psychological harm: Individuals who grow hooked to virtual reality also have psychological effects, hence it is advised that people refrain from using virtual reality for extended periods of time.</a:t>
          </a:r>
          <a:endParaRPr lang="en-US" sz="2800" kern="1200" dirty="0"/>
        </a:p>
      </dsp:txBody>
      <dsp:txXfrm>
        <a:off x="10" y="880585"/>
        <a:ext cx="5180334" cy="25901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35E31-970E-4C84-B198-C23A002289F2}">
      <dsp:nvSpPr>
        <dsp:cNvPr id="0" name=""/>
        <dsp:cNvSpPr/>
      </dsp:nvSpPr>
      <dsp:spPr>
        <a:xfrm>
          <a:off x="0" y="96887"/>
          <a:ext cx="4422873" cy="22114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r>
            <a:rPr lang="en-US" sz="2200" b="1" kern="1200" dirty="0" smtClean="0"/>
            <a:t>5. Not interested in the actual world: As individuals get dependent on virtual reality, they no longer desire to interact with it. They no longer want to interact with the real world since the virtual world has become their actual reality.</a:t>
          </a:r>
          <a:endParaRPr lang="en-US" sz="2200" kern="1200" dirty="0"/>
        </a:p>
      </dsp:txBody>
      <dsp:txXfrm>
        <a:off x="0" y="96887"/>
        <a:ext cx="4422873" cy="22114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02F0A0-2C8B-471C-AF0E-4BAC00B6186B}"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18160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02F0A0-2C8B-471C-AF0E-4BAC00B6186B}"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2371341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02F0A0-2C8B-471C-AF0E-4BAC00B6186B}"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144074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02F0A0-2C8B-471C-AF0E-4BAC00B6186B}"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258146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502F0A0-2C8B-471C-AF0E-4BAC00B6186B}"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130970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02F0A0-2C8B-471C-AF0E-4BAC00B6186B}"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34544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02F0A0-2C8B-471C-AF0E-4BAC00B6186B}" type="datetimeFigureOut">
              <a:rPr lang="en-US" smtClean="0"/>
              <a:t>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2688076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02F0A0-2C8B-471C-AF0E-4BAC00B6186B}" type="datetimeFigureOut">
              <a:rPr lang="en-US" smtClean="0"/>
              <a:t>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1999779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02F0A0-2C8B-471C-AF0E-4BAC00B6186B}" type="datetimeFigureOut">
              <a:rPr lang="en-US" smtClean="0"/>
              <a:t>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2266314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502F0A0-2C8B-471C-AF0E-4BAC00B6186B}"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160401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502F0A0-2C8B-471C-AF0E-4BAC00B6186B}"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97DEB-1168-4E1D-8C35-3B769E60F341}" type="slidenum">
              <a:rPr lang="en-US" smtClean="0"/>
              <a:t>‹#›</a:t>
            </a:fld>
            <a:endParaRPr lang="en-US"/>
          </a:p>
        </p:txBody>
      </p:sp>
    </p:spTree>
    <p:extLst>
      <p:ext uri="{BB962C8B-B14F-4D97-AF65-F5344CB8AC3E}">
        <p14:creationId xmlns:p14="http://schemas.microsoft.com/office/powerpoint/2010/main" val="210999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2F0A0-2C8B-471C-AF0E-4BAC00B6186B}" type="datetimeFigureOut">
              <a:rPr lang="en-US" smtClean="0"/>
              <a:t>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97DEB-1168-4E1D-8C35-3B769E60F341}" type="slidenum">
              <a:rPr lang="en-US" smtClean="0"/>
              <a:t>‹#›</a:t>
            </a:fld>
            <a:endParaRPr lang="en-US"/>
          </a:p>
        </p:txBody>
      </p:sp>
    </p:spTree>
    <p:extLst>
      <p:ext uri="{BB962C8B-B14F-4D97-AF65-F5344CB8AC3E}">
        <p14:creationId xmlns:p14="http://schemas.microsoft.com/office/powerpoint/2010/main" val="389123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7.png"/><Relationship Id="rId16" Type="http://schemas.openxmlformats.org/officeDocument/2006/relationships/diagramColors" Target="../diagrams/colors4.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plustopper.com/virtual-reality-advantages-and-disadvantages/" TargetMode="External"/><Relationship Id="rId2" Type="http://schemas.openxmlformats.org/officeDocument/2006/relationships/hyperlink" Target="https://evergine.com/future-virtual-augmented-reality/#:~:text=Virtual%20and%20augmented%20reality%20devices,as%20full%2Dbody%20haptic%20suits" TargetMode="External"/><Relationship Id="rId1" Type="http://schemas.openxmlformats.org/officeDocument/2006/relationships/slideLayout" Target="../slideLayouts/slideLayout2.xml"/><Relationship Id="rId5" Type="http://schemas.openxmlformats.org/officeDocument/2006/relationships/hyperlink" Target="https://edu.gcfglobal.org/en/thenow/understanding-virtual-reality-and-augmented-reality/1/" TargetMode="External"/><Relationship Id="rId4" Type="http://schemas.openxmlformats.org/officeDocument/2006/relationships/hyperlink" Target="https://www.vrs.org.uk/virtual-reality/what-is-virtual-reality.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147" y="-65994"/>
            <a:ext cx="13847987" cy="6923994"/>
          </a:xfrm>
          <a:prstGeom prst="rect">
            <a:avLst/>
          </a:prstGeom>
        </p:spPr>
      </p:pic>
      <p:sp>
        <p:nvSpPr>
          <p:cNvPr id="3" name="Subtitle 2"/>
          <p:cNvSpPr>
            <a:spLocks noGrp="1"/>
          </p:cNvSpPr>
          <p:nvPr>
            <p:ph type="subTitle" idx="1"/>
          </p:nvPr>
        </p:nvSpPr>
        <p:spPr>
          <a:xfrm>
            <a:off x="6873369" y="2860917"/>
            <a:ext cx="2926080" cy="389709"/>
          </a:xfrm>
        </p:spPr>
        <p:txBody>
          <a:bodyPr>
            <a:normAutofit lnSpcReduction="10000"/>
          </a:bodyPr>
          <a:lstStyle/>
          <a:p>
            <a:r>
              <a:rPr lang="en-US" dirty="0" smtClean="0">
                <a:solidFill>
                  <a:schemeClr val="bg1"/>
                </a:solidFill>
              </a:rPr>
              <a:t>By: Taleen Habash</a:t>
            </a:r>
            <a:endParaRPr lang="en-US" dirty="0">
              <a:solidFill>
                <a:schemeClr val="bg1"/>
              </a:solidFill>
            </a:endParaRPr>
          </a:p>
        </p:txBody>
      </p:sp>
      <p:sp>
        <p:nvSpPr>
          <p:cNvPr id="5" name="AutoShape 2" descr="Extended Reality (XR) As An Enabler | frog, part of Capgemini Invent"/>
          <p:cNvSpPr>
            <a:spLocks noGrp="1" noChangeAspect="1" noChangeArrowheads="1"/>
          </p:cNvSpPr>
          <p:nvPr>
            <p:ph type="ctrTitle"/>
          </p:nvPr>
        </p:nvSpPr>
        <p:spPr bwMode="auto">
          <a:xfrm>
            <a:off x="6678354" y="1093694"/>
            <a:ext cx="5513646" cy="143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en-US" sz="6700" dirty="0" smtClean="0">
                <a:solidFill>
                  <a:schemeClr val="bg1"/>
                </a:solidFill>
                <a:latin typeface="Engravers MT" panose="02090707080505020304" pitchFamily="18" charset="0"/>
              </a:rPr>
              <a:t>Virtual reality</a:t>
            </a:r>
            <a:r>
              <a:rPr lang="en-US" dirty="0" smtClean="0"/>
              <a:t/>
            </a:r>
            <a:br>
              <a:rPr lang="en-US" dirty="0" smtClean="0"/>
            </a:br>
            <a:r>
              <a:rPr lang="en-US" dirty="0"/>
              <a:t/>
            </a:r>
            <a:br>
              <a:rPr lang="en-US" dirty="0"/>
            </a:br>
            <a:r>
              <a:rPr lang="en-US" dirty="0" smtClean="0"/>
              <a:t/>
            </a:r>
            <a:br>
              <a:rPr lang="en-US" dirty="0" smtClean="0"/>
            </a:br>
            <a:endParaRPr lang="en-US" dirty="0"/>
          </a:p>
        </p:txBody>
      </p:sp>
    </p:spTree>
    <p:extLst>
      <p:ext uri="{BB962C8B-B14F-4D97-AF65-F5344CB8AC3E}">
        <p14:creationId xmlns:p14="http://schemas.microsoft.com/office/powerpoint/2010/main" val="36521100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002060"/>
            </a:gs>
            <a:gs pos="0">
              <a:schemeClr val="tx1"/>
            </a:gs>
            <a:gs pos="100000">
              <a:schemeClr val="accent6">
                <a:lumMod val="5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4765" y="409949"/>
            <a:ext cx="10515600" cy="1325563"/>
          </a:xfrm>
        </p:spPr>
        <p:txBody>
          <a:bodyPr>
            <a:scene3d>
              <a:camera prst="orthographicFront"/>
              <a:lightRig rig="threePt" dir="t"/>
            </a:scene3d>
            <a:sp3d prstMaterial="metal"/>
          </a:bodyPr>
          <a:lstStyle/>
          <a:p>
            <a:r>
              <a:rPr lang="en-US" b="1" dirty="0" smtClean="0">
                <a:solidFill>
                  <a:schemeClr val="bg1"/>
                </a:solidFill>
                <a:latin typeface="Copperplate Gothic Light" panose="020E0507020206020404" pitchFamily="34" charset="0"/>
              </a:rPr>
              <a:t>What is Virtual </a:t>
            </a:r>
            <a:r>
              <a:rPr lang="en-US" b="1" dirty="0">
                <a:solidFill>
                  <a:schemeClr val="bg1"/>
                </a:solidFill>
                <a:latin typeface="Copperplate Gothic Light" panose="020E0507020206020404" pitchFamily="34" charset="0"/>
              </a:rPr>
              <a:t>R</a:t>
            </a:r>
            <a:r>
              <a:rPr lang="en-US" b="1" dirty="0" smtClean="0">
                <a:solidFill>
                  <a:schemeClr val="bg1"/>
                </a:solidFill>
                <a:latin typeface="Copperplate Gothic Light" panose="020E0507020206020404" pitchFamily="34" charset="0"/>
              </a:rPr>
              <a:t>eality?</a:t>
            </a:r>
            <a:endParaRPr lang="en-US" b="1" dirty="0">
              <a:solidFill>
                <a:schemeClr val="bg1"/>
              </a:solidFill>
              <a:latin typeface="Copperplate Gothic Light" panose="020E0507020206020404" pitchFamily="34" charset="0"/>
            </a:endParaRPr>
          </a:p>
        </p:txBody>
      </p:sp>
      <p:sp>
        <p:nvSpPr>
          <p:cNvPr id="3" name="Content Placeholder 2"/>
          <p:cNvSpPr>
            <a:spLocks noGrp="1"/>
          </p:cNvSpPr>
          <p:nvPr>
            <p:ph idx="1"/>
          </p:nvPr>
        </p:nvSpPr>
        <p:spPr>
          <a:xfrm>
            <a:off x="914400" y="2113007"/>
            <a:ext cx="5221941" cy="4351338"/>
          </a:xfrm>
        </p:spPr>
        <p:txBody>
          <a:bodyPr/>
          <a:lstStyle/>
          <a:p>
            <a:pPr marL="0" indent="0">
              <a:buNone/>
            </a:pPr>
            <a:r>
              <a:rPr lang="en-US" dirty="0" smtClean="0">
                <a:solidFill>
                  <a:schemeClr val="bg1"/>
                </a:solidFill>
                <a:latin typeface="Bahnschrift Condensed" panose="020B0502040204020203" pitchFamily="34" charset="0"/>
              </a:rPr>
              <a:t>Virtual Reality, or VR, is a technology that allows users to fully immerse themselves in a specially created or simulative world. For instance, 360-degree exploration of medical training and games without bounds or borders. Through the use of VR goggles or other technologies, users may engage in virtual, simulated settings.</a:t>
            </a:r>
            <a:endParaRPr lang="en-US" dirty="0">
              <a:solidFill>
                <a:schemeClr val="bg1"/>
              </a:solidFill>
              <a:latin typeface="Bahnschrift Condensed" panose="020B0502040204020203"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6974" y="2113007"/>
            <a:ext cx="3207929" cy="320792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63702648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30">
          <a:fgClr>
            <a:schemeClr val="accent5">
              <a:lumMod val="50000"/>
            </a:schemeClr>
          </a:fgClr>
          <a:bgClr>
            <a:schemeClr val="tx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343" y="470262"/>
            <a:ext cx="5216434" cy="1195251"/>
          </a:xfrm>
        </p:spPr>
        <p:txBody>
          <a:bodyPr>
            <a:normAutofit/>
          </a:bodyPr>
          <a:lstStyle/>
          <a:p>
            <a:r>
              <a:rPr lang="en-US" b="1" dirty="0">
                <a:solidFill>
                  <a:schemeClr val="bg1"/>
                </a:solidFill>
                <a:latin typeface="Copperplate Gothic Light" panose="020E0507020206020404" pitchFamily="34" charset="0"/>
              </a:rPr>
              <a:t>Why Is Virtual Reality Needed?</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7643" r="17643"/>
          <a:stretch>
            <a:fillRect/>
          </a:stretch>
        </p:blipFill>
        <p:spPr>
          <a:xfrm>
            <a:off x="6122126" y="848451"/>
            <a:ext cx="5607050" cy="4873625"/>
          </a:xfrm>
        </p:spPr>
      </p:pic>
      <p:sp>
        <p:nvSpPr>
          <p:cNvPr id="4" name="Text Placeholder 3"/>
          <p:cNvSpPr>
            <a:spLocks noGrp="1"/>
          </p:cNvSpPr>
          <p:nvPr>
            <p:ph type="body" sz="half" idx="2"/>
          </p:nvPr>
        </p:nvSpPr>
        <p:spPr>
          <a:xfrm>
            <a:off x="714103" y="1931509"/>
            <a:ext cx="4049213" cy="4059987"/>
          </a:xfrm>
        </p:spPr>
        <p:txBody>
          <a:bodyPr>
            <a:noAutofit/>
          </a:bodyPr>
          <a:lstStyle/>
          <a:p>
            <a:pPr marL="285750" indent="-285750">
              <a:buFont typeface="Wingdings" panose="05000000000000000000" pitchFamily="2" charset="2"/>
              <a:buChar char="v"/>
            </a:pPr>
            <a:r>
              <a:rPr lang="en-US" sz="2600" dirty="0">
                <a:solidFill>
                  <a:schemeClr val="bg1"/>
                </a:solidFill>
                <a:latin typeface="Bahnschrift Condensed" panose="020B0502040204020203" pitchFamily="34" charset="0"/>
              </a:rPr>
              <a:t>Users of virtual reality may develop simulated, interactive, and purpose-specific settings.</a:t>
            </a:r>
          </a:p>
          <a:p>
            <a:pPr marL="285750" indent="-285750">
              <a:buFont typeface="Wingdings" panose="05000000000000000000" pitchFamily="2" charset="2"/>
              <a:buChar char="v"/>
            </a:pPr>
            <a:r>
              <a:rPr lang="en-US" sz="2600" dirty="0">
                <a:solidFill>
                  <a:schemeClr val="bg1"/>
                </a:solidFill>
                <a:latin typeface="Bahnschrift Condensed" panose="020B0502040204020203" pitchFamily="34" charset="0"/>
              </a:rPr>
              <a:t>It is intended to facilitate human contact or specifically to provide experiences.</a:t>
            </a:r>
          </a:p>
          <a:p>
            <a:pPr marL="285750" indent="-285750">
              <a:buFont typeface="Wingdings" panose="05000000000000000000" pitchFamily="2" charset="2"/>
              <a:buChar char="v"/>
            </a:pPr>
            <a:r>
              <a:rPr lang="en-US" sz="2600" dirty="0">
                <a:solidFill>
                  <a:schemeClr val="bg1"/>
                </a:solidFill>
                <a:latin typeface="Bahnschrift Condensed" panose="020B0502040204020203" pitchFamily="34" charset="0"/>
              </a:rPr>
              <a:t>With its completely immersive and interactive technology, VR elevates the user experience to a higher degree than other reality technologies like AR and MR.</a:t>
            </a:r>
          </a:p>
        </p:txBody>
      </p:sp>
      <p:cxnSp>
        <p:nvCxnSpPr>
          <p:cNvPr id="11" name="Straight Connector 10"/>
          <p:cNvCxnSpPr/>
          <p:nvPr/>
        </p:nvCxnSpPr>
        <p:spPr>
          <a:xfrm flipH="1">
            <a:off x="6270171" y="5913120"/>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686005" y="5913120"/>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071359" y="5913120"/>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491547" y="5908766"/>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987935" y="5895703"/>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408123" y="5878286"/>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820690" y="5878286"/>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233257" y="5882640"/>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696989" y="5878286"/>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899233" y="5908766"/>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119576" y="5867401"/>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670449" y="5860869"/>
            <a:ext cx="609600" cy="64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0173779" y="5873932"/>
            <a:ext cx="609600" cy="6444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95468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80">
                                          <p:stCondLst>
                                            <p:cond delay="0"/>
                                          </p:stCondLst>
                                        </p:cTn>
                                        <p:tgtEl>
                                          <p:spTgt spid="4">
                                            <p:txEl>
                                              <p:pRg st="0" end="0"/>
                                            </p:txEl>
                                          </p:spTgt>
                                        </p:tgtEl>
                                      </p:cBhvr>
                                    </p:animEffect>
                                    <p:anim calcmode="lin" valueType="num">
                                      <p:cBhvr>
                                        <p:cTn id="13"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0" end="0"/>
                                            </p:txEl>
                                          </p:spTgt>
                                        </p:tgtEl>
                                      </p:cBhvr>
                                      <p:to x="100000" y="60000"/>
                                    </p:animScale>
                                    <p:animScale>
                                      <p:cBhvr>
                                        <p:cTn id="19" dur="166" decel="50000">
                                          <p:stCondLst>
                                            <p:cond delay="676"/>
                                          </p:stCondLst>
                                        </p:cTn>
                                        <p:tgtEl>
                                          <p:spTgt spid="4">
                                            <p:txEl>
                                              <p:pRg st="0" end="0"/>
                                            </p:txEl>
                                          </p:spTgt>
                                        </p:tgtEl>
                                      </p:cBhvr>
                                      <p:to x="100000" y="100000"/>
                                    </p:animScale>
                                    <p:animScale>
                                      <p:cBhvr>
                                        <p:cTn id="20" dur="26">
                                          <p:stCondLst>
                                            <p:cond delay="1312"/>
                                          </p:stCondLst>
                                        </p:cTn>
                                        <p:tgtEl>
                                          <p:spTgt spid="4">
                                            <p:txEl>
                                              <p:pRg st="0" end="0"/>
                                            </p:txEl>
                                          </p:spTgt>
                                        </p:tgtEl>
                                      </p:cBhvr>
                                      <p:to x="100000" y="80000"/>
                                    </p:animScale>
                                    <p:animScale>
                                      <p:cBhvr>
                                        <p:cTn id="21" dur="166" decel="50000">
                                          <p:stCondLst>
                                            <p:cond delay="1338"/>
                                          </p:stCondLst>
                                        </p:cTn>
                                        <p:tgtEl>
                                          <p:spTgt spid="4">
                                            <p:txEl>
                                              <p:pRg st="0" end="0"/>
                                            </p:txEl>
                                          </p:spTgt>
                                        </p:tgtEl>
                                      </p:cBhvr>
                                      <p:to x="100000" y="100000"/>
                                    </p:animScale>
                                    <p:animScale>
                                      <p:cBhvr>
                                        <p:cTn id="22" dur="26">
                                          <p:stCondLst>
                                            <p:cond delay="1642"/>
                                          </p:stCondLst>
                                        </p:cTn>
                                        <p:tgtEl>
                                          <p:spTgt spid="4">
                                            <p:txEl>
                                              <p:pRg st="0" end="0"/>
                                            </p:txEl>
                                          </p:spTgt>
                                        </p:tgtEl>
                                      </p:cBhvr>
                                      <p:to x="100000" y="90000"/>
                                    </p:animScale>
                                    <p:animScale>
                                      <p:cBhvr>
                                        <p:cTn id="23" dur="166" decel="50000">
                                          <p:stCondLst>
                                            <p:cond delay="1668"/>
                                          </p:stCondLst>
                                        </p:cTn>
                                        <p:tgtEl>
                                          <p:spTgt spid="4">
                                            <p:txEl>
                                              <p:pRg st="0" end="0"/>
                                            </p:txEl>
                                          </p:spTgt>
                                        </p:tgtEl>
                                      </p:cBhvr>
                                      <p:to x="100000" y="100000"/>
                                    </p:animScale>
                                    <p:animScale>
                                      <p:cBhvr>
                                        <p:cTn id="24" dur="26">
                                          <p:stCondLst>
                                            <p:cond delay="1808"/>
                                          </p:stCondLst>
                                        </p:cTn>
                                        <p:tgtEl>
                                          <p:spTgt spid="4">
                                            <p:txEl>
                                              <p:pRg st="0" end="0"/>
                                            </p:txEl>
                                          </p:spTgt>
                                        </p:tgtEl>
                                      </p:cBhvr>
                                      <p:to x="100000" y="95000"/>
                                    </p:animScale>
                                    <p:animScale>
                                      <p:cBhvr>
                                        <p:cTn id="25" dur="166" decel="50000">
                                          <p:stCondLst>
                                            <p:cond delay="1834"/>
                                          </p:stCondLst>
                                        </p:cTn>
                                        <p:tgtEl>
                                          <p:spTgt spid="4">
                                            <p:txEl>
                                              <p:pRg st="0" end="0"/>
                                            </p:txEl>
                                          </p:spTgt>
                                        </p:tgtEl>
                                      </p:cBhvr>
                                      <p:to x="100000" y="100000"/>
                                    </p:animScale>
                                  </p:childTnLst>
                                </p:cTn>
                              </p:par>
                            </p:childTnLst>
                          </p:cTn>
                        </p:par>
                        <p:par>
                          <p:cTn id="26" fill="hold">
                            <p:stCondLst>
                              <p:cond delay="2500"/>
                            </p:stCondLst>
                            <p:childTnLst>
                              <p:par>
                                <p:cTn id="27" presetID="26" presetClass="entr" presetSubtype="0" fill="hold" nodeType="after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down)">
                                      <p:cBhvr>
                                        <p:cTn id="29" dur="580">
                                          <p:stCondLst>
                                            <p:cond delay="0"/>
                                          </p:stCondLst>
                                        </p:cTn>
                                        <p:tgtEl>
                                          <p:spTgt spid="4">
                                            <p:txEl>
                                              <p:pRg st="1" end="1"/>
                                            </p:txEl>
                                          </p:spTgt>
                                        </p:tgtEl>
                                      </p:cBhvr>
                                    </p:animEffect>
                                    <p:anim calcmode="lin" valueType="num">
                                      <p:cBhvr>
                                        <p:cTn id="30"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xEl>
                                              <p:pRg st="1" end="1"/>
                                            </p:txEl>
                                          </p:spTgt>
                                        </p:tgtEl>
                                      </p:cBhvr>
                                      <p:to x="100000" y="60000"/>
                                    </p:animScale>
                                    <p:animScale>
                                      <p:cBhvr>
                                        <p:cTn id="36" dur="166" decel="50000">
                                          <p:stCondLst>
                                            <p:cond delay="676"/>
                                          </p:stCondLst>
                                        </p:cTn>
                                        <p:tgtEl>
                                          <p:spTgt spid="4">
                                            <p:txEl>
                                              <p:pRg st="1" end="1"/>
                                            </p:txEl>
                                          </p:spTgt>
                                        </p:tgtEl>
                                      </p:cBhvr>
                                      <p:to x="100000" y="100000"/>
                                    </p:animScale>
                                    <p:animScale>
                                      <p:cBhvr>
                                        <p:cTn id="37" dur="26">
                                          <p:stCondLst>
                                            <p:cond delay="1312"/>
                                          </p:stCondLst>
                                        </p:cTn>
                                        <p:tgtEl>
                                          <p:spTgt spid="4">
                                            <p:txEl>
                                              <p:pRg st="1" end="1"/>
                                            </p:txEl>
                                          </p:spTgt>
                                        </p:tgtEl>
                                      </p:cBhvr>
                                      <p:to x="100000" y="80000"/>
                                    </p:animScale>
                                    <p:animScale>
                                      <p:cBhvr>
                                        <p:cTn id="38" dur="166" decel="50000">
                                          <p:stCondLst>
                                            <p:cond delay="1338"/>
                                          </p:stCondLst>
                                        </p:cTn>
                                        <p:tgtEl>
                                          <p:spTgt spid="4">
                                            <p:txEl>
                                              <p:pRg st="1" end="1"/>
                                            </p:txEl>
                                          </p:spTgt>
                                        </p:tgtEl>
                                      </p:cBhvr>
                                      <p:to x="100000" y="100000"/>
                                    </p:animScale>
                                    <p:animScale>
                                      <p:cBhvr>
                                        <p:cTn id="39" dur="26">
                                          <p:stCondLst>
                                            <p:cond delay="1642"/>
                                          </p:stCondLst>
                                        </p:cTn>
                                        <p:tgtEl>
                                          <p:spTgt spid="4">
                                            <p:txEl>
                                              <p:pRg st="1" end="1"/>
                                            </p:txEl>
                                          </p:spTgt>
                                        </p:tgtEl>
                                      </p:cBhvr>
                                      <p:to x="100000" y="90000"/>
                                    </p:animScale>
                                    <p:animScale>
                                      <p:cBhvr>
                                        <p:cTn id="40" dur="166" decel="50000">
                                          <p:stCondLst>
                                            <p:cond delay="1668"/>
                                          </p:stCondLst>
                                        </p:cTn>
                                        <p:tgtEl>
                                          <p:spTgt spid="4">
                                            <p:txEl>
                                              <p:pRg st="1" end="1"/>
                                            </p:txEl>
                                          </p:spTgt>
                                        </p:tgtEl>
                                      </p:cBhvr>
                                      <p:to x="100000" y="100000"/>
                                    </p:animScale>
                                    <p:animScale>
                                      <p:cBhvr>
                                        <p:cTn id="41" dur="26">
                                          <p:stCondLst>
                                            <p:cond delay="1808"/>
                                          </p:stCondLst>
                                        </p:cTn>
                                        <p:tgtEl>
                                          <p:spTgt spid="4">
                                            <p:txEl>
                                              <p:pRg st="1" end="1"/>
                                            </p:txEl>
                                          </p:spTgt>
                                        </p:tgtEl>
                                      </p:cBhvr>
                                      <p:to x="100000" y="95000"/>
                                    </p:animScale>
                                    <p:animScale>
                                      <p:cBhvr>
                                        <p:cTn id="42" dur="166" decel="50000">
                                          <p:stCondLst>
                                            <p:cond delay="1834"/>
                                          </p:stCondLst>
                                        </p:cTn>
                                        <p:tgtEl>
                                          <p:spTgt spid="4">
                                            <p:txEl>
                                              <p:pRg st="1" end="1"/>
                                            </p:txEl>
                                          </p:spTgt>
                                        </p:tgtEl>
                                      </p:cBhvr>
                                      <p:to x="100000" y="100000"/>
                                    </p:animScale>
                                  </p:childTnLst>
                                </p:cTn>
                              </p:par>
                            </p:childTnLst>
                          </p:cTn>
                        </p:par>
                        <p:par>
                          <p:cTn id="43" fill="hold">
                            <p:stCondLst>
                              <p:cond delay="4500"/>
                            </p:stCondLst>
                            <p:childTnLst>
                              <p:par>
                                <p:cTn id="44" presetID="26" presetClass="entr" presetSubtype="0" fill="hold" nodeType="after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wipe(down)">
                                      <p:cBhvr>
                                        <p:cTn id="46" dur="580">
                                          <p:stCondLst>
                                            <p:cond delay="0"/>
                                          </p:stCondLst>
                                        </p:cTn>
                                        <p:tgtEl>
                                          <p:spTgt spid="4">
                                            <p:txEl>
                                              <p:pRg st="2" end="2"/>
                                            </p:txEl>
                                          </p:spTgt>
                                        </p:tgtEl>
                                      </p:cBhvr>
                                    </p:animEffect>
                                    <p:anim calcmode="lin" valueType="num">
                                      <p:cBhvr>
                                        <p:cTn id="47"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4">
                                            <p:txEl>
                                              <p:pRg st="2" end="2"/>
                                            </p:txEl>
                                          </p:spTgt>
                                        </p:tgtEl>
                                      </p:cBhvr>
                                      <p:to x="100000" y="60000"/>
                                    </p:animScale>
                                    <p:animScale>
                                      <p:cBhvr>
                                        <p:cTn id="53" dur="166" decel="50000">
                                          <p:stCondLst>
                                            <p:cond delay="676"/>
                                          </p:stCondLst>
                                        </p:cTn>
                                        <p:tgtEl>
                                          <p:spTgt spid="4">
                                            <p:txEl>
                                              <p:pRg st="2" end="2"/>
                                            </p:txEl>
                                          </p:spTgt>
                                        </p:tgtEl>
                                      </p:cBhvr>
                                      <p:to x="100000" y="100000"/>
                                    </p:animScale>
                                    <p:animScale>
                                      <p:cBhvr>
                                        <p:cTn id="54" dur="26">
                                          <p:stCondLst>
                                            <p:cond delay="1312"/>
                                          </p:stCondLst>
                                        </p:cTn>
                                        <p:tgtEl>
                                          <p:spTgt spid="4">
                                            <p:txEl>
                                              <p:pRg st="2" end="2"/>
                                            </p:txEl>
                                          </p:spTgt>
                                        </p:tgtEl>
                                      </p:cBhvr>
                                      <p:to x="100000" y="80000"/>
                                    </p:animScale>
                                    <p:animScale>
                                      <p:cBhvr>
                                        <p:cTn id="55" dur="166" decel="50000">
                                          <p:stCondLst>
                                            <p:cond delay="1338"/>
                                          </p:stCondLst>
                                        </p:cTn>
                                        <p:tgtEl>
                                          <p:spTgt spid="4">
                                            <p:txEl>
                                              <p:pRg st="2" end="2"/>
                                            </p:txEl>
                                          </p:spTgt>
                                        </p:tgtEl>
                                      </p:cBhvr>
                                      <p:to x="100000" y="100000"/>
                                    </p:animScale>
                                    <p:animScale>
                                      <p:cBhvr>
                                        <p:cTn id="56" dur="26">
                                          <p:stCondLst>
                                            <p:cond delay="1642"/>
                                          </p:stCondLst>
                                        </p:cTn>
                                        <p:tgtEl>
                                          <p:spTgt spid="4">
                                            <p:txEl>
                                              <p:pRg st="2" end="2"/>
                                            </p:txEl>
                                          </p:spTgt>
                                        </p:tgtEl>
                                      </p:cBhvr>
                                      <p:to x="100000" y="90000"/>
                                    </p:animScale>
                                    <p:animScale>
                                      <p:cBhvr>
                                        <p:cTn id="57" dur="166" decel="50000">
                                          <p:stCondLst>
                                            <p:cond delay="1668"/>
                                          </p:stCondLst>
                                        </p:cTn>
                                        <p:tgtEl>
                                          <p:spTgt spid="4">
                                            <p:txEl>
                                              <p:pRg st="2" end="2"/>
                                            </p:txEl>
                                          </p:spTgt>
                                        </p:tgtEl>
                                      </p:cBhvr>
                                      <p:to x="100000" y="100000"/>
                                    </p:animScale>
                                    <p:animScale>
                                      <p:cBhvr>
                                        <p:cTn id="58" dur="26">
                                          <p:stCondLst>
                                            <p:cond delay="1808"/>
                                          </p:stCondLst>
                                        </p:cTn>
                                        <p:tgtEl>
                                          <p:spTgt spid="4">
                                            <p:txEl>
                                              <p:pRg st="2" end="2"/>
                                            </p:txEl>
                                          </p:spTgt>
                                        </p:tgtEl>
                                      </p:cBhvr>
                                      <p:to x="100000" y="95000"/>
                                    </p:animScale>
                                    <p:animScale>
                                      <p:cBhvr>
                                        <p:cTn id="59" dur="166" decel="50000">
                                          <p:stCondLst>
                                            <p:cond delay="1834"/>
                                          </p:stCondLst>
                                        </p:cTn>
                                        <p:tgtEl>
                                          <p:spTgt spid="4">
                                            <p:txEl>
                                              <p:pRg st="2" end="2"/>
                                            </p:txEl>
                                          </p:spTgt>
                                        </p:tgtEl>
                                      </p:cBhvr>
                                      <p:to x="100000" y="100000"/>
                                    </p:animScale>
                                  </p:childTnLst>
                                </p:cTn>
                              </p:par>
                            </p:childTnLst>
                          </p:cTn>
                        </p:par>
                        <p:par>
                          <p:cTn id="60" fill="hold">
                            <p:stCondLst>
                              <p:cond delay="6500"/>
                            </p:stCondLst>
                            <p:childTnLst>
                              <p:par>
                                <p:cTn id="61" presetID="31" presetClass="entr" presetSubtype="0" fill="hold" nodeType="after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1000" fill="hold"/>
                                        <p:tgtEl>
                                          <p:spTgt spid="5"/>
                                        </p:tgtEl>
                                        <p:attrNameLst>
                                          <p:attrName>ppt_w</p:attrName>
                                        </p:attrNameLst>
                                      </p:cBhvr>
                                      <p:tavLst>
                                        <p:tav tm="0">
                                          <p:val>
                                            <p:fltVal val="0"/>
                                          </p:val>
                                        </p:tav>
                                        <p:tav tm="100000">
                                          <p:val>
                                            <p:strVal val="#ppt_w"/>
                                          </p:val>
                                        </p:tav>
                                      </p:tavLst>
                                    </p:anim>
                                    <p:anim calcmode="lin" valueType="num">
                                      <p:cBhvr>
                                        <p:cTn id="64" dur="1000" fill="hold"/>
                                        <p:tgtEl>
                                          <p:spTgt spid="5"/>
                                        </p:tgtEl>
                                        <p:attrNameLst>
                                          <p:attrName>ppt_h</p:attrName>
                                        </p:attrNameLst>
                                      </p:cBhvr>
                                      <p:tavLst>
                                        <p:tav tm="0">
                                          <p:val>
                                            <p:fltVal val="0"/>
                                          </p:val>
                                        </p:tav>
                                        <p:tav tm="100000">
                                          <p:val>
                                            <p:strVal val="#ppt_h"/>
                                          </p:val>
                                        </p:tav>
                                      </p:tavLst>
                                    </p:anim>
                                    <p:anim calcmode="lin" valueType="num">
                                      <p:cBhvr>
                                        <p:cTn id="65" dur="1000" fill="hold"/>
                                        <p:tgtEl>
                                          <p:spTgt spid="5"/>
                                        </p:tgtEl>
                                        <p:attrNameLst>
                                          <p:attrName>style.rotation</p:attrName>
                                        </p:attrNameLst>
                                      </p:cBhvr>
                                      <p:tavLst>
                                        <p:tav tm="0">
                                          <p:val>
                                            <p:fltVal val="90"/>
                                          </p:val>
                                        </p:tav>
                                        <p:tav tm="100000">
                                          <p:val>
                                            <p:fltVal val="0"/>
                                          </p:val>
                                        </p:tav>
                                      </p:tavLst>
                                    </p:anim>
                                    <p:animEffect transition="in" filter="fade">
                                      <p:cBhvr>
                                        <p:cTn id="6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449104" y="2099865"/>
            <a:ext cx="5147265" cy="1365046"/>
          </a:xfrm>
        </p:spPr>
        <p:txBody>
          <a:bodyPr/>
          <a:lstStyle/>
          <a:p>
            <a:endParaRPr lang="en-US" dirty="0"/>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40385" y="215514"/>
            <a:ext cx="10515600" cy="1325563"/>
          </a:xfrm>
        </p:spPr>
        <p:txBody>
          <a:bodyPr>
            <a:normAutofit/>
          </a:bodyPr>
          <a:lstStyle/>
          <a:p>
            <a:r>
              <a:rPr lang="en-US" b="1" dirty="0">
                <a:solidFill>
                  <a:schemeClr val="bg1"/>
                </a:solidFill>
                <a:latin typeface="Copperplate Gothic Light" panose="020E0507020206020404" pitchFamily="34" charset="0"/>
              </a:rPr>
              <a:t>In classrooms:</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609989943"/>
              </p:ext>
            </p:extLst>
          </p:nvPr>
        </p:nvGraphicFramePr>
        <p:xfrm>
          <a:off x="540385" y="1541077"/>
          <a:ext cx="5631815" cy="4522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p:cNvSpPr>
            <a:spLocks noGrp="1"/>
          </p:cNvSpPr>
          <p:nvPr>
            <p:ph type="body" sz="quarter" idx="3"/>
          </p:nvPr>
        </p:nvSpPr>
        <p:spPr>
          <a:xfrm>
            <a:off x="6534989" y="710599"/>
            <a:ext cx="5294221" cy="5436802"/>
          </a:xfrm>
        </p:spPr>
        <p:txBody>
          <a:bodyPr>
            <a:noAutofit/>
          </a:bodyPr>
          <a:lstStyle/>
          <a:p>
            <a:r>
              <a:rPr lang="en-US" dirty="0">
                <a:solidFill>
                  <a:schemeClr val="bg1"/>
                </a:solidFill>
                <a:latin typeface="Bahnschrift Condensed" panose="020B0502040204020203" pitchFamily="34" charset="0"/>
              </a:rPr>
              <a:t>Any topic may be covered with this tool, which also allows teachers a chance to connect with a range of learning methods and explore new ideas with students. </a:t>
            </a:r>
            <a:r>
              <a:rPr lang="en-US" dirty="0">
                <a:solidFill>
                  <a:schemeClr val="bg1"/>
                </a:solidFill>
                <a:latin typeface="Bahnschrift Condensed" panose="020B0502040204020203" pitchFamily="34" charset="0"/>
              </a:rPr>
              <a:t>For instance, children can explore a rainforest and learn about various plants and animals</a:t>
            </a:r>
            <a:r>
              <a:rPr lang="en-US" dirty="0" smtClean="0">
                <a:solidFill>
                  <a:schemeClr val="bg1"/>
                </a:solidFill>
                <a:latin typeface="Bahnschrift Condensed" panose="020B0502040204020203" pitchFamily="34" charset="0"/>
              </a:rPr>
              <a:t>.</a:t>
            </a:r>
          </a:p>
          <a:p>
            <a:endParaRPr lang="en-US" dirty="0" smtClean="0">
              <a:solidFill>
                <a:schemeClr val="bg1"/>
              </a:solidFill>
              <a:latin typeface="Bahnschrift Condensed" panose="020B0502040204020203" pitchFamily="34" charset="0"/>
            </a:endParaRPr>
          </a:p>
          <a:p>
            <a:endParaRPr lang="en-US" dirty="0">
              <a:solidFill>
                <a:schemeClr val="bg1"/>
              </a:solidFill>
              <a:latin typeface="Bahnschrift Condensed" panose="020B0502040204020203" pitchFamily="34" charset="0"/>
            </a:endParaRPr>
          </a:p>
          <a:p>
            <a:endParaRPr lang="en-US" dirty="0" smtClean="0">
              <a:solidFill>
                <a:schemeClr val="bg1"/>
              </a:solidFill>
              <a:latin typeface="Bahnschrift Condensed" panose="020B0502040204020203" pitchFamily="34" charset="0"/>
            </a:endParaRPr>
          </a:p>
          <a:p>
            <a:r>
              <a:rPr lang="en-US" dirty="0" smtClean="0">
                <a:solidFill>
                  <a:schemeClr val="bg1"/>
                </a:solidFill>
                <a:latin typeface="Bahnschrift Condensed" panose="020B0502040204020203" pitchFamily="34" charset="0"/>
              </a:rPr>
              <a:t>The </a:t>
            </a:r>
            <a:r>
              <a:rPr lang="en-US" dirty="0">
                <a:solidFill>
                  <a:schemeClr val="bg1"/>
                </a:solidFill>
                <a:latin typeface="Bahnschrift Condensed" panose="020B0502040204020203" pitchFamily="34" charset="0"/>
              </a:rPr>
              <a:t>technology also gives designers and programmers a lot of flexibility. </a:t>
            </a:r>
            <a:r>
              <a:rPr lang="en-US" dirty="0">
                <a:solidFill>
                  <a:schemeClr val="bg1"/>
                </a:solidFill>
                <a:latin typeface="Bahnschrift Condensed" panose="020B0502040204020203" pitchFamily="34" charset="0"/>
              </a:rPr>
              <a:t>VR may be used in the school curriculum to educate social and personal skills while removing geographical and communication limitations.</a:t>
            </a:r>
          </a:p>
        </p:txBody>
      </p:sp>
      <p:pic>
        <p:nvPicPr>
          <p:cNvPr id="9" name="Picture 8"/>
          <p:cNvPicPr>
            <a:picLocks noChangeAspect="1"/>
          </p:cNvPicPr>
          <p:nvPr/>
        </p:nvPicPr>
        <p:blipFill>
          <a:blip r:embed="rId8"/>
          <a:stretch>
            <a:fillRect/>
          </a:stretch>
        </p:blipFill>
        <p:spPr>
          <a:xfrm>
            <a:off x="7880112" y="2782727"/>
            <a:ext cx="2952206" cy="1521029"/>
          </a:xfrm>
          <a:prstGeom prst="rect">
            <a:avLst/>
          </a:prstGeom>
          <a:ln>
            <a:noFill/>
          </a:ln>
          <a:effectLst>
            <a:softEdge rad="112500"/>
          </a:effectLst>
        </p:spPr>
      </p:pic>
    </p:spTree>
    <p:extLst>
      <p:ext uri="{BB962C8B-B14F-4D97-AF65-F5344CB8AC3E}">
        <p14:creationId xmlns:p14="http://schemas.microsoft.com/office/powerpoint/2010/main" val="382733402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
                                            <p:txEl>
                                              <p:pRg st="0" end="0"/>
                                            </p:txEl>
                                          </p:spTgt>
                                        </p:tgtEl>
                                      </p:cBhvr>
                                    </p:animEffect>
                                    <p:animScale>
                                      <p:cBhvr>
                                        <p:cTn id="19" dur="250" autoRev="1" fill="hold"/>
                                        <p:tgtEl>
                                          <p:spTgt spid="5">
                                            <p:txEl>
                                              <p:pRg st="0" end="0"/>
                                            </p:txEl>
                                          </p:spTgt>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5">
                                            <p:txEl>
                                              <p:pRg st="4" end="4"/>
                                            </p:txEl>
                                          </p:spTgt>
                                        </p:tgtEl>
                                      </p:cBhvr>
                                    </p:animEffect>
                                    <p:animScale>
                                      <p:cBhvr>
                                        <p:cTn id="23" dur="250" autoRev="1" fill="hold"/>
                                        <p:tgtEl>
                                          <p:spTgt spid="5">
                                            <p:txEl>
                                              <p:pRg st="4" end="4"/>
                                            </p:txEl>
                                          </p:spTgt>
                                        </p:tgtEl>
                                      </p:cBhvr>
                                      <p:by x="105000" y="105000"/>
                                    </p:animScale>
                                  </p:childTnLst>
                                </p:cTn>
                              </p:par>
                            </p:childTnLst>
                          </p:cTn>
                        </p:par>
                        <p:par>
                          <p:cTn id="24" fill="hold">
                            <p:stCondLst>
                              <p:cond delay="2500"/>
                            </p:stCondLst>
                            <p:childTnLst>
                              <p:par>
                                <p:cTn id="25" presetID="6"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002060"/>
            </a:gs>
            <a:gs pos="0">
              <a:schemeClr val="tx1"/>
            </a:gs>
            <a:gs pos="0">
              <a:schemeClr val="tx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5394" y="435429"/>
            <a:ext cx="6878183" cy="1648097"/>
          </a:xfrm>
        </p:spPr>
        <p:txBody>
          <a:bodyPr>
            <a:normAutofit fontScale="90000"/>
          </a:bodyPr>
          <a:lstStyle/>
          <a:p>
            <a:r>
              <a:rPr lang="en-US" sz="4400" b="1" dirty="0">
                <a:solidFill>
                  <a:schemeClr val="bg1"/>
                </a:solidFill>
                <a:latin typeface="Copperplate Gothic Light" panose="020E0507020206020404" pitchFamily="34" charset="0"/>
              </a:rPr>
              <a:t>Disadvantages of Virtual </a:t>
            </a:r>
            <a:r>
              <a:rPr lang="en-US" sz="4400" b="1" dirty="0" smtClean="0">
                <a:solidFill>
                  <a:schemeClr val="bg1"/>
                </a:solidFill>
                <a:latin typeface="Copperplate Gothic Light" panose="020E0507020206020404" pitchFamily="34" charset="0"/>
              </a:rPr>
              <a:t>Reality:</a:t>
            </a:r>
            <a:r>
              <a:rPr lang="en-US" dirty="0"/>
              <a:t/>
            </a:r>
            <a:br>
              <a:rPr lang="en-US" dirty="0"/>
            </a:b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036" r="2036"/>
          <a:stretch>
            <a:fillRect/>
          </a:stretch>
        </p:blipFill>
        <p:spPr>
          <a:xfrm>
            <a:off x="6785021" y="1094377"/>
            <a:ext cx="4675187" cy="4873625"/>
          </a:xfrm>
          <a:prstGeom prst="rect">
            <a:avLst/>
          </a:prstGeom>
          <a:ln>
            <a:noFill/>
          </a:ln>
          <a:effectLst>
            <a:softEdge rad="112500"/>
          </a:effectLst>
        </p:spPr>
      </p:pic>
      <p:sp>
        <p:nvSpPr>
          <p:cNvPr id="4" name="Text Placeholder 3"/>
          <p:cNvSpPr>
            <a:spLocks noGrp="1"/>
          </p:cNvSpPr>
          <p:nvPr>
            <p:ph type="body" sz="half" idx="2"/>
          </p:nvPr>
        </p:nvSpPr>
        <p:spPr>
          <a:xfrm>
            <a:off x="515394" y="2083526"/>
            <a:ext cx="5763486" cy="3811588"/>
          </a:xfrm>
        </p:spPr>
        <p:txBody>
          <a:bodyPr>
            <a:noAutofit/>
          </a:bodyPr>
          <a:lstStyle/>
          <a:p>
            <a:r>
              <a:rPr lang="en-US" sz="2400" b="1" dirty="0" smtClean="0">
                <a:solidFill>
                  <a:schemeClr val="bg1"/>
                </a:solidFill>
                <a:latin typeface="Bahnschrift Condensed" panose="020B0502040204020203" pitchFamily="34" charset="0"/>
              </a:rPr>
              <a:t>1. Costly </a:t>
            </a:r>
            <a:r>
              <a:rPr lang="en-US" sz="2400" b="1" dirty="0">
                <a:solidFill>
                  <a:schemeClr val="bg1"/>
                </a:solidFill>
                <a:latin typeface="Bahnschrift Condensed" panose="020B0502040204020203" pitchFamily="34" charset="0"/>
              </a:rPr>
              <a:t>implementation Virtual reality implementation is a costly process. </a:t>
            </a:r>
            <a:r>
              <a:rPr lang="en-US" sz="2400" b="1" dirty="0">
                <a:solidFill>
                  <a:schemeClr val="bg1"/>
                </a:solidFill>
                <a:latin typeface="Bahnschrift Condensed" panose="020B0502040204020203" pitchFamily="34" charset="0"/>
              </a:rPr>
              <a:t>Only a select few people could afford the expensive technology and equipment utilized in virtual reality. Therefore, the initial installation of this kind of equipment is expensive.</a:t>
            </a:r>
          </a:p>
          <a:p>
            <a:r>
              <a:rPr lang="en-US" sz="2400" b="1" dirty="0" smtClean="0">
                <a:solidFill>
                  <a:schemeClr val="bg1"/>
                </a:solidFill>
                <a:latin typeface="Bahnschrift Condensed" panose="020B0502040204020203" pitchFamily="34" charset="0"/>
              </a:rPr>
              <a:t>2. Developing </a:t>
            </a:r>
            <a:r>
              <a:rPr lang="en-US" sz="2400" b="1" dirty="0">
                <a:solidFill>
                  <a:schemeClr val="bg1"/>
                </a:solidFill>
                <a:latin typeface="Bahnschrift Condensed" panose="020B0502040204020203" pitchFamily="34" charset="0"/>
              </a:rPr>
              <a:t>only technical abilities with no interaction: Although technical expertise is established, virtual reality experiences are based on pre-recorded environments, therefore there is no room for teacher involvement. </a:t>
            </a:r>
            <a:r>
              <a:rPr lang="en-US" sz="2400" b="1" dirty="0">
                <a:solidFill>
                  <a:schemeClr val="bg1"/>
                </a:solidFill>
                <a:latin typeface="Bahnschrift Condensed" panose="020B0502040204020203" pitchFamily="34" charset="0"/>
              </a:rPr>
              <a:t>As a result, the learner's uncertainties persist until any other knowledgeable individual shares their understanding of the subject.</a:t>
            </a:r>
          </a:p>
        </p:txBody>
      </p:sp>
      <p:sp>
        <p:nvSpPr>
          <p:cNvPr id="6" name="Action Button: Forward or Next 5">
            <a:hlinkClick r:id="" action="ppaction://hlinkshowjump?jump=nextslide" highlightClick="1"/>
          </p:cNvPr>
          <p:cNvSpPr/>
          <p:nvPr/>
        </p:nvSpPr>
        <p:spPr>
          <a:xfrm>
            <a:off x="10990217" y="6122126"/>
            <a:ext cx="661852" cy="57476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100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6" presetClass="entr" presetSubtype="0" fill="hold" nodeType="withEffect">
                                  <p:stCondLst>
                                    <p:cond delay="0"/>
                                  </p:stCondLst>
                                  <p:iterate type="wd">
                                    <p:tmPct val="10000"/>
                                  </p:iterate>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80">
                                          <p:stCondLst>
                                            <p:cond delay="0"/>
                                          </p:stCondLst>
                                        </p:cTn>
                                        <p:tgtEl>
                                          <p:spTgt spid="4">
                                            <p:txEl>
                                              <p:pRg st="0" end="0"/>
                                            </p:txEl>
                                          </p:spTgt>
                                        </p:tgtEl>
                                      </p:cBhvr>
                                    </p:animEffect>
                                    <p:anim calcmode="lin" valueType="num">
                                      <p:cBhvr>
                                        <p:cTn id="14"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xEl>
                                              <p:pRg st="0" end="0"/>
                                            </p:txEl>
                                          </p:spTgt>
                                        </p:tgtEl>
                                      </p:cBhvr>
                                      <p:to x="100000" y="60000"/>
                                    </p:animScale>
                                    <p:animScale>
                                      <p:cBhvr>
                                        <p:cTn id="20" dur="166" decel="50000">
                                          <p:stCondLst>
                                            <p:cond delay="676"/>
                                          </p:stCondLst>
                                        </p:cTn>
                                        <p:tgtEl>
                                          <p:spTgt spid="4">
                                            <p:txEl>
                                              <p:pRg st="0" end="0"/>
                                            </p:txEl>
                                          </p:spTgt>
                                        </p:tgtEl>
                                      </p:cBhvr>
                                      <p:to x="100000" y="100000"/>
                                    </p:animScale>
                                    <p:animScale>
                                      <p:cBhvr>
                                        <p:cTn id="21" dur="26">
                                          <p:stCondLst>
                                            <p:cond delay="1312"/>
                                          </p:stCondLst>
                                        </p:cTn>
                                        <p:tgtEl>
                                          <p:spTgt spid="4">
                                            <p:txEl>
                                              <p:pRg st="0" end="0"/>
                                            </p:txEl>
                                          </p:spTgt>
                                        </p:tgtEl>
                                      </p:cBhvr>
                                      <p:to x="100000" y="80000"/>
                                    </p:animScale>
                                    <p:animScale>
                                      <p:cBhvr>
                                        <p:cTn id="22" dur="166" decel="50000">
                                          <p:stCondLst>
                                            <p:cond delay="1338"/>
                                          </p:stCondLst>
                                        </p:cTn>
                                        <p:tgtEl>
                                          <p:spTgt spid="4">
                                            <p:txEl>
                                              <p:pRg st="0" end="0"/>
                                            </p:txEl>
                                          </p:spTgt>
                                        </p:tgtEl>
                                      </p:cBhvr>
                                      <p:to x="100000" y="100000"/>
                                    </p:animScale>
                                    <p:animScale>
                                      <p:cBhvr>
                                        <p:cTn id="23" dur="26">
                                          <p:stCondLst>
                                            <p:cond delay="1642"/>
                                          </p:stCondLst>
                                        </p:cTn>
                                        <p:tgtEl>
                                          <p:spTgt spid="4">
                                            <p:txEl>
                                              <p:pRg st="0" end="0"/>
                                            </p:txEl>
                                          </p:spTgt>
                                        </p:tgtEl>
                                      </p:cBhvr>
                                      <p:to x="100000" y="90000"/>
                                    </p:animScale>
                                    <p:animScale>
                                      <p:cBhvr>
                                        <p:cTn id="24" dur="166" decel="50000">
                                          <p:stCondLst>
                                            <p:cond delay="1668"/>
                                          </p:stCondLst>
                                        </p:cTn>
                                        <p:tgtEl>
                                          <p:spTgt spid="4">
                                            <p:txEl>
                                              <p:pRg st="0" end="0"/>
                                            </p:txEl>
                                          </p:spTgt>
                                        </p:tgtEl>
                                      </p:cBhvr>
                                      <p:to x="100000" y="100000"/>
                                    </p:animScale>
                                    <p:animScale>
                                      <p:cBhvr>
                                        <p:cTn id="25" dur="26">
                                          <p:stCondLst>
                                            <p:cond delay="1808"/>
                                          </p:stCondLst>
                                        </p:cTn>
                                        <p:tgtEl>
                                          <p:spTgt spid="4">
                                            <p:txEl>
                                              <p:pRg st="0" end="0"/>
                                            </p:txEl>
                                          </p:spTgt>
                                        </p:tgtEl>
                                      </p:cBhvr>
                                      <p:to x="100000" y="95000"/>
                                    </p:animScale>
                                    <p:animScale>
                                      <p:cBhvr>
                                        <p:cTn id="26" dur="166" decel="50000">
                                          <p:stCondLst>
                                            <p:cond delay="1834"/>
                                          </p:stCondLst>
                                        </p:cTn>
                                        <p:tgtEl>
                                          <p:spTgt spid="4">
                                            <p:txEl>
                                              <p:pRg st="0" end="0"/>
                                            </p:txEl>
                                          </p:spTgt>
                                        </p:tgtEl>
                                      </p:cBhvr>
                                      <p:to x="100000" y="100000"/>
                                    </p:animScale>
                                  </p:childTnLst>
                                </p:cTn>
                              </p:par>
                              <p:par>
                                <p:cTn id="27" presetID="26" presetClass="entr" presetSubtype="0" fill="hold" nodeType="withEffect">
                                  <p:stCondLst>
                                    <p:cond delay="0"/>
                                  </p:stCondLst>
                                  <p:iterate type="wd">
                                    <p:tmPct val="10000"/>
                                  </p:iterate>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down)">
                                      <p:cBhvr>
                                        <p:cTn id="29" dur="580">
                                          <p:stCondLst>
                                            <p:cond delay="0"/>
                                          </p:stCondLst>
                                        </p:cTn>
                                        <p:tgtEl>
                                          <p:spTgt spid="4">
                                            <p:txEl>
                                              <p:pRg st="1" end="1"/>
                                            </p:txEl>
                                          </p:spTgt>
                                        </p:tgtEl>
                                      </p:cBhvr>
                                    </p:animEffect>
                                    <p:anim calcmode="lin" valueType="num">
                                      <p:cBhvr>
                                        <p:cTn id="30"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xEl>
                                              <p:pRg st="1" end="1"/>
                                            </p:txEl>
                                          </p:spTgt>
                                        </p:tgtEl>
                                      </p:cBhvr>
                                      <p:to x="100000" y="60000"/>
                                    </p:animScale>
                                    <p:animScale>
                                      <p:cBhvr>
                                        <p:cTn id="36" dur="166" decel="50000">
                                          <p:stCondLst>
                                            <p:cond delay="676"/>
                                          </p:stCondLst>
                                        </p:cTn>
                                        <p:tgtEl>
                                          <p:spTgt spid="4">
                                            <p:txEl>
                                              <p:pRg st="1" end="1"/>
                                            </p:txEl>
                                          </p:spTgt>
                                        </p:tgtEl>
                                      </p:cBhvr>
                                      <p:to x="100000" y="100000"/>
                                    </p:animScale>
                                    <p:animScale>
                                      <p:cBhvr>
                                        <p:cTn id="37" dur="26">
                                          <p:stCondLst>
                                            <p:cond delay="1312"/>
                                          </p:stCondLst>
                                        </p:cTn>
                                        <p:tgtEl>
                                          <p:spTgt spid="4">
                                            <p:txEl>
                                              <p:pRg st="1" end="1"/>
                                            </p:txEl>
                                          </p:spTgt>
                                        </p:tgtEl>
                                      </p:cBhvr>
                                      <p:to x="100000" y="80000"/>
                                    </p:animScale>
                                    <p:animScale>
                                      <p:cBhvr>
                                        <p:cTn id="38" dur="166" decel="50000">
                                          <p:stCondLst>
                                            <p:cond delay="1338"/>
                                          </p:stCondLst>
                                        </p:cTn>
                                        <p:tgtEl>
                                          <p:spTgt spid="4">
                                            <p:txEl>
                                              <p:pRg st="1" end="1"/>
                                            </p:txEl>
                                          </p:spTgt>
                                        </p:tgtEl>
                                      </p:cBhvr>
                                      <p:to x="100000" y="100000"/>
                                    </p:animScale>
                                    <p:animScale>
                                      <p:cBhvr>
                                        <p:cTn id="39" dur="26">
                                          <p:stCondLst>
                                            <p:cond delay="1642"/>
                                          </p:stCondLst>
                                        </p:cTn>
                                        <p:tgtEl>
                                          <p:spTgt spid="4">
                                            <p:txEl>
                                              <p:pRg st="1" end="1"/>
                                            </p:txEl>
                                          </p:spTgt>
                                        </p:tgtEl>
                                      </p:cBhvr>
                                      <p:to x="100000" y="90000"/>
                                    </p:animScale>
                                    <p:animScale>
                                      <p:cBhvr>
                                        <p:cTn id="40" dur="166" decel="50000">
                                          <p:stCondLst>
                                            <p:cond delay="1668"/>
                                          </p:stCondLst>
                                        </p:cTn>
                                        <p:tgtEl>
                                          <p:spTgt spid="4">
                                            <p:txEl>
                                              <p:pRg st="1" end="1"/>
                                            </p:txEl>
                                          </p:spTgt>
                                        </p:tgtEl>
                                      </p:cBhvr>
                                      <p:to x="100000" y="100000"/>
                                    </p:animScale>
                                    <p:animScale>
                                      <p:cBhvr>
                                        <p:cTn id="41" dur="26">
                                          <p:stCondLst>
                                            <p:cond delay="1808"/>
                                          </p:stCondLst>
                                        </p:cTn>
                                        <p:tgtEl>
                                          <p:spTgt spid="4">
                                            <p:txEl>
                                              <p:pRg st="1" end="1"/>
                                            </p:txEl>
                                          </p:spTgt>
                                        </p:tgtEl>
                                      </p:cBhvr>
                                      <p:to x="100000" y="95000"/>
                                    </p:animScale>
                                    <p:animScale>
                                      <p:cBhvr>
                                        <p:cTn id="42" dur="166" decel="50000">
                                          <p:stCondLst>
                                            <p:cond delay="1834"/>
                                          </p:stCondLst>
                                        </p:cTn>
                                        <p:tgtEl>
                                          <p:spTgt spid="4">
                                            <p:txEl>
                                              <p:pRg st="1" end="1"/>
                                            </p:txEl>
                                          </p:spTgt>
                                        </p:tgtEl>
                                      </p:cBhvr>
                                      <p:to x="100000" y="100000"/>
                                    </p:animScale>
                                  </p:childTnLst>
                                </p:cTn>
                              </p:par>
                            </p:childTnLst>
                          </p:cTn>
                        </p:par>
                        <p:par>
                          <p:cTn id="43" fill="hold">
                            <p:stCondLst>
                              <p:cond delay="12600"/>
                            </p:stCondLst>
                            <p:childTnLst>
                              <p:par>
                                <p:cTn id="44" presetID="9" presetClass="emph" presetSubtype="0" nodeType="afterEffect">
                                  <p:stCondLst>
                                    <p:cond delay="0"/>
                                  </p:stCondLst>
                                  <p:childTnLst>
                                    <p:set>
                                      <p:cBhvr rctx="PPT">
                                        <p:cTn id="45" dur="indefinite"/>
                                        <p:tgtEl>
                                          <p:spTgt spid="5"/>
                                        </p:tgtEl>
                                        <p:attrNameLst>
                                          <p:attrName>style.opacity</p:attrName>
                                        </p:attrNameLst>
                                      </p:cBhvr>
                                      <p:to>
                                        <p:strVal val="0.5"/>
                                      </p:to>
                                    </p:set>
                                    <p:animEffect filter="image" prLst="opacity: 0.5">
                                      <p:cBhvr rctx="IE">
                                        <p:cTn id="46"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4503" y="1"/>
            <a:ext cx="12717843" cy="9538382"/>
          </a:xfrm>
          <a:prstGeom prst="rect">
            <a:avLst/>
          </a:prstGeom>
        </p:spPr>
      </p:pic>
      <p:graphicFrame>
        <p:nvGraphicFramePr>
          <p:cNvPr id="10" name="Content Placeholder 9"/>
          <p:cNvGraphicFramePr>
            <a:graphicFrameLocks noGrp="1"/>
          </p:cNvGraphicFramePr>
          <p:nvPr>
            <p:ph sz="half" idx="1"/>
            <p:extLst>
              <p:ext uri="{D42A27DB-BD31-4B8C-83A1-F6EECF244321}">
                <p14:modId xmlns:p14="http://schemas.microsoft.com/office/powerpoint/2010/main" val="1846758409"/>
              </p:ext>
            </p:extLst>
          </p:nvPr>
        </p:nvGraphicFramePr>
        <p:xfrm>
          <a:off x="498565" y="1207317"/>
          <a:ext cx="5288279" cy="1849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10"/>
          <p:cNvGraphicFramePr>
            <a:graphicFrameLocks noGrp="1"/>
          </p:cNvGraphicFramePr>
          <p:nvPr>
            <p:ph sz="half" idx="2"/>
            <p:extLst>
              <p:ext uri="{D42A27DB-BD31-4B8C-83A1-F6EECF244321}">
                <p14:modId xmlns:p14="http://schemas.microsoft.com/office/powerpoint/2010/main" val="1878970827"/>
              </p:ext>
            </p:extLst>
          </p:nvPr>
        </p:nvGraphicFramePr>
        <p:xfrm>
          <a:off x="6565172" y="319042"/>
          <a:ext cx="5181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extLst>
              <p:ext uri="{D42A27DB-BD31-4B8C-83A1-F6EECF244321}">
                <p14:modId xmlns:p14="http://schemas.microsoft.com/office/powerpoint/2010/main" val="1048137608"/>
              </p:ext>
            </p:extLst>
          </p:nvPr>
        </p:nvGraphicFramePr>
        <p:xfrm>
          <a:off x="2724694" y="4140373"/>
          <a:ext cx="4423954" cy="23083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412421124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753600"/>
          </a:xfrm>
          <a:prstGeom prst="rect">
            <a:avLst/>
          </a:prstGeom>
        </p:spPr>
      </p:pic>
      <p:sp>
        <p:nvSpPr>
          <p:cNvPr id="2" name="Title 1"/>
          <p:cNvSpPr>
            <a:spLocks noGrp="1"/>
          </p:cNvSpPr>
          <p:nvPr>
            <p:ph type="title"/>
          </p:nvPr>
        </p:nvSpPr>
        <p:spPr>
          <a:xfrm>
            <a:off x="609600" y="278675"/>
            <a:ext cx="10744200" cy="2029096"/>
          </a:xfrm>
        </p:spPr>
        <p:txBody>
          <a:bodyPr>
            <a:noAutofit/>
          </a:bodyPr>
          <a:lstStyle/>
          <a:p>
            <a:r>
              <a:rPr lang="en-US" sz="4000" b="1" dirty="0">
                <a:solidFill>
                  <a:schemeClr val="bg1"/>
                </a:solidFill>
                <a:latin typeface="Copperplate Gothic Light" panose="020E0507020206020404" pitchFamily="34" charset="0"/>
              </a:rPr>
              <a:t>How will Virtual Reality be used in the future</a:t>
            </a:r>
            <a:br>
              <a:rPr lang="en-US" sz="4000" b="1" dirty="0">
                <a:solidFill>
                  <a:schemeClr val="bg1"/>
                </a:solidFill>
                <a:latin typeface="Copperplate Gothic Light" panose="020E0507020206020404" pitchFamily="34" charset="0"/>
              </a:rPr>
            </a:br>
            <a:endParaRPr lang="en-US" sz="4000" b="1" dirty="0">
              <a:solidFill>
                <a:schemeClr val="bg1"/>
              </a:solidFill>
              <a:latin typeface="Copperplate Gothic Light" panose="020E0507020206020404" pitchFamily="34" charset="0"/>
            </a:endParaRPr>
          </a:p>
        </p:txBody>
      </p:sp>
      <p:sp>
        <p:nvSpPr>
          <p:cNvPr id="3" name="Content Placeholder 2"/>
          <p:cNvSpPr>
            <a:spLocks noGrp="1"/>
          </p:cNvSpPr>
          <p:nvPr>
            <p:ph idx="1"/>
          </p:nvPr>
        </p:nvSpPr>
        <p:spPr>
          <a:xfrm>
            <a:off x="481148" y="1938837"/>
            <a:ext cx="7469778" cy="4351338"/>
          </a:xfrm>
        </p:spPr>
        <p:txBody>
          <a:bodyPr>
            <a:noAutofit/>
          </a:bodyPr>
          <a:lstStyle/>
          <a:p>
            <a:pPr marL="0" indent="0">
              <a:buNone/>
            </a:pPr>
            <a:r>
              <a:rPr lang="en-US" b="1" dirty="0">
                <a:solidFill>
                  <a:schemeClr val="bg1"/>
                </a:solidFill>
                <a:latin typeface="Bahnschrift Condensed" panose="020B0502040204020203" pitchFamily="34" charset="0"/>
              </a:rPr>
              <a:t>Applications that go beyond entertainment, tourism, and marketing are now in high demand, and they must also be more user-friendly and economical. We are therefore likely to encounter expanded reality in hitherto unimaginable ways.</a:t>
            </a:r>
          </a:p>
          <a:p>
            <a:pPr marL="0" indent="0">
              <a:buNone/>
            </a:pPr>
            <a:endParaRPr lang="en-US" b="1" dirty="0">
              <a:solidFill>
                <a:schemeClr val="bg1"/>
              </a:solidFill>
              <a:latin typeface="Bahnschrift Condensed" panose="020B0502040204020203" pitchFamily="34" charset="0"/>
            </a:endParaRPr>
          </a:p>
          <a:p>
            <a:pPr marL="0" indent="0">
              <a:buNone/>
            </a:pPr>
            <a:r>
              <a:rPr lang="en-US" b="1" dirty="0">
                <a:solidFill>
                  <a:schemeClr val="bg1"/>
                </a:solidFill>
                <a:latin typeface="Bahnschrift Condensed" panose="020B0502040204020203" pitchFamily="34" charset="0"/>
              </a:rPr>
              <a:t>As a result of anticipated technology advancements, VR and AV will be quicker, lighter, and more cheap. Future smartphones with better cameras and processors, 5G networks, and other advancements will also enable us to take advantage of considerably more advanced immersive experiences everywhere.</a:t>
            </a:r>
          </a:p>
        </p:txBody>
      </p:sp>
      <p:pic>
        <p:nvPicPr>
          <p:cNvPr id="5" name="Picture 4"/>
          <p:cNvPicPr>
            <a:picLocks noChangeAspect="1"/>
          </p:cNvPicPr>
          <p:nvPr/>
        </p:nvPicPr>
        <p:blipFill>
          <a:blip r:embed="rId3"/>
          <a:stretch>
            <a:fillRect/>
          </a:stretch>
        </p:blipFill>
        <p:spPr>
          <a:xfrm>
            <a:off x="8140338" y="1938837"/>
            <a:ext cx="3733801" cy="415591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8642198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2500"/>
                            </p:stCondLst>
                            <p:childTnLst>
                              <p:par>
                                <p:cTn id="15" presetID="45"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anim calcmode="lin" valueType="num">
                                      <p:cBhvr>
                                        <p:cTn id="1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par>
                          <p:cTn id="20" fill="hold">
                            <p:stCondLst>
                              <p:cond delay="4500"/>
                            </p:stCondLst>
                            <p:childTnLst>
                              <p:par>
                                <p:cTn id="21" presetID="6"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002060"/>
            </a:gs>
            <a:gs pos="0">
              <a:schemeClr val="tx1"/>
            </a:gs>
            <a:gs pos="0">
              <a:schemeClr val="tx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Copperplate Gothic Light" panose="020E0507020206020404" pitchFamily="34" charset="0"/>
              </a:rPr>
              <a:t>Resources:</a:t>
            </a:r>
          </a:p>
        </p:txBody>
      </p:sp>
      <p:sp>
        <p:nvSpPr>
          <p:cNvPr id="3" name="Content Placeholder 2"/>
          <p:cNvSpPr>
            <a:spLocks noGrp="1"/>
          </p:cNvSpPr>
          <p:nvPr>
            <p:ph idx="1"/>
          </p:nvPr>
        </p:nvSpPr>
        <p:spPr/>
        <p:txBody>
          <a:bodyPr/>
          <a:lstStyle/>
          <a:p>
            <a:r>
              <a:rPr lang="en-US" dirty="0" smtClean="0">
                <a:solidFill>
                  <a:schemeClr val="bg1"/>
                </a:solidFill>
                <a:hlinkClick r:id="rId2"/>
              </a:rPr>
              <a:t>https://evergine.com/future-virtual-augmented-reality/#:~:text=Virtual%20and%20augmented%20reality%20devices,as%20full%2Dbody%20haptic%20suits</a:t>
            </a:r>
            <a:r>
              <a:rPr lang="en-US" dirty="0" smtClean="0">
                <a:solidFill>
                  <a:schemeClr val="bg1"/>
                </a:solidFill>
              </a:rPr>
              <a:t>.</a:t>
            </a:r>
          </a:p>
          <a:p>
            <a:r>
              <a:rPr lang="en-US" dirty="0" smtClean="0">
                <a:solidFill>
                  <a:schemeClr val="bg1"/>
                </a:solidFill>
                <a:hlinkClick r:id="rId3"/>
              </a:rPr>
              <a:t>https://www.aplustopper.com/virtual-reality-advantages-and-disadvantages/</a:t>
            </a:r>
            <a:endParaRPr lang="en-US" dirty="0" smtClean="0">
              <a:solidFill>
                <a:schemeClr val="bg1"/>
              </a:solidFill>
            </a:endParaRPr>
          </a:p>
          <a:p>
            <a:r>
              <a:rPr lang="en-US" dirty="0" smtClean="0">
                <a:solidFill>
                  <a:schemeClr val="bg1"/>
                </a:solidFill>
                <a:hlinkClick r:id="rId4"/>
              </a:rPr>
              <a:t>https://www.vrs.org.uk/virtual-reality/what-is-virtual-reality.html</a:t>
            </a:r>
            <a:endParaRPr lang="en-US" dirty="0" smtClean="0">
              <a:solidFill>
                <a:schemeClr val="bg1"/>
              </a:solidFill>
            </a:endParaRPr>
          </a:p>
          <a:p>
            <a:r>
              <a:rPr lang="en-US" dirty="0" smtClean="0">
                <a:solidFill>
                  <a:schemeClr val="bg1"/>
                </a:solidFill>
                <a:hlinkClick r:id="rId5"/>
              </a:rPr>
              <a:t>https://edu.gcfglobal.org/en/thenow/understanding-virtual-reality-and-augmented-reality/1/</a:t>
            </a:r>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11428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966"/>
            <a:ext cx="12401006" cy="9300754"/>
          </a:xfrm>
          <a:prstGeom prst="rect">
            <a:avLst/>
          </a:prstGeom>
        </p:spPr>
      </p:pic>
      <p:sp>
        <p:nvSpPr>
          <p:cNvPr id="3" name="TextBox 2"/>
          <p:cNvSpPr txBox="1"/>
          <p:nvPr/>
        </p:nvSpPr>
        <p:spPr>
          <a:xfrm>
            <a:off x="2177143" y="2649581"/>
            <a:ext cx="8438606" cy="1569660"/>
          </a:xfrm>
          <a:prstGeom prst="rect">
            <a:avLst/>
          </a:prstGeom>
          <a:noFill/>
        </p:spPr>
        <p:txBody>
          <a:bodyPr wrap="square" rtlCol="0">
            <a:spAutoFit/>
          </a:bodyPr>
          <a:lstStyle/>
          <a:p>
            <a:r>
              <a:rPr lang="en-US" sz="9600" b="1" dirty="0">
                <a:latin typeface="Copperplate Gothic Light" panose="020E0507020206020404" pitchFamily="34" charset="0"/>
                <a:ea typeface="+mj-ea"/>
                <a:cs typeface="+mj-cs"/>
              </a:rPr>
              <a:t>THANK YOU</a:t>
            </a:r>
          </a:p>
        </p:txBody>
      </p:sp>
    </p:spTree>
    <p:extLst>
      <p:ext uri="{BB962C8B-B14F-4D97-AF65-F5344CB8AC3E}">
        <p14:creationId xmlns:p14="http://schemas.microsoft.com/office/powerpoint/2010/main" val="26238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3">
                                            <p:txEl>
                                              <p:pRg st="0" end="0"/>
                                            </p:txEl>
                                          </p:spTgt>
                                        </p:tgtEl>
                                        <p:attrNameLst>
                                          <p:attrName>style.color</p:attrName>
                                        </p:attrNameLst>
                                      </p:cBhvr>
                                      <p:to>
                                        <a:schemeClr val="accent2"/>
                                      </p:to>
                                    </p:animClr>
                                    <p:animClr clrSpc="rgb" dir="cw">
                                      <p:cBhvr>
                                        <p:cTn id="7" dur="500" fill="hold"/>
                                        <p:tgtEl>
                                          <p:spTgt spid="3">
                                            <p:txEl>
                                              <p:pRg st="0" end="0"/>
                                            </p:txEl>
                                          </p:spTgt>
                                        </p:tgtEl>
                                        <p:attrNameLst>
                                          <p:attrName>fillcolor</p:attrName>
                                        </p:attrNameLst>
                                      </p:cBhvr>
                                      <p:to>
                                        <a:schemeClr val="accent2"/>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TotalTime>
  <Words>648</Words>
  <Application>Microsoft Office PowerPoint</Application>
  <PresentationFormat>Widescreen</PresentationFormat>
  <Paragraphs>32</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Bahnschrift Condensed</vt:lpstr>
      <vt:lpstr>Calibri</vt:lpstr>
      <vt:lpstr>Calibri Light</vt:lpstr>
      <vt:lpstr>Copperplate Gothic Light</vt:lpstr>
      <vt:lpstr>Engravers MT</vt:lpstr>
      <vt:lpstr>Wingdings</vt:lpstr>
      <vt:lpstr>Office Theme</vt:lpstr>
      <vt:lpstr>Virtual reality   </vt:lpstr>
      <vt:lpstr>What is Virtual Reality?</vt:lpstr>
      <vt:lpstr>Why Is Virtual Reality Needed?</vt:lpstr>
      <vt:lpstr>In classrooms:</vt:lpstr>
      <vt:lpstr>Disadvantages of Virtual Reality: </vt:lpstr>
      <vt:lpstr>PowerPoint Presentation</vt:lpstr>
      <vt:lpstr>How will Virtual Reality be used in the future </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reality</dc:title>
  <dc:creator>DELL</dc:creator>
  <cp:lastModifiedBy>DELL</cp:lastModifiedBy>
  <cp:revision>16</cp:revision>
  <dcterms:created xsi:type="dcterms:W3CDTF">2023-02-04T17:40:07Z</dcterms:created>
  <dcterms:modified xsi:type="dcterms:W3CDTF">2023-02-04T18:54:34Z</dcterms:modified>
</cp:coreProperties>
</file>