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E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57AC3-D79C-4044-BFA7-A6A291DF897D}" v="16" dt="2023-02-03T08:41:15.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af Al-ayyoub" userId="729cb6715b2da501" providerId="LiveId" clId="{F1A57AC3-D79C-4044-BFA7-A6A291DF897D}"/>
    <pc:docChg chg="undo custSel modSld">
      <pc:chgData name="Sulaf Al-ayyoub" userId="729cb6715b2da501" providerId="LiveId" clId="{F1A57AC3-D79C-4044-BFA7-A6A291DF897D}" dt="2023-02-03T08:41:15.408" v="272" actId="1076"/>
      <pc:docMkLst>
        <pc:docMk/>
      </pc:docMkLst>
      <pc:sldChg chg="addSp delSp modSp mod">
        <pc:chgData name="Sulaf Al-ayyoub" userId="729cb6715b2da501" providerId="LiveId" clId="{F1A57AC3-D79C-4044-BFA7-A6A291DF897D}" dt="2023-02-03T08:41:15.408" v="272" actId="1076"/>
        <pc:sldMkLst>
          <pc:docMk/>
          <pc:sldMk cId="386268659" sldId="258"/>
        </pc:sldMkLst>
        <pc:spChg chg="add del mod">
          <ac:chgData name="Sulaf Al-ayyoub" userId="729cb6715b2da501" providerId="LiveId" clId="{F1A57AC3-D79C-4044-BFA7-A6A291DF897D}" dt="2023-02-03T08:40:25.448" v="262" actId="478"/>
          <ac:spMkLst>
            <pc:docMk/>
            <pc:sldMk cId="386268659" sldId="258"/>
            <ac:spMk id="3" creationId="{BECDCC2A-3CAE-345E-BDBB-C3A6BADEAB89}"/>
          </ac:spMkLst>
        </pc:spChg>
        <pc:spChg chg="add del mod">
          <ac:chgData name="Sulaf Al-ayyoub" userId="729cb6715b2da501" providerId="LiveId" clId="{F1A57AC3-D79C-4044-BFA7-A6A291DF897D}" dt="2023-02-03T08:40:25.448" v="262" actId="478"/>
          <ac:spMkLst>
            <pc:docMk/>
            <pc:sldMk cId="386268659" sldId="258"/>
            <ac:spMk id="4" creationId="{5479769D-7164-952D-A5F8-E51E696E4E00}"/>
          </ac:spMkLst>
        </pc:spChg>
        <pc:picChg chg="add del mod">
          <ac:chgData name="Sulaf Al-ayyoub" userId="729cb6715b2da501" providerId="LiveId" clId="{F1A57AC3-D79C-4044-BFA7-A6A291DF897D}" dt="2023-02-03T08:40:26.003" v="263"/>
          <ac:picMkLst>
            <pc:docMk/>
            <pc:sldMk cId="386268659" sldId="258"/>
            <ac:picMk id="6146" creationId="{1D359E48-E966-256D-6F08-423EB7A41CFE}"/>
          </ac:picMkLst>
        </pc:picChg>
        <pc:picChg chg="add mod">
          <ac:chgData name="Sulaf Al-ayyoub" userId="729cb6715b2da501" providerId="LiveId" clId="{F1A57AC3-D79C-4044-BFA7-A6A291DF897D}" dt="2023-02-03T08:40:37.253" v="268" actId="1076"/>
          <ac:picMkLst>
            <pc:docMk/>
            <pc:sldMk cId="386268659" sldId="258"/>
            <ac:picMk id="6148" creationId="{F681534E-57DF-063F-62EA-52BDE7381E0C}"/>
          </ac:picMkLst>
        </pc:picChg>
        <pc:picChg chg="add mod">
          <ac:chgData name="Sulaf Al-ayyoub" userId="729cb6715b2da501" providerId="LiveId" clId="{F1A57AC3-D79C-4044-BFA7-A6A291DF897D}" dt="2023-02-03T08:41:15.408" v="272" actId="1076"/>
          <ac:picMkLst>
            <pc:docMk/>
            <pc:sldMk cId="386268659" sldId="258"/>
            <ac:picMk id="6150" creationId="{C7872042-DA91-3EA3-275F-1FC20EBFF46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36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48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51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15232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79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09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7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13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61591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37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65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61934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45" r:id="rId4"/>
    <p:sldLayoutId id="2147483746" r:id="rId5"/>
    <p:sldLayoutId id="2147483751" r:id="rId6"/>
    <p:sldLayoutId id="2147483747" r:id="rId7"/>
    <p:sldLayoutId id="2147483748" r:id="rId8"/>
    <p:sldLayoutId id="2147483749" r:id="rId9"/>
    <p:sldLayoutId id="2147483750" r:id="rId10"/>
    <p:sldLayoutId id="2147483752"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60220DBA-8988-4873-8FCD-3FFAC3CF1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a:extLst>
              <a:ext uri="{FF2B5EF4-FFF2-40B4-BE49-F238E27FC236}">
                <a16:creationId xmlns:a16="http://schemas.microsoft.com/office/drawing/2014/main" id="{FDAD2751-EB06-4894-CD52-912A69A2838D}"/>
              </a:ext>
            </a:extLst>
          </p:cNvPr>
          <p:cNvPicPr>
            <a:picLocks noChangeAspect="1"/>
          </p:cNvPicPr>
          <p:nvPr/>
        </p:nvPicPr>
        <p:blipFill rotWithShape="1">
          <a:blip r:embed="rId2"/>
          <a:srcRect t="29688"/>
          <a:stretch/>
        </p:blipFill>
        <p:spPr>
          <a:xfrm>
            <a:off x="20" y="10"/>
            <a:ext cx="12191979" cy="6857989"/>
          </a:xfrm>
          <a:prstGeom prst="rect">
            <a:avLst/>
          </a:prstGeom>
        </p:spPr>
      </p:pic>
      <p:sp>
        <p:nvSpPr>
          <p:cNvPr id="45" name="Rectangle 44">
            <a:extLst>
              <a:ext uri="{FF2B5EF4-FFF2-40B4-BE49-F238E27FC236}">
                <a16:creationId xmlns:a16="http://schemas.microsoft.com/office/drawing/2014/main" id="{0201E0F5-610E-4FD9-AB5E-070695DB1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90322" y="1290319"/>
            <a:ext cx="6858002" cy="4277360"/>
          </a:xfrm>
          <a:prstGeom prst="rect">
            <a:avLst/>
          </a:prstGeom>
          <a:gradFill flip="none" rotWithShape="1">
            <a:gsLst>
              <a:gs pos="0">
                <a:srgbClr val="000000">
                  <a:alpha val="0"/>
                </a:srgbClr>
              </a:gs>
              <a:gs pos="43000">
                <a:srgbClr val="000000">
                  <a:alpha val="23000"/>
                </a:srgbClr>
              </a:gs>
              <a:gs pos="100000">
                <a:srgbClr val="000000">
                  <a:alpha val="36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7BCAA0D-5EB2-4E14-BDFE-07A3F3504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780937" y="446946"/>
            <a:ext cx="6858002" cy="5964106"/>
          </a:xfrm>
          <a:prstGeom prst="rect">
            <a:avLst/>
          </a:prstGeom>
          <a:gradFill flip="none" rotWithShape="1">
            <a:gsLst>
              <a:gs pos="0">
                <a:srgbClr val="000000">
                  <a:alpha val="0"/>
                </a:srgbClr>
              </a:gs>
              <a:gs pos="49000">
                <a:srgbClr val="000000">
                  <a:alpha val="23000"/>
                </a:srgbClr>
              </a:gs>
              <a:gs pos="100000">
                <a:srgbClr val="000000">
                  <a:alpha val="41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04111" y="1872363"/>
            <a:ext cx="6057898" cy="4135529"/>
          </a:xfrm>
        </p:spPr>
        <p:txBody>
          <a:bodyPr anchor="b">
            <a:normAutofit/>
          </a:bodyPr>
          <a:lstStyle/>
          <a:p>
            <a:pPr algn="r"/>
            <a:r>
              <a:rPr lang="en-GB" sz="6000" b="1" dirty="0">
                <a:solidFill>
                  <a:srgbClr val="FFFFFF"/>
                </a:solidFill>
                <a:latin typeface="Batang"/>
                <a:ea typeface="Batang"/>
                <a:cs typeface="Calibri Light"/>
              </a:rPr>
              <a:t>E-Learning</a:t>
            </a:r>
            <a:endParaRPr lang="en-GB" sz="6000" b="1">
              <a:solidFill>
                <a:srgbClr val="FFFFFF"/>
              </a:solidFill>
              <a:cs typeface="Calibri Light"/>
            </a:endParaRPr>
          </a:p>
        </p:txBody>
      </p:sp>
      <p:sp>
        <p:nvSpPr>
          <p:cNvPr id="3" name="Subtitle 2"/>
          <p:cNvSpPr>
            <a:spLocks noGrp="1"/>
          </p:cNvSpPr>
          <p:nvPr>
            <p:ph type="subTitle" idx="1"/>
          </p:nvPr>
        </p:nvSpPr>
        <p:spPr>
          <a:xfrm>
            <a:off x="571502" y="917843"/>
            <a:ext cx="6119968" cy="858747"/>
          </a:xfrm>
        </p:spPr>
        <p:txBody>
          <a:bodyPr vert="horz" lIns="91440" tIns="45720" rIns="91440" bIns="45720" rtlCol="0" anchor="t">
            <a:normAutofit/>
          </a:bodyPr>
          <a:lstStyle/>
          <a:p>
            <a:r>
              <a:rPr lang="en-GB" b="1" dirty="0">
                <a:highlight>
                  <a:srgbClr val="C0C0C0"/>
                </a:highlight>
                <a:cs typeface="Calibri"/>
              </a:rPr>
              <a:t>By: Pilar Habash &amp; Sulaf Al-Ayyoub</a:t>
            </a:r>
            <a:endParaRPr lang="en-GB" b="1" dirty="0">
              <a:highlight>
                <a:srgbClr val="C0C0C0"/>
              </a:highlight>
            </a:endParaRPr>
          </a:p>
        </p:txBody>
      </p:sp>
      <p:cxnSp>
        <p:nvCxnSpPr>
          <p:cNvPr id="49" name="Straight Connector 48">
            <a:extLst>
              <a:ext uri="{FF2B5EF4-FFF2-40B4-BE49-F238E27FC236}">
                <a16:creationId xmlns:a16="http://schemas.microsoft.com/office/drawing/2014/main" id="{3A8CB1B5-064D-4590-A7F2-70C604854D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571500"/>
            <a:ext cx="11060262"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C0F619-4F98-49B2-B92F-39B242F38F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6287848"/>
            <a:ext cx="11060263"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94B5-4FFA-E6A2-7E90-2D6C4C396915}"/>
              </a:ext>
            </a:extLst>
          </p:cNvPr>
          <p:cNvSpPr>
            <a:spLocks noGrp="1"/>
          </p:cNvSpPr>
          <p:nvPr>
            <p:ph type="title"/>
          </p:nvPr>
        </p:nvSpPr>
        <p:spPr/>
        <p:txBody>
          <a:bodyPr/>
          <a:lstStyle/>
          <a:p>
            <a:pPr algn="ctr"/>
            <a:r>
              <a:rPr lang="en-GB" b="1" dirty="0">
                <a:latin typeface="Batang"/>
                <a:ea typeface="Batang"/>
              </a:rPr>
              <a:t>What is E- Learning ?</a:t>
            </a:r>
            <a:endParaRPr lang="en-GB" b="1" dirty="0"/>
          </a:p>
        </p:txBody>
      </p:sp>
      <p:sp>
        <p:nvSpPr>
          <p:cNvPr id="3" name="Content Placeholder 2">
            <a:extLst>
              <a:ext uri="{FF2B5EF4-FFF2-40B4-BE49-F238E27FC236}">
                <a16:creationId xmlns:a16="http://schemas.microsoft.com/office/drawing/2014/main" id="{2DBA3072-4F4B-75CB-F61C-18606A385F29}"/>
              </a:ext>
            </a:extLst>
          </p:cNvPr>
          <p:cNvSpPr>
            <a:spLocks noGrp="1"/>
          </p:cNvSpPr>
          <p:nvPr>
            <p:ph idx="1"/>
          </p:nvPr>
        </p:nvSpPr>
        <p:spPr/>
        <p:txBody>
          <a:bodyPr vert="horz" lIns="91440" tIns="45720" rIns="91440" bIns="45720" rtlCol="0" anchor="t">
            <a:normAutofit/>
          </a:bodyPr>
          <a:lstStyle/>
          <a:p>
            <a:r>
              <a:rPr lang="en-GB" sz="2400" b="1" dirty="0">
                <a:ea typeface="+mn-lt"/>
                <a:cs typeface="+mn-lt"/>
              </a:rPr>
              <a:t>E-learning is described as "learning that is enabled electronically“. It is helpful for students to access their learning materials through the internet for improved education, you can receive and share information through E-learning. </a:t>
            </a:r>
            <a:endParaRPr lang="en-GB" sz="2400" b="1" dirty="0"/>
          </a:p>
        </p:txBody>
      </p:sp>
    </p:spTree>
    <p:extLst>
      <p:ext uri="{BB962C8B-B14F-4D97-AF65-F5344CB8AC3E}">
        <p14:creationId xmlns:p14="http://schemas.microsoft.com/office/powerpoint/2010/main" val="152347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lstStyle/>
          <a:p>
            <a:pPr algn="ctr"/>
            <a:r>
              <a:rPr lang="en-GB" b="1" dirty="0">
                <a:latin typeface="Batang"/>
                <a:ea typeface="Batang"/>
              </a:rPr>
              <a:t>How is E- Learning Helpful?</a:t>
            </a:r>
            <a:endParaRPr lang="en-GB" b="1"/>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GB" sz="2800" b="1" dirty="0">
                <a:ea typeface="+mn-lt"/>
                <a:cs typeface="+mn-lt"/>
              </a:rPr>
              <a:t>eLearning is a method of sharing knowledge through media such as CDs, web conferencing, and more. It is much more effective faster, and simpler way of communication and receiving knowledge.</a:t>
            </a:r>
            <a:endParaRPr lang="en-GB" b="1" dirty="0"/>
          </a:p>
        </p:txBody>
      </p:sp>
      <p:pic>
        <p:nvPicPr>
          <p:cNvPr id="6148" name="Picture 4">
            <a:extLst>
              <a:ext uri="{FF2B5EF4-FFF2-40B4-BE49-F238E27FC236}">
                <a16:creationId xmlns:a16="http://schemas.microsoft.com/office/drawing/2014/main" id="{F681534E-57DF-063F-62EA-52BDE7381E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85" y="3756918"/>
            <a:ext cx="2229757" cy="222975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What can we do for your business – Insuma">
            <a:extLst>
              <a:ext uri="{FF2B5EF4-FFF2-40B4-BE49-F238E27FC236}">
                <a16:creationId xmlns:a16="http://schemas.microsoft.com/office/drawing/2014/main" id="{C7872042-DA91-3EA3-275F-1FC20EBFF4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5369" y="3581800"/>
            <a:ext cx="2631831" cy="263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6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a:xfrm>
            <a:off x="571500" y="662312"/>
            <a:ext cx="11049000" cy="1084101"/>
          </a:xfrm>
        </p:spPr>
        <p:txBody>
          <a:bodyPr/>
          <a:lstStyle/>
          <a:p>
            <a:pPr algn="ctr"/>
            <a:r>
              <a:rPr lang="en-GB" b="1" dirty="0"/>
              <a:t>Types of E-learning</a:t>
            </a:r>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a:xfrm>
            <a:off x="700454" y="2075688"/>
            <a:ext cx="11059811" cy="3910987"/>
          </a:xfrm>
        </p:spPr>
        <p:txBody>
          <a:bodyPr vert="horz" lIns="91440" tIns="45720" rIns="91440" bIns="45720" rtlCol="0" anchor="t">
            <a:normAutofit/>
          </a:bodyPr>
          <a:lstStyle/>
          <a:p>
            <a:r>
              <a:rPr lang="en-US" sz="2800" b="0" i="0" dirty="0">
                <a:solidFill>
                  <a:srgbClr val="111111"/>
                </a:solidFill>
                <a:effectLst/>
                <a:latin typeface="Roboto" panose="020B0604020202020204" pitchFamily="2" charset="0"/>
              </a:rPr>
              <a:t>Social-collaborative e-learning</a:t>
            </a:r>
          </a:p>
          <a:p>
            <a:r>
              <a:rPr lang="en-US" sz="2800" b="0" i="0" dirty="0">
                <a:solidFill>
                  <a:srgbClr val="111111"/>
                </a:solidFill>
                <a:effectLst/>
                <a:latin typeface="Roboto" panose="02000000000000000000" pitchFamily="2" charset="0"/>
              </a:rPr>
              <a:t>Gamified e-learning</a:t>
            </a:r>
          </a:p>
          <a:p>
            <a:r>
              <a:rPr lang="en-GB" sz="2800" dirty="0">
                <a:latin typeface="Roboto" panose="02000000000000000000" pitchFamily="2" charset="0"/>
                <a:ea typeface="Roboto" panose="02000000000000000000" pitchFamily="2" charset="0"/>
                <a:cs typeface="Roboto" panose="02000000000000000000" pitchFamily="2" charset="0"/>
              </a:rPr>
              <a:t>Micro learning</a:t>
            </a:r>
          </a:p>
        </p:txBody>
      </p:sp>
      <p:pic>
        <p:nvPicPr>
          <p:cNvPr id="2058" name="Picture 10" descr="e-Learning – EASTERN PARTNERSHIP">
            <a:extLst>
              <a:ext uri="{FF2B5EF4-FFF2-40B4-BE49-F238E27FC236}">
                <a16:creationId xmlns:a16="http://schemas.microsoft.com/office/drawing/2014/main" id="{16AC66EE-B0B9-B7D5-BFC7-C51127E110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0359" y="2075688"/>
            <a:ext cx="5020774" cy="397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57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normAutofit fontScale="90000"/>
          </a:bodyPr>
          <a:lstStyle/>
          <a:p>
            <a:r>
              <a:rPr lang="en-US" b="0" i="0" dirty="0">
                <a:solidFill>
                  <a:srgbClr val="111111"/>
                </a:solidFill>
                <a:effectLst/>
                <a:latin typeface="Roboto" panose="020B0604020202020204" pitchFamily="2" charset="0"/>
              </a:rPr>
              <a:t>Social-collaborative e-learning</a:t>
            </a: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US" b="0" i="0" dirty="0">
                <a:solidFill>
                  <a:srgbClr val="111111"/>
                </a:solidFill>
                <a:effectLst/>
                <a:latin typeface="Roboto" panose="020B0604020202020204" pitchFamily="2" charset="0"/>
              </a:rPr>
              <a:t>Social-collaborative e-learning</a:t>
            </a:r>
            <a:r>
              <a:rPr lang="en-GB" b="1" dirty="0">
                <a:solidFill>
                  <a:srgbClr val="111111"/>
                </a:solidFill>
                <a:latin typeface="Roboto" panose="020B0604020202020204" pitchFamily="2" charset="0"/>
              </a:rPr>
              <a:t> </a:t>
            </a:r>
            <a:r>
              <a:rPr lang="en-GB" dirty="0">
                <a:solidFill>
                  <a:srgbClr val="111111"/>
                </a:solidFill>
                <a:latin typeface="Roboto" panose="020B0604020202020204" pitchFamily="2" charset="0"/>
              </a:rPr>
              <a:t>helps students interact with their teacher through google meet or Zoom or through any platforms that encourage people to interact to one another from anywhere.</a:t>
            </a:r>
            <a:endParaRPr lang="en-US" b="0" i="0" dirty="0">
              <a:solidFill>
                <a:srgbClr val="111111"/>
              </a:solidFill>
              <a:effectLst/>
              <a:latin typeface="Roboto" panose="020B0604020202020204" pitchFamily="2" charset="0"/>
            </a:endParaRPr>
          </a:p>
        </p:txBody>
      </p:sp>
      <p:pic>
        <p:nvPicPr>
          <p:cNvPr id="4" name="Picture 2" descr="Social Learning – CorporateTrainingMaterials.com">
            <a:extLst>
              <a:ext uri="{FF2B5EF4-FFF2-40B4-BE49-F238E27FC236}">
                <a16:creationId xmlns:a16="http://schemas.microsoft.com/office/drawing/2014/main" id="{DAFBD5A0-F887-C5CD-7B73-8FAE4936B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4731" y="3315332"/>
            <a:ext cx="2861625" cy="285337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Business of Design: On sustainable textiles and the power of ...">
            <a:extLst>
              <a:ext uri="{FF2B5EF4-FFF2-40B4-BE49-F238E27FC236}">
                <a16:creationId xmlns:a16="http://schemas.microsoft.com/office/drawing/2014/main" id="{B58FAABB-5925-A6B3-623F-082D977EC7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607" y="3100031"/>
            <a:ext cx="2977662" cy="2977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23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normAutofit fontScale="90000"/>
          </a:bodyPr>
          <a:lstStyle/>
          <a:p>
            <a:br>
              <a:rPr lang="en-US" b="0" i="0" dirty="0">
                <a:solidFill>
                  <a:srgbClr val="111111"/>
                </a:solidFill>
                <a:effectLst/>
                <a:latin typeface="Roboto" panose="02000000000000000000" pitchFamily="2" charset="0"/>
              </a:rPr>
            </a:br>
            <a:r>
              <a:rPr lang="en-US" b="0" i="0" dirty="0">
                <a:solidFill>
                  <a:srgbClr val="111111"/>
                </a:solidFill>
                <a:effectLst/>
                <a:latin typeface="Roboto" panose="02000000000000000000" pitchFamily="2" charset="0"/>
              </a:rPr>
              <a:t>Gamified e-learning</a:t>
            </a:r>
            <a:br>
              <a:rPr lang="en-US" b="0" i="0" dirty="0">
                <a:solidFill>
                  <a:srgbClr val="111111"/>
                </a:solidFill>
                <a:effectLst/>
                <a:latin typeface="Roboto" panose="02000000000000000000" pitchFamily="2" charset="0"/>
              </a:rPr>
            </a:b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US" b="0" i="0" dirty="0">
                <a:solidFill>
                  <a:srgbClr val="111111"/>
                </a:solidFill>
                <a:effectLst/>
                <a:latin typeface="Roboto" panose="02000000000000000000" pitchFamily="2" charset="0"/>
              </a:rPr>
              <a:t>Gamified e-learning</a:t>
            </a:r>
            <a:r>
              <a:rPr lang="en-US" dirty="0">
                <a:solidFill>
                  <a:srgbClr val="111111"/>
                </a:solidFill>
                <a:latin typeface="Roboto" panose="020B0604020202020204" pitchFamily="2" charset="0"/>
              </a:rPr>
              <a:t> is education through games, it may include leader boards, prizes , and much more. It is a great way to motivate students into learning effectively. Examples are Duolingo and Kahoot. </a:t>
            </a:r>
            <a:endParaRPr lang="en-US" b="0" i="0" dirty="0">
              <a:solidFill>
                <a:srgbClr val="111111"/>
              </a:solidFill>
              <a:effectLst/>
              <a:latin typeface="Roboto" panose="02000000000000000000" pitchFamily="2" charset="0"/>
            </a:endParaRPr>
          </a:p>
        </p:txBody>
      </p:sp>
      <p:pic>
        <p:nvPicPr>
          <p:cNvPr id="4" name="Picture 6" descr="Kahoot Logos">
            <a:extLst>
              <a:ext uri="{FF2B5EF4-FFF2-40B4-BE49-F238E27FC236}">
                <a16:creationId xmlns:a16="http://schemas.microsoft.com/office/drawing/2014/main" id="{82D9A08B-9D9E-67E1-7AB9-B3B2AAA692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4407" y="3534508"/>
            <a:ext cx="2150817" cy="2150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75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a:xfrm>
            <a:off x="571500" y="851696"/>
            <a:ext cx="11049000" cy="1084101"/>
          </a:xfrm>
        </p:spPr>
        <p:txBody>
          <a:bodyPr>
            <a:normAutofit fontScale="90000"/>
          </a:bodyPr>
          <a:lstStyle/>
          <a:p>
            <a:br>
              <a:rPr lang="en-US" b="0" i="0" dirty="0">
                <a:solidFill>
                  <a:srgbClr val="111111"/>
                </a:solidFill>
                <a:effectLst/>
                <a:latin typeface="Roboto" panose="02000000000000000000" pitchFamily="2" charset="0"/>
              </a:rPr>
            </a:br>
            <a:r>
              <a:rPr lang="en-GB" dirty="0">
                <a:latin typeface="Roboto" panose="02000000000000000000" pitchFamily="2" charset="0"/>
                <a:ea typeface="Roboto" panose="02000000000000000000" pitchFamily="2" charset="0"/>
                <a:cs typeface="Roboto" panose="02000000000000000000" pitchFamily="2" charset="0"/>
              </a:rPr>
              <a:t>Micro</a:t>
            </a:r>
            <a:r>
              <a:rPr lang="en-GB" dirty="0"/>
              <a:t> </a:t>
            </a:r>
            <a:r>
              <a:rPr lang="en-GB" dirty="0">
                <a:latin typeface="Roboto" panose="02000000000000000000" pitchFamily="2" charset="0"/>
                <a:ea typeface="Roboto" panose="02000000000000000000" pitchFamily="2" charset="0"/>
                <a:cs typeface="Roboto" panose="02000000000000000000" pitchFamily="2" charset="0"/>
              </a:rPr>
              <a:t>learning</a:t>
            </a:r>
            <a:br>
              <a:rPr lang="en-GB" dirty="0"/>
            </a:br>
            <a:br>
              <a:rPr lang="en-US" b="0" i="0" dirty="0">
                <a:solidFill>
                  <a:srgbClr val="111111"/>
                </a:solidFill>
                <a:effectLst/>
                <a:latin typeface="Roboto" panose="02000000000000000000" pitchFamily="2" charset="0"/>
              </a:rPr>
            </a:b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a:xfrm>
            <a:off x="571500" y="2075688"/>
            <a:ext cx="11059811" cy="3910987"/>
          </a:xfrm>
        </p:spPr>
        <p:txBody>
          <a:bodyPr vert="horz" lIns="91440" tIns="45720" rIns="91440" bIns="45720" rtlCol="0" anchor="t">
            <a:normAutofit/>
          </a:bodyPr>
          <a:lstStyle/>
          <a:p>
            <a:r>
              <a:rPr lang="en-US" b="0" i="0" dirty="0">
                <a:solidFill>
                  <a:srgbClr val="111111"/>
                </a:solidFill>
                <a:effectLst/>
                <a:latin typeface="Roboto" panose="02000000000000000000" pitchFamily="2" charset="0"/>
              </a:rPr>
              <a:t>Micro learning is small parts of information that can be given to people quickly instead of long lessons and classes, but it does not include a lot of details, it can be a video, or a slideshow, and even simulations.</a:t>
            </a:r>
          </a:p>
          <a:p>
            <a:pPr marL="0" indent="0">
              <a:buNone/>
            </a:pPr>
            <a:endParaRPr lang="en-US" b="0" i="0" dirty="0">
              <a:solidFill>
                <a:srgbClr val="111111"/>
              </a:solidFill>
              <a:effectLst/>
              <a:latin typeface="Roboto" panose="02000000000000000000" pitchFamily="2" charset="0"/>
            </a:endParaRPr>
          </a:p>
        </p:txBody>
      </p:sp>
      <p:pic>
        <p:nvPicPr>
          <p:cNvPr id="3088" name="Picture 16" descr="Video Logos">
            <a:extLst>
              <a:ext uri="{FF2B5EF4-FFF2-40B4-BE49-F238E27FC236}">
                <a16:creationId xmlns:a16="http://schemas.microsoft.com/office/drawing/2014/main" id="{750EBCAC-0448-E82B-0492-225C4EAFA8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4957" y="3429000"/>
            <a:ext cx="2466119" cy="246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36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80A-9E6A-CE44-27B8-0E83A69E5270}"/>
              </a:ext>
            </a:extLst>
          </p:cNvPr>
          <p:cNvSpPr>
            <a:spLocks noGrp="1"/>
          </p:cNvSpPr>
          <p:nvPr>
            <p:ph type="title"/>
          </p:nvPr>
        </p:nvSpPr>
        <p:spPr>
          <a:xfrm>
            <a:off x="3651997" y="3065585"/>
            <a:ext cx="4888006" cy="2482948"/>
          </a:xfrm>
        </p:spPr>
        <p:txBody>
          <a:bodyPr>
            <a:normAutofit/>
          </a:bodyPr>
          <a:lstStyle/>
          <a:p>
            <a:r>
              <a:rPr lang="en-US" sz="6600" dirty="0"/>
              <a:t>Thank you</a:t>
            </a:r>
          </a:p>
        </p:txBody>
      </p:sp>
    </p:spTree>
    <p:extLst>
      <p:ext uri="{BB962C8B-B14F-4D97-AF65-F5344CB8AC3E}">
        <p14:creationId xmlns:p14="http://schemas.microsoft.com/office/powerpoint/2010/main" val="2398430087"/>
      </p:ext>
    </p:extLst>
  </p:cSld>
  <p:clrMapOvr>
    <a:masterClrMapping/>
  </p:clrMapOvr>
</p:sld>
</file>

<file path=ppt/theme/theme1.xml><?xml version="1.0" encoding="utf-8"?>
<a:theme xmlns:a="http://schemas.openxmlformats.org/drawingml/2006/main" name="AlignmentVTI">
  <a:themeElements>
    <a:clrScheme name="AnalogousFromRegularSeed_2SEEDS">
      <a:dk1>
        <a:srgbClr val="000000"/>
      </a:dk1>
      <a:lt1>
        <a:srgbClr val="FFFFFF"/>
      </a:lt1>
      <a:dk2>
        <a:srgbClr val="20301B"/>
      </a:dk2>
      <a:lt2>
        <a:srgbClr val="F3F0F3"/>
      </a:lt2>
      <a:accent1>
        <a:srgbClr val="3AB714"/>
      </a:accent1>
      <a:accent2>
        <a:srgbClr val="7EB01F"/>
      </a:accent2>
      <a:accent3>
        <a:srgbClr val="21BB3D"/>
      </a:accent3>
      <a:accent4>
        <a:srgbClr val="B317D5"/>
      </a:accent4>
      <a:accent5>
        <a:srgbClr val="E729BA"/>
      </a:accent5>
      <a:accent6>
        <a:srgbClr val="D51759"/>
      </a:accent6>
      <a:hlink>
        <a:srgbClr val="A94FC4"/>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226</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Batang</vt:lpstr>
      <vt:lpstr>Arial</vt:lpstr>
      <vt:lpstr>Avenir Next LT Pro Light</vt:lpstr>
      <vt:lpstr>Roboto</vt:lpstr>
      <vt:lpstr>AlignmentVTI</vt:lpstr>
      <vt:lpstr>E-Learning</vt:lpstr>
      <vt:lpstr>What is E- Learning ?</vt:lpstr>
      <vt:lpstr>How is E- Learning Helpful?</vt:lpstr>
      <vt:lpstr>Types of E-learning</vt:lpstr>
      <vt:lpstr>Social-collaborative e-learning </vt:lpstr>
      <vt:lpstr> Gamified e-learning  </vt:lpstr>
      <vt:lpstr> Micro learning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Sulaf Al-ayyoub</dc:creator>
  <cp:lastModifiedBy>Sulaf Al-ayyoub</cp:lastModifiedBy>
  <cp:revision>79</cp:revision>
  <dcterms:created xsi:type="dcterms:W3CDTF">2023-02-01T17:53:47Z</dcterms:created>
  <dcterms:modified xsi:type="dcterms:W3CDTF">2023-02-03T08:41:19Z</dcterms:modified>
</cp:coreProperties>
</file>