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59" r:id="rId6"/>
    <p:sldId id="265" r:id="rId7"/>
    <p:sldId id="261" r:id="rId8"/>
    <p:sldId id="262" r:id="rId9"/>
    <p:sldId id="267" r:id="rId10"/>
    <p:sldId id="263" r:id="rId11"/>
    <p:sldId id="266"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73" autoAdjust="0"/>
    <p:restoredTop sz="94660"/>
  </p:normalViewPr>
  <p:slideViewPr>
    <p:cSldViewPr snapToGrid="0">
      <p:cViewPr varScale="1">
        <p:scale>
          <a:sx n="47" d="100"/>
          <a:sy n="47" d="100"/>
        </p:scale>
        <p:origin x="72"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1389250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468D95-CB92-4EF7-9108-DA206CB41DA8}"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872982930"/>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321723026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3808425178"/>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42324426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603202249"/>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918624068"/>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64490200"/>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882011378"/>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021125070"/>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68D95-CB92-4EF7-9108-DA206CB41DA8}"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3412144583"/>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468D95-CB92-4EF7-9108-DA206CB41DA8}"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568053044"/>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468D95-CB92-4EF7-9108-DA206CB41DA8}"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3664439978"/>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3"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468D95-CB92-4EF7-9108-DA206CB41DA8}"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070313115"/>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0468D95-CB92-4EF7-9108-DA206CB41DA8}"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3650443953"/>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468D95-CB92-4EF7-9108-DA206CB41DA8}"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3554870540"/>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468D95-CB92-4EF7-9108-DA206CB41DA8}"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153B2-4B7D-49D5-ADC3-D7FF4FFB0934}" type="slidenum">
              <a:rPr lang="en-US" smtClean="0"/>
              <a:t>‹#›</a:t>
            </a:fld>
            <a:endParaRPr lang="en-US"/>
          </a:p>
        </p:txBody>
      </p:sp>
    </p:spTree>
    <p:extLst>
      <p:ext uri="{BB962C8B-B14F-4D97-AF65-F5344CB8AC3E}">
        <p14:creationId xmlns:p14="http://schemas.microsoft.com/office/powerpoint/2010/main" val="264547168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1" name="breeze.wav"/>
          </p:stSnd>
        </p:sndAc>
      </p:transition>
    </mc:Choice>
    <mc:Fallback xmlns="">
      <p:transition spd="slow">
        <p:fade/>
        <p:sndAc>
          <p:stSnd>
            <p:snd r:embed="rId4"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468D95-CB92-4EF7-9108-DA206CB41DA8}" type="datetimeFigureOut">
              <a:rPr lang="en-US" smtClean="0"/>
              <a:t>2/3/2023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3153B2-4B7D-49D5-ADC3-D7FF4FFB0934}" type="slidenum">
              <a:rPr lang="en-US" smtClean="0"/>
              <a:t>‹#›</a:t>
            </a:fld>
            <a:endParaRPr lang="en-US"/>
          </a:p>
        </p:txBody>
      </p:sp>
    </p:spTree>
    <p:extLst>
      <p:ext uri="{BB962C8B-B14F-4D97-AF65-F5344CB8AC3E}">
        <p14:creationId xmlns:p14="http://schemas.microsoft.com/office/powerpoint/2010/main" val="44691571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1250">
        <p14:flip dir="r"/>
        <p:sndAc>
          <p:stSnd>
            <p:snd r:embed="rId19" name="breeze.wav"/>
          </p:stSnd>
        </p:sndAc>
      </p:transition>
    </mc:Choice>
    <mc:Fallback xmlns="">
      <p:transition spd="slow">
        <p:fade/>
        <p:sndAc>
          <p:stSnd>
            <p:snd r:embed="rId20" name="breeze.wav"/>
          </p:stSnd>
        </p:sndAc>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hyperlink" Target="https://www.twi-global.com/technical-knowledge/faqs/faq-what-is-simulation#WhatDoesitMean"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youtube.com/watch?v=-6qlX_ihOwQ" TargetMode="External"/><Relationship Id="rId5" Type="http://schemas.openxmlformats.org/officeDocument/2006/relationships/hyperlink" Target="https://www.designingdigitally.com/blog/look-different-industries-using-simulations-training" TargetMode="External"/><Relationship Id="rId4" Type="http://schemas.openxmlformats.org/officeDocument/2006/relationships/hyperlink" Target="https://www.bbc.co.uk/bitesize/guides/zyqfr82/revision/3#:~:text=The%20main%20disadvantage%20of%20simulations,becoming%20more%20familiar%20with%20simul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hyperlink" Target="https://www.youtube.com/watch?v=-6qlX_ihOw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t>
            </a:r>
            <a:r>
              <a:rPr lang="en-US" dirty="0" smtClean="0"/>
              <a:t>imulations </a:t>
            </a:r>
            <a:r>
              <a:rPr lang="en-US" dirty="0"/>
              <a:t>I</a:t>
            </a:r>
            <a:r>
              <a:rPr lang="en-US" dirty="0" smtClean="0"/>
              <a:t>n </a:t>
            </a:r>
            <a:r>
              <a:rPr lang="en-US" dirty="0"/>
              <a:t>O</a:t>
            </a:r>
            <a:r>
              <a:rPr lang="en-US" dirty="0" smtClean="0"/>
              <a:t>ur </a:t>
            </a:r>
            <a:r>
              <a:rPr lang="en-US" dirty="0"/>
              <a:t>L</a:t>
            </a:r>
            <a:r>
              <a:rPr lang="en-US" dirty="0" smtClean="0"/>
              <a:t>ives</a:t>
            </a:r>
            <a:endParaRPr lang="en-US" dirty="0"/>
          </a:p>
        </p:txBody>
      </p:sp>
      <p:sp>
        <p:nvSpPr>
          <p:cNvPr id="3" name="Subtitle 2"/>
          <p:cNvSpPr>
            <a:spLocks noGrp="1"/>
          </p:cNvSpPr>
          <p:nvPr>
            <p:ph type="subTitle" idx="1"/>
          </p:nvPr>
        </p:nvSpPr>
        <p:spPr/>
        <p:txBody>
          <a:bodyPr/>
          <a:lstStyle/>
          <a:p>
            <a:r>
              <a:rPr lang="en-US" dirty="0" smtClean="0"/>
              <a:t>By: Hala Abu Baida</a:t>
            </a:r>
          </a:p>
          <a:p>
            <a:r>
              <a:rPr lang="en-US" dirty="0" smtClean="0"/>
              <a:t>Grade:8</a:t>
            </a:r>
          </a:p>
          <a:p>
            <a:r>
              <a:rPr lang="en-US" dirty="0" smtClean="0"/>
              <a:t>Section: (C)</a:t>
            </a:r>
            <a:endParaRPr lang="en-US" dirty="0"/>
          </a:p>
        </p:txBody>
      </p:sp>
      <p:pic>
        <p:nvPicPr>
          <p:cNvPr id="3074" name="Picture 2" descr="Using Business Simulations to Navigate Change and Build Agility - MPS  Intera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02" y="219558"/>
            <a:ext cx="6196089" cy="348941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45514"/>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85801" y="483084"/>
            <a:ext cx="10131425" cy="3649133"/>
          </a:xfrm>
        </p:spPr>
        <p:txBody>
          <a:bodyPr>
            <a:normAutofit/>
          </a:bodyPr>
          <a:lstStyle/>
          <a:p>
            <a:pPr marL="0" indent="0">
              <a:buNone/>
            </a:pPr>
            <a:r>
              <a:rPr lang="en-US" sz="2000" dirty="0" smtClean="0"/>
              <a:t>In conclusion, simulations are very entertaining and useful for many things, but they may have some issues. That is why we should use and appreciate simulations now because in the future there will be more accurate and sophisticated technology that will make simulations go extinct.</a:t>
            </a:r>
            <a:endParaRPr lang="en-US" sz="2000" dirty="0"/>
          </a:p>
        </p:txBody>
      </p:sp>
      <p:pic>
        <p:nvPicPr>
          <p:cNvPr id="4" name="Picture 3" descr="Corporate Training Games and Simulations"/>
          <p:cNvPicPr/>
          <p:nvPr/>
        </p:nvPicPr>
        <p:blipFill>
          <a:blip r:embed="rId3">
            <a:extLst>
              <a:ext uri="{28A0092B-C50C-407E-A947-70E740481C1C}">
                <a14:useLocalDpi xmlns:a14="http://schemas.microsoft.com/office/drawing/2010/main" val="0"/>
              </a:ext>
            </a:extLst>
          </a:blip>
          <a:srcRect/>
          <a:stretch>
            <a:fillRect/>
          </a:stretch>
        </p:blipFill>
        <p:spPr bwMode="auto">
          <a:xfrm>
            <a:off x="1103812" y="2782389"/>
            <a:ext cx="4447902" cy="3924300"/>
          </a:xfrm>
          <a:prstGeom prst="rect">
            <a:avLst/>
          </a:prstGeom>
          <a:noFill/>
          <a:ln>
            <a:noFill/>
          </a:ln>
        </p:spPr>
      </p:pic>
      <p:pic>
        <p:nvPicPr>
          <p:cNvPr id="5" name="Picture 4" descr="The Key to Successful Business Simulations | DDINC"/>
          <p:cNvPicPr/>
          <p:nvPr/>
        </p:nvPicPr>
        <p:blipFill rotWithShape="1">
          <a:blip r:embed="rId4">
            <a:extLst>
              <a:ext uri="{28A0092B-C50C-407E-A947-70E740481C1C}">
                <a14:useLocalDpi xmlns:a14="http://schemas.microsoft.com/office/drawing/2010/main" val="0"/>
              </a:ext>
            </a:extLst>
          </a:blip>
          <a:srcRect l="21204" t="401" r="21705" b="-401"/>
          <a:stretch/>
        </p:blipFill>
        <p:spPr bwMode="auto">
          <a:xfrm>
            <a:off x="6374674" y="3068913"/>
            <a:ext cx="4442552" cy="3637776"/>
          </a:xfrm>
          <a:prstGeom prst="roundRect">
            <a:avLst/>
          </a:prstGeom>
          <a:noFill/>
          <a:ln>
            <a:noFill/>
          </a:ln>
        </p:spPr>
      </p:pic>
    </p:spTree>
    <p:extLst>
      <p:ext uri="{BB962C8B-B14F-4D97-AF65-F5344CB8AC3E}">
        <p14:creationId xmlns:p14="http://schemas.microsoft.com/office/powerpoint/2010/main" val="198350154"/>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Thanks for reading</a:t>
            </a:r>
            <a:endParaRPr lang="en-US" sz="6600" dirty="0"/>
          </a:p>
        </p:txBody>
      </p:sp>
      <p:pic>
        <p:nvPicPr>
          <p:cNvPr id="4" name="Picture 3" descr="Neon &lt;strong&gt;heart&lt;/strong&gt; (wall decoration) - Download Free 3D model by SusanKing ..."/>
          <p:cNvPicPr>
            <a:picLocks noChangeAspect="1"/>
          </p:cNvPicPr>
          <p:nvPr/>
        </p:nvPicPr>
        <p:blipFill rotWithShape="1">
          <a:blip r:embed="rId3">
            <a:extLst>
              <a:ext uri="{28A0092B-C50C-407E-A947-70E740481C1C}">
                <a14:useLocalDpi xmlns:a14="http://schemas.microsoft.com/office/drawing/2010/main" val="0"/>
              </a:ext>
            </a:extLst>
          </a:blip>
          <a:srcRect l="20260" r="16753"/>
          <a:stretch/>
        </p:blipFill>
        <p:spPr>
          <a:xfrm>
            <a:off x="3278780" y="1840431"/>
            <a:ext cx="5238204" cy="4677933"/>
          </a:xfrm>
          <a:prstGeom prst="roundRect">
            <a:avLst/>
          </a:prstGeom>
        </p:spPr>
      </p:pic>
    </p:spTree>
    <p:extLst>
      <p:ext uri="{BB962C8B-B14F-4D97-AF65-F5344CB8AC3E}">
        <p14:creationId xmlns:p14="http://schemas.microsoft.com/office/powerpoint/2010/main" val="285027042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85801" y="1487231"/>
            <a:ext cx="10131425" cy="4425889"/>
          </a:xfrm>
        </p:spPr>
        <p:txBody>
          <a:bodyPr>
            <a:normAutofit/>
          </a:bodyPr>
          <a:lstStyle/>
          <a:p>
            <a:r>
              <a:rPr lang="en-US" sz="2000" dirty="0">
                <a:hlinkClick r:id="rId3"/>
              </a:rPr>
              <a:t>https://</a:t>
            </a:r>
            <a:r>
              <a:rPr lang="en-US" sz="2000" dirty="0" smtClean="0">
                <a:hlinkClick r:id="rId3"/>
              </a:rPr>
              <a:t>www.twi-global.com/technical-knowledge/faqs/faq-what-is-simulation#WhatDoesitMean</a:t>
            </a:r>
            <a:endParaRPr lang="en-US" sz="2000" dirty="0" smtClean="0"/>
          </a:p>
          <a:p>
            <a:r>
              <a:rPr lang="en-US" sz="2000" dirty="0">
                <a:hlinkClick r:id="rId4"/>
              </a:rPr>
              <a:t>https://www.bbc.co.uk/bitesize/guides/zyqfr82/revision/3#:~:text=The%20main%20disadvantage%20of%20simulations,becoming%20more%20familiar%20with%20simulation</a:t>
            </a:r>
            <a:r>
              <a:rPr lang="en-US" sz="2000" dirty="0" smtClean="0"/>
              <a:t>.</a:t>
            </a:r>
          </a:p>
          <a:p>
            <a:r>
              <a:rPr lang="en-US" sz="2000" dirty="0">
                <a:solidFill>
                  <a:srgbClr val="92D050"/>
                </a:solidFill>
                <a:hlinkClick r:id="rId5"/>
              </a:rPr>
              <a:t>https://</a:t>
            </a:r>
            <a:r>
              <a:rPr lang="en-US" sz="2000" dirty="0" smtClean="0">
                <a:hlinkClick r:id="rId5"/>
              </a:rPr>
              <a:t>www.designingdigitally.com/blog/look-different-industries-using-simulations-training</a:t>
            </a:r>
            <a:endParaRPr lang="en-US" sz="2000" dirty="0" smtClean="0"/>
          </a:p>
          <a:p>
            <a:r>
              <a:rPr lang="en-US" sz="2000" dirty="0">
                <a:hlinkClick r:id="rId6"/>
              </a:rPr>
              <a:t>https://www.youtube.com/watch?v=-</a:t>
            </a:r>
            <a:r>
              <a:rPr lang="en-US" sz="2000" dirty="0" smtClean="0">
                <a:hlinkClick r:id="rId6"/>
              </a:rPr>
              <a:t>6qlX_ihOwQ</a:t>
            </a:r>
            <a:endParaRPr lang="en-US" sz="2000" dirty="0" smtClean="0">
              <a:solidFill>
                <a:schemeClr val="accent1">
                  <a:lumMod val="60000"/>
                  <a:lumOff val="40000"/>
                </a:schemeClr>
              </a:solidFill>
            </a:endParaRPr>
          </a:p>
          <a:p>
            <a:r>
              <a:rPr lang="en-US" sz="2000" dirty="0" smtClean="0">
                <a:solidFill>
                  <a:schemeClr val="accent1">
                    <a:lumMod val="60000"/>
                    <a:lumOff val="40000"/>
                  </a:schemeClr>
                </a:solidFill>
              </a:rPr>
              <a:t>The </a:t>
            </a:r>
            <a:r>
              <a:rPr lang="en-US" sz="2000" dirty="0" smtClean="0">
                <a:solidFill>
                  <a:schemeClr val="accent1">
                    <a:lumMod val="60000"/>
                    <a:lumOff val="40000"/>
                  </a:schemeClr>
                </a:solidFill>
              </a:rPr>
              <a:t>ICT book</a:t>
            </a:r>
            <a:r>
              <a:rPr lang="en-US" sz="2000" dirty="0" smtClean="0">
                <a:solidFill>
                  <a:schemeClr val="accent1">
                    <a:lumMod val="60000"/>
                    <a:lumOff val="40000"/>
                  </a:schemeClr>
                </a:solidFill>
              </a:rPr>
              <a:t>.</a:t>
            </a:r>
          </a:p>
          <a:p>
            <a:pPr marL="0" indent="0">
              <a:buNone/>
            </a:pPr>
            <a:endParaRPr lang="en-US" sz="2000" dirty="0"/>
          </a:p>
        </p:txBody>
      </p:sp>
    </p:spTree>
    <p:extLst>
      <p:ext uri="{BB962C8B-B14F-4D97-AF65-F5344CB8AC3E}">
        <p14:creationId xmlns:p14="http://schemas.microsoft.com/office/powerpoint/2010/main" val="2410162256"/>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7"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Simulation?</a:t>
            </a:r>
            <a:endParaRPr lang="en-US" dirty="0"/>
          </a:p>
        </p:txBody>
      </p:sp>
      <p:sp>
        <p:nvSpPr>
          <p:cNvPr id="3" name="Content Placeholder 2"/>
          <p:cNvSpPr>
            <a:spLocks noGrp="1"/>
          </p:cNvSpPr>
          <p:nvPr>
            <p:ph idx="1"/>
          </p:nvPr>
        </p:nvSpPr>
        <p:spPr>
          <a:xfrm>
            <a:off x="685801" y="839654"/>
            <a:ext cx="10131425" cy="3649133"/>
          </a:xfrm>
        </p:spPr>
        <p:txBody>
          <a:bodyPr>
            <a:normAutofit/>
          </a:bodyPr>
          <a:lstStyle/>
          <a:p>
            <a:r>
              <a:rPr lang="en-US" sz="2000" dirty="0"/>
              <a:t>A simulation is </a:t>
            </a:r>
            <a:r>
              <a:rPr lang="en-US" sz="2000" dirty="0" smtClean="0"/>
              <a:t>a model or program that mimics an experience or event that could happen in real life</a:t>
            </a:r>
          </a:p>
          <a:p>
            <a:r>
              <a:rPr lang="en-US" sz="2000" dirty="0" smtClean="0"/>
              <a:t>You can use a simulation assisted by virtual reality to make the experience more realistic or interactive.</a:t>
            </a:r>
            <a:endParaRPr lang="en-US" sz="2000" dirty="0"/>
          </a:p>
        </p:txBody>
      </p:sp>
      <p:pic>
        <p:nvPicPr>
          <p:cNvPr id="1034" name="Picture 10" descr="When To Include Online Training Simulations: 6 Instances To Consider -  eLearning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04" y="3617780"/>
            <a:ext cx="5226322" cy="2931840"/>
          </a:xfrm>
          <a:prstGeom prst="roundRect">
            <a:avLst/>
          </a:prstGeom>
          <a:noFill/>
          <a:extLst>
            <a:ext uri="{909E8E84-426E-40DD-AFC4-6F175D3DCCD1}">
              <a14:hiddenFill xmlns:a14="http://schemas.microsoft.com/office/drawing/2010/main">
                <a:solidFill>
                  <a:srgbClr val="FFFFFF"/>
                </a:solidFill>
              </a14:hiddenFill>
            </a:ext>
          </a:extLst>
        </p:spPr>
      </p:pic>
      <p:pic>
        <p:nvPicPr>
          <p:cNvPr id="13" name="Picture 12" descr="Simulation Training - Definition, Learning Benefits, Top Companies"/>
          <p:cNvPicPr/>
          <p:nvPr/>
        </p:nvPicPr>
        <p:blipFill>
          <a:blip r:embed="rId4">
            <a:extLst>
              <a:ext uri="{28A0092B-C50C-407E-A947-70E740481C1C}">
                <a14:useLocalDpi xmlns:a14="http://schemas.microsoft.com/office/drawing/2010/main" val="0"/>
              </a:ext>
            </a:extLst>
          </a:blip>
          <a:srcRect/>
          <a:stretch>
            <a:fillRect/>
          </a:stretch>
        </p:blipFill>
        <p:spPr bwMode="auto">
          <a:xfrm>
            <a:off x="6922089" y="3043014"/>
            <a:ext cx="5004300" cy="3101025"/>
          </a:xfrm>
          <a:prstGeom prst="roundRect">
            <a:avLst/>
          </a:prstGeom>
          <a:noFill/>
          <a:ln>
            <a:noFill/>
          </a:ln>
        </p:spPr>
      </p:pic>
    </p:spTree>
    <p:extLst>
      <p:ext uri="{BB962C8B-B14F-4D97-AF65-F5344CB8AC3E}">
        <p14:creationId xmlns:p14="http://schemas.microsoft.com/office/powerpoint/2010/main" val="105442369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simulations used in different industries:</a:t>
            </a:r>
            <a:endParaRPr lang="en-US" dirty="0"/>
          </a:p>
        </p:txBody>
      </p:sp>
      <p:sp>
        <p:nvSpPr>
          <p:cNvPr id="3" name="Content Placeholder 2"/>
          <p:cNvSpPr>
            <a:spLocks noGrp="1"/>
          </p:cNvSpPr>
          <p:nvPr>
            <p:ph idx="1"/>
          </p:nvPr>
        </p:nvSpPr>
        <p:spPr>
          <a:xfrm>
            <a:off x="685800" y="985620"/>
            <a:ext cx="10131425" cy="3649133"/>
          </a:xfrm>
        </p:spPr>
        <p:txBody>
          <a:bodyPr/>
          <a:lstStyle/>
          <a:p>
            <a:r>
              <a:rPr lang="en-US" sz="2000" dirty="0" smtClean="0"/>
              <a:t>Healthcare:</a:t>
            </a:r>
          </a:p>
          <a:p>
            <a:pPr marL="0" indent="0">
              <a:buNone/>
            </a:pPr>
            <a:r>
              <a:rPr lang="en-US" sz="2000" dirty="0" smtClean="0"/>
              <a:t>Healthcare providers(doctors &amp; nurses) need to be trained not to make mistakes on a patient in a critical environment, but with no risk on the patient, that is where simulations come into play. by training with simulations they most likely wont make a mistake on the patient.</a:t>
            </a:r>
            <a:endParaRPr lang="en-US" sz="2000" dirty="0"/>
          </a:p>
        </p:txBody>
      </p:sp>
      <p:pic>
        <p:nvPicPr>
          <p:cNvPr id="2052" name="Picture 4" descr="Simulation Training Compared To Other Methods - eLearning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853" y="3818362"/>
            <a:ext cx="5434147" cy="2922073"/>
          </a:xfrm>
          <a:prstGeom prst="roundRect">
            <a:avLst/>
          </a:prstGeom>
          <a:noFill/>
          <a:extLst>
            <a:ext uri="{909E8E84-426E-40DD-AFC4-6F175D3DCCD1}">
              <a14:hiddenFill xmlns:a14="http://schemas.microsoft.com/office/drawing/2010/main">
                <a:solidFill>
                  <a:srgbClr val="FFFFFF"/>
                </a:solidFill>
              </a14:hiddenFill>
            </a:ext>
          </a:extLst>
        </p:spPr>
      </p:pic>
      <p:pic>
        <p:nvPicPr>
          <p:cNvPr id="3074" name="Picture 2" descr="Center for Excellence in Healthcare Simulation | Pace University New Yo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148" y="3497542"/>
            <a:ext cx="5355771" cy="301262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0892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a:t>
            </a:r>
            <a:endParaRPr lang="en-US" dirty="0"/>
          </a:p>
        </p:txBody>
      </p:sp>
      <p:sp>
        <p:nvSpPr>
          <p:cNvPr id="3" name="Content Placeholder 2"/>
          <p:cNvSpPr>
            <a:spLocks noGrp="1"/>
          </p:cNvSpPr>
          <p:nvPr>
            <p:ph idx="1"/>
          </p:nvPr>
        </p:nvSpPr>
        <p:spPr>
          <a:xfrm>
            <a:off x="685801" y="820541"/>
            <a:ext cx="10131425" cy="3649133"/>
          </a:xfrm>
        </p:spPr>
        <p:txBody>
          <a:bodyPr>
            <a:normAutofit/>
          </a:bodyPr>
          <a:lstStyle/>
          <a:p>
            <a:r>
              <a:rPr lang="en-US" sz="2000" dirty="0" smtClean="0"/>
              <a:t>When some kind of business wants to make a new product, they depend on simulations in the planning of how the product looks or how it functions, they do that to ensure that the product works and if the design is eye-catching to the customers.</a:t>
            </a:r>
          </a:p>
          <a:p>
            <a:r>
              <a:rPr lang="en-US" sz="2000" dirty="0" smtClean="0"/>
              <a:t>It is not like that with just products, but store layouts too, store owners plan the way their store is going to look and where all of the products will be </a:t>
            </a:r>
            <a:r>
              <a:rPr lang="en-US" sz="2000" dirty="0" smtClean="0"/>
              <a:t>placed through a simulation of the store</a:t>
            </a:r>
            <a:endParaRPr lang="en-US" sz="2000" dirty="0"/>
          </a:p>
        </p:txBody>
      </p:sp>
      <p:pic>
        <p:nvPicPr>
          <p:cNvPr id="4100" name="Picture 4" descr="Virtual Store Simulation - Kaleidoscope Innov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3618409"/>
            <a:ext cx="5413540" cy="3093451"/>
          </a:xfrm>
          <a:prstGeom prst="roundRect">
            <a:avLst/>
          </a:prstGeom>
          <a:noFill/>
          <a:extLst>
            <a:ext uri="{909E8E84-426E-40DD-AFC4-6F175D3DCCD1}">
              <a14:hiddenFill xmlns:a14="http://schemas.microsoft.com/office/drawing/2010/main">
                <a:solidFill>
                  <a:srgbClr val="FFFFFF"/>
                </a:solidFill>
              </a14:hiddenFill>
            </a:ext>
          </a:extLst>
        </p:spPr>
      </p:pic>
      <p:pic>
        <p:nvPicPr>
          <p:cNvPr id="4102" name="Picture 6" descr="Shelf Test With Advanced Virtual Shelf Simulation | Toluna"/>
          <p:cNvPicPr>
            <a:picLocks noChangeAspect="1" noChangeArrowheads="1"/>
          </p:cNvPicPr>
          <p:nvPr/>
        </p:nvPicPr>
        <p:blipFill rotWithShape="1">
          <a:blip r:embed="rId4">
            <a:extLst>
              <a:ext uri="{28A0092B-C50C-407E-A947-70E740481C1C}">
                <a14:useLocalDpi xmlns:a14="http://schemas.microsoft.com/office/drawing/2010/main" val="0"/>
              </a:ext>
            </a:extLst>
          </a:blip>
          <a:srcRect l="16956" t="1538"/>
          <a:stretch/>
        </p:blipFill>
        <p:spPr bwMode="auto">
          <a:xfrm>
            <a:off x="7746273" y="3331028"/>
            <a:ext cx="3844199" cy="352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89207"/>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Disasters:</a:t>
            </a:r>
            <a:endParaRPr lang="en-US" dirty="0"/>
          </a:p>
        </p:txBody>
      </p:sp>
      <p:sp>
        <p:nvSpPr>
          <p:cNvPr id="3" name="Content Placeholder 2"/>
          <p:cNvSpPr>
            <a:spLocks noGrp="1"/>
          </p:cNvSpPr>
          <p:nvPr>
            <p:ph idx="1"/>
          </p:nvPr>
        </p:nvSpPr>
        <p:spPr>
          <a:xfrm>
            <a:off x="685800" y="992535"/>
            <a:ext cx="10131425" cy="4768185"/>
          </a:xfrm>
        </p:spPr>
        <p:txBody>
          <a:bodyPr>
            <a:normAutofit/>
          </a:bodyPr>
          <a:lstStyle/>
          <a:p>
            <a:pPr marL="0" indent="0">
              <a:buNone/>
            </a:pPr>
            <a:r>
              <a:rPr lang="en-US" sz="2000" dirty="0"/>
              <a:t>Simulations can be used to practice drills for natural disasters or mimic the effect they have on the area they happen to, to ensure everyone's </a:t>
            </a:r>
            <a:r>
              <a:rPr lang="en-US" sz="2000" dirty="0" smtClean="0"/>
              <a:t>safety</a:t>
            </a:r>
            <a:r>
              <a:rPr lang="en-US" sz="2000" dirty="0" smtClean="0"/>
              <a:t>, they can also be used to train first responders(firefighters, paramedics or police officers).</a:t>
            </a:r>
            <a:endParaRPr lang="en-US" sz="2000" dirty="0"/>
          </a:p>
          <a:p>
            <a:pPr marL="0" indent="0">
              <a:buNone/>
            </a:pPr>
            <a:endParaRPr lang="en-US" dirty="0" smtClean="0"/>
          </a:p>
          <a:p>
            <a:pPr marL="0" indent="0">
              <a:buNone/>
            </a:pPr>
            <a:endParaRPr lang="en-US" dirty="0" smtClean="0"/>
          </a:p>
          <a:p>
            <a:endParaRPr lang="en-US" dirty="0" smtClean="0"/>
          </a:p>
          <a:p>
            <a:endParaRPr lang="en-US" dirty="0"/>
          </a:p>
        </p:txBody>
      </p:sp>
      <p:pic>
        <p:nvPicPr>
          <p:cNvPr id="5124" name="Picture 4" descr="PASS steps as shown through the VR training. a Fire extinguisher...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71" y="3376627"/>
            <a:ext cx="5193163" cy="3403051"/>
          </a:xfrm>
          <a:prstGeom prst="roundRect">
            <a:avLst/>
          </a:prstGeom>
          <a:noFill/>
          <a:extLst>
            <a:ext uri="{909E8E84-426E-40DD-AFC4-6F175D3DCCD1}">
              <a14:hiddenFill xmlns:a14="http://schemas.microsoft.com/office/drawing/2010/main">
                <a:solidFill>
                  <a:srgbClr val="FFFFFF"/>
                </a:solidFill>
              </a14:hiddenFill>
            </a:ext>
          </a:extLst>
        </p:spPr>
      </p:pic>
      <p:pic>
        <p:nvPicPr>
          <p:cNvPr id="5126" name="Picture 6" descr="How Honeywell's Latest VR-Based Simulator Borrows From Gaming To Transform  Industrial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466" y="3004457"/>
            <a:ext cx="6238761" cy="350930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90603"/>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Transportation</a:t>
            </a:r>
            <a:r>
              <a:rPr lang="en-US" dirty="0" smtClean="0"/>
              <a:t>:</a:t>
            </a:r>
            <a:endParaRPr lang="en-US" dirty="0"/>
          </a:p>
        </p:txBody>
      </p:sp>
      <p:sp>
        <p:nvSpPr>
          <p:cNvPr id="3" name="Content Placeholder 2"/>
          <p:cNvSpPr>
            <a:spLocks noGrp="1"/>
          </p:cNvSpPr>
          <p:nvPr>
            <p:ph idx="1"/>
          </p:nvPr>
        </p:nvSpPr>
        <p:spPr>
          <a:xfrm>
            <a:off x="685800" y="609600"/>
            <a:ext cx="10131425" cy="3649133"/>
          </a:xfrm>
        </p:spPr>
        <p:txBody>
          <a:bodyPr/>
          <a:lstStyle/>
          <a:p>
            <a:pPr marL="0" indent="0">
              <a:buNone/>
            </a:pPr>
            <a:r>
              <a:rPr lang="en-US" sz="2000" dirty="0" smtClean="0"/>
              <a:t>Air </a:t>
            </a:r>
            <a:r>
              <a:rPr lang="en-US" sz="2000" dirty="0"/>
              <a:t>transportation was one of the first users of flight simulation to train pilots, because they can’t learn through mistakes, that endangers many lives.</a:t>
            </a:r>
          </a:p>
          <a:p>
            <a:pPr marL="0" indent="0">
              <a:buNone/>
            </a:pPr>
            <a:endParaRPr lang="en-US" dirty="0"/>
          </a:p>
        </p:txBody>
      </p:sp>
      <p:pic>
        <p:nvPicPr>
          <p:cNvPr id="6146" name="Picture 2" descr="Flight Simulation Training Devices – Lufthansa Aviation Training -  lufthansa-aviation-traini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32" y="2566075"/>
            <a:ext cx="6022565" cy="3385316"/>
          </a:xfrm>
          <a:prstGeom prst="roundRect">
            <a:avLst/>
          </a:prstGeom>
          <a:noFill/>
          <a:extLst>
            <a:ext uri="{909E8E84-426E-40DD-AFC4-6F175D3DCCD1}">
              <a14:hiddenFill xmlns:a14="http://schemas.microsoft.com/office/drawing/2010/main">
                <a:solidFill>
                  <a:srgbClr val="FFFFFF"/>
                </a:solidFill>
              </a14:hiddenFill>
            </a:ext>
          </a:extLst>
        </p:spPr>
      </p:pic>
      <p:pic>
        <p:nvPicPr>
          <p:cNvPr id="6148" name="Picture 4" descr="Simulation and training evolution for pilots | AirMed&amp;Resc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4" y="3644537"/>
            <a:ext cx="5442210" cy="305670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22680"/>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a:t>T</a:t>
            </a:r>
            <a:r>
              <a:rPr lang="en-US" dirty="0" smtClean="0"/>
              <a:t>he </a:t>
            </a:r>
            <a:r>
              <a:rPr lang="en-US" dirty="0"/>
              <a:t>A</a:t>
            </a:r>
            <a:r>
              <a:rPr lang="en-US" dirty="0" smtClean="0"/>
              <a:t>dvantages </a:t>
            </a:r>
            <a:r>
              <a:rPr lang="en-US" dirty="0"/>
              <a:t>O</a:t>
            </a:r>
            <a:r>
              <a:rPr lang="en-US" dirty="0" smtClean="0"/>
              <a:t>f </a:t>
            </a:r>
            <a:r>
              <a:rPr lang="en-US" dirty="0"/>
              <a:t>S</a:t>
            </a:r>
            <a:r>
              <a:rPr lang="en-US" dirty="0" smtClean="0"/>
              <a:t>imulations?</a:t>
            </a:r>
            <a:endParaRPr lang="en-US" dirty="0"/>
          </a:p>
        </p:txBody>
      </p:sp>
      <p:sp>
        <p:nvSpPr>
          <p:cNvPr id="3" name="Content Placeholder 2"/>
          <p:cNvSpPr>
            <a:spLocks noGrp="1"/>
          </p:cNvSpPr>
          <p:nvPr>
            <p:ph idx="1"/>
          </p:nvPr>
        </p:nvSpPr>
        <p:spPr>
          <a:xfrm>
            <a:off x="685800" y="1057850"/>
            <a:ext cx="10131425" cy="3649133"/>
          </a:xfrm>
        </p:spPr>
        <p:txBody>
          <a:bodyPr>
            <a:normAutofit/>
          </a:bodyPr>
          <a:lstStyle/>
          <a:p>
            <a:pPr marL="514350" indent="-514350">
              <a:buFont typeface="+mj-lt"/>
              <a:buAutoNum type="arabicPeriod"/>
            </a:pPr>
            <a:r>
              <a:rPr lang="en-US" sz="2000" b="1" i="1" u="sng" dirty="0" smtClean="0"/>
              <a:t>Less financial risk:</a:t>
            </a:r>
            <a:r>
              <a:rPr lang="en-US" sz="2000" b="1" i="1" dirty="0" smtClean="0"/>
              <a:t> </a:t>
            </a:r>
            <a:r>
              <a:rPr lang="en-US" sz="2000" dirty="0" smtClean="0"/>
              <a:t>equipment needed can be less expensive than the real world.</a:t>
            </a:r>
          </a:p>
          <a:p>
            <a:pPr marL="514350" indent="-514350">
              <a:buFont typeface="+mj-lt"/>
              <a:buAutoNum type="arabicPeriod"/>
            </a:pPr>
            <a:r>
              <a:rPr lang="en-US" sz="2000" b="1" i="1" u="sng" dirty="0" smtClean="0"/>
              <a:t>Exact repeated testing:</a:t>
            </a:r>
            <a:r>
              <a:rPr lang="en-US" sz="2000" b="1" i="1" dirty="0" smtClean="0"/>
              <a:t> </a:t>
            </a:r>
            <a:r>
              <a:rPr lang="en-US" sz="2000" dirty="0" smtClean="0"/>
              <a:t>an experiment can be repeated many times under the same exact conditions.</a:t>
            </a:r>
          </a:p>
          <a:p>
            <a:pPr marL="514350" indent="-514350">
              <a:buFont typeface="+mj-lt"/>
              <a:buAutoNum type="arabicPeriod"/>
            </a:pPr>
            <a:r>
              <a:rPr lang="en-US" sz="2000" b="1" i="1" u="sng" dirty="0" smtClean="0"/>
              <a:t>Examine long-term impacts:</a:t>
            </a:r>
            <a:r>
              <a:rPr lang="en-US" sz="2000" b="1" i="1" dirty="0" smtClean="0"/>
              <a:t> </a:t>
            </a:r>
            <a:r>
              <a:rPr lang="en-US" sz="2000" dirty="0" smtClean="0"/>
              <a:t>simulations can speed up processes affecting the earth such as climate change to show us its impact on our </a:t>
            </a:r>
            <a:r>
              <a:rPr lang="en-US" sz="2000" dirty="0" smtClean="0"/>
              <a:t>future in seconds.</a:t>
            </a:r>
            <a:endParaRPr lang="en-US" sz="2000" dirty="0" smtClean="0"/>
          </a:p>
          <a:p>
            <a:pPr marL="514350" indent="-514350">
              <a:buFont typeface="+mj-lt"/>
              <a:buAutoNum type="arabicPeriod"/>
            </a:pPr>
            <a:r>
              <a:rPr lang="en-US" sz="2000" b="1" i="1" u="sng" dirty="0" smtClean="0"/>
              <a:t>Easily accessible:</a:t>
            </a:r>
            <a:r>
              <a:rPr lang="en-US" sz="2000" b="1" i="1" dirty="0" smtClean="0"/>
              <a:t> </a:t>
            </a:r>
            <a:r>
              <a:rPr lang="en-US" sz="2000" dirty="0" smtClean="0"/>
              <a:t>simulations can be done anywhere at any time.</a:t>
            </a:r>
            <a:endParaRPr lang="en-US" sz="2000" dirty="0"/>
          </a:p>
        </p:txBody>
      </p:sp>
      <p:pic>
        <p:nvPicPr>
          <p:cNvPr id="1026" name="Picture 2" descr="Is the universe a computer simulation? - Simulation Theory expla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034" y="4083929"/>
            <a:ext cx="4532811" cy="2549706"/>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Are we all living in the Matrix? Behind a documentary on simulation theory  | Documentary films | The Guardi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13" b="6620"/>
          <a:stretch/>
        </p:blipFill>
        <p:spPr bwMode="auto">
          <a:xfrm>
            <a:off x="7118078" y="4083929"/>
            <a:ext cx="4267381" cy="273542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53349"/>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a:t>T</a:t>
            </a:r>
            <a:r>
              <a:rPr lang="en-US" dirty="0" smtClean="0"/>
              <a:t>he Disadvantages Of </a:t>
            </a:r>
            <a:r>
              <a:rPr lang="en-US" dirty="0"/>
              <a:t>S</a:t>
            </a:r>
            <a:r>
              <a:rPr lang="en-US" dirty="0" smtClean="0"/>
              <a:t>imulations?</a:t>
            </a:r>
            <a:endParaRPr lang="en-US" dirty="0"/>
          </a:p>
        </p:txBody>
      </p:sp>
      <p:sp>
        <p:nvSpPr>
          <p:cNvPr id="3" name="Content Placeholder 2"/>
          <p:cNvSpPr>
            <a:spLocks noGrp="1"/>
          </p:cNvSpPr>
          <p:nvPr>
            <p:ph idx="1"/>
          </p:nvPr>
        </p:nvSpPr>
        <p:spPr>
          <a:xfrm>
            <a:off x="685801" y="1449736"/>
            <a:ext cx="10131425" cy="3649133"/>
          </a:xfrm>
        </p:spPr>
        <p:txBody>
          <a:bodyPr/>
          <a:lstStyle/>
          <a:p>
            <a:pPr marL="514350" indent="-514350">
              <a:buFont typeface="+mj-lt"/>
              <a:buAutoNum type="arabicPeriod"/>
            </a:pPr>
            <a:r>
              <a:rPr lang="en-US" sz="2000" b="1" i="1" u="sng" dirty="0" smtClean="0"/>
              <a:t>Programming mistakes:</a:t>
            </a:r>
            <a:r>
              <a:rPr lang="en-US" sz="2000" b="1" i="1" dirty="0" smtClean="0"/>
              <a:t> </a:t>
            </a:r>
            <a:r>
              <a:rPr lang="en-US" sz="2000" dirty="0" smtClean="0"/>
              <a:t>the programmer may make a mistake in the rules, and that can </a:t>
            </a:r>
            <a:r>
              <a:rPr lang="en-US" sz="2000" dirty="0" smtClean="0"/>
              <a:t>cause a malfunction in </a:t>
            </a:r>
            <a:r>
              <a:rPr lang="en-US" sz="2000" dirty="0" smtClean="0"/>
              <a:t>the simulation.</a:t>
            </a:r>
          </a:p>
          <a:p>
            <a:pPr marL="514350" indent="-514350">
              <a:buFont typeface="+mj-lt"/>
              <a:buAutoNum type="arabicPeriod"/>
            </a:pPr>
            <a:r>
              <a:rPr lang="en-US" sz="2000" b="1" i="1" u="sng" dirty="0" smtClean="0"/>
              <a:t>The cost of making and running a simulation:</a:t>
            </a:r>
            <a:r>
              <a:rPr lang="en-US" sz="2000" b="1" i="1" dirty="0" smtClean="0"/>
              <a:t> </a:t>
            </a:r>
            <a:r>
              <a:rPr lang="en-US" sz="2000" dirty="0" smtClean="0"/>
              <a:t>it may be costly to make and run the simulation many times.</a:t>
            </a:r>
          </a:p>
          <a:p>
            <a:pPr marL="514350" indent="-514350">
              <a:buFont typeface="+mj-lt"/>
              <a:buAutoNum type="arabicPeriod"/>
            </a:pPr>
            <a:r>
              <a:rPr lang="en-US" sz="2000" b="1" i="1" u="sng" dirty="0" smtClean="0"/>
              <a:t>The reaction of the person in the experience:</a:t>
            </a:r>
            <a:r>
              <a:rPr lang="en-US" sz="2000" b="1" i="1" dirty="0" smtClean="0"/>
              <a:t> </a:t>
            </a:r>
            <a:r>
              <a:rPr lang="en-US" sz="2000" dirty="0" smtClean="0"/>
              <a:t>the reaction of a person in the simulation may not be genuine or real.</a:t>
            </a:r>
          </a:p>
          <a:p>
            <a:pPr marL="0" indent="0">
              <a:buNone/>
            </a:pPr>
            <a:endParaRPr lang="en-US" dirty="0"/>
          </a:p>
        </p:txBody>
      </p:sp>
      <p:pic>
        <p:nvPicPr>
          <p:cNvPr id="2050" name="Picture 2" descr="What Is Simulation Theory? Are We Living In A Simulation? | Built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632" y="3889519"/>
            <a:ext cx="5380550" cy="2824789"/>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Modelling, Simulation &amp; Training Systems | ST Enginee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58" y="4133510"/>
            <a:ext cx="4613717" cy="258079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52059"/>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video to help you understand:</a:t>
            </a:r>
          </a:p>
        </p:txBody>
      </p:sp>
      <p:sp>
        <p:nvSpPr>
          <p:cNvPr id="3" name="Rounded Rectangle 2"/>
          <p:cNvSpPr/>
          <p:nvPr/>
        </p:nvSpPr>
        <p:spPr>
          <a:xfrm>
            <a:off x="3017519" y="2377440"/>
            <a:ext cx="5016137" cy="2547258"/>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ln w="127000">
                <a:solidFill>
                  <a:schemeClr val="tx1"/>
                </a:solidFill>
              </a:ln>
              <a:blipFill>
                <a:blip r:embed="rId3"/>
                <a:tile tx="0" ty="0" sx="100000" sy="100000" flip="none" algn="tl"/>
              </a:blipFill>
            </a:endParaRPr>
          </a:p>
        </p:txBody>
      </p:sp>
      <p:sp>
        <p:nvSpPr>
          <p:cNvPr id="4" name="TextBox 3"/>
          <p:cNvSpPr txBox="1"/>
          <p:nvPr/>
        </p:nvSpPr>
        <p:spPr>
          <a:xfrm>
            <a:off x="3448594" y="2808514"/>
            <a:ext cx="4585063" cy="1323439"/>
          </a:xfrm>
          <a:prstGeom prst="rect">
            <a:avLst/>
          </a:prstGeom>
          <a:noFill/>
        </p:spPr>
        <p:txBody>
          <a:bodyPr wrap="square" rtlCol="0">
            <a:spAutoFit/>
          </a:bodyPr>
          <a:lstStyle/>
          <a:p>
            <a:r>
              <a:rPr lang="en-US" sz="8000" dirty="0" smtClean="0">
                <a:solidFill>
                  <a:srgbClr val="FF0000"/>
                </a:solidFill>
                <a:hlinkClick r:id="rId4"/>
              </a:rPr>
              <a:t>Click here</a:t>
            </a:r>
            <a:endParaRPr lang="en-US" sz="8000" dirty="0">
              <a:solidFill>
                <a:srgbClr val="FF0000"/>
              </a:solidFill>
            </a:endParaRPr>
          </a:p>
        </p:txBody>
      </p:sp>
      <p:sp>
        <p:nvSpPr>
          <p:cNvPr id="5" name="TextBox 4"/>
          <p:cNvSpPr txBox="1"/>
          <p:nvPr/>
        </p:nvSpPr>
        <p:spPr>
          <a:xfrm>
            <a:off x="809897" y="5667345"/>
            <a:ext cx="6753497" cy="369332"/>
          </a:xfrm>
          <a:prstGeom prst="rect">
            <a:avLst/>
          </a:prstGeom>
          <a:noFill/>
        </p:spPr>
        <p:txBody>
          <a:bodyPr wrap="square" rtlCol="0">
            <a:spAutoFit/>
          </a:bodyPr>
          <a:lstStyle/>
          <a:p>
            <a:r>
              <a:rPr lang="en-US" dirty="0" smtClean="0"/>
              <a:t>(click “browse YouTube” when the page with the browsers is shown)</a:t>
            </a:r>
            <a:endParaRPr lang="en-US" dirty="0"/>
          </a:p>
        </p:txBody>
      </p:sp>
    </p:spTree>
    <p:extLst>
      <p:ext uri="{BB962C8B-B14F-4D97-AF65-F5344CB8AC3E}">
        <p14:creationId xmlns:p14="http://schemas.microsoft.com/office/powerpoint/2010/main" val="1912512164"/>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445</TotalTime>
  <Words>540</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Simulations In Our Lives</vt:lpstr>
      <vt:lpstr>What Is A Simulation?</vt:lpstr>
      <vt:lpstr>Examples of simulations used in different industries:</vt:lpstr>
      <vt:lpstr>Manufacturing:</vt:lpstr>
      <vt:lpstr>Natural Disasters:</vt:lpstr>
      <vt:lpstr>Air Transportation:</vt:lpstr>
      <vt:lpstr>What Are The Advantages Of Simulations?</vt:lpstr>
      <vt:lpstr>What Are The Disadvantages Of Simulations?</vt:lpstr>
      <vt:lpstr>A video to help you understand:</vt:lpstr>
      <vt:lpstr>Conclusion:</vt:lpstr>
      <vt:lpstr>Thanks for reading</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In Our Lives</dc:title>
  <dc:creator>Sulieman</dc:creator>
  <cp:lastModifiedBy>Sulieman</cp:lastModifiedBy>
  <cp:revision>34</cp:revision>
  <dcterms:created xsi:type="dcterms:W3CDTF">2023-01-31T14:54:57Z</dcterms:created>
  <dcterms:modified xsi:type="dcterms:W3CDTF">2023-02-03T11:23:17Z</dcterms:modified>
</cp:coreProperties>
</file>