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65" r:id="rId3"/>
    <p:sldId id="257" r:id="rId4"/>
    <p:sldId id="258" r:id="rId5"/>
    <p:sldId id="259" r:id="rId6"/>
    <p:sldId id="260" r:id="rId7"/>
    <p:sldId id="262" r:id="rId8"/>
    <p:sldId id="264"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74" d="100"/>
          <a:sy n="74" d="100"/>
        </p:scale>
        <p:origin x="60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F8A06D78-7C9E-4B36-A657-CE1CAA97B89C}" type="datetimeFigureOut">
              <a:rPr lang="en-US" smtClean="0"/>
              <a:t>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FDA25-44B1-4357-A941-3698AFAE38CF}"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0868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A06D78-7C9E-4B36-A657-CE1CAA97B89C}" type="datetimeFigureOut">
              <a:rPr lang="en-US" smtClean="0"/>
              <a:t>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FDA25-44B1-4357-A941-3698AFAE38CF}" type="slidenum">
              <a:rPr lang="en-US" smtClean="0"/>
              <a:t>‹#›</a:t>
            </a:fld>
            <a:endParaRPr lang="en-US"/>
          </a:p>
        </p:txBody>
      </p:sp>
    </p:spTree>
    <p:extLst>
      <p:ext uri="{BB962C8B-B14F-4D97-AF65-F5344CB8AC3E}">
        <p14:creationId xmlns:p14="http://schemas.microsoft.com/office/powerpoint/2010/main" val="4103641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A06D78-7C9E-4B36-A657-CE1CAA97B89C}" type="datetimeFigureOut">
              <a:rPr lang="en-US" smtClean="0"/>
              <a:t>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FDA25-44B1-4357-A941-3698AFAE38CF}"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1477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A06D78-7C9E-4B36-A657-CE1CAA97B89C}" type="datetimeFigureOut">
              <a:rPr lang="en-US" smtClean="0"/>
              <a:t>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FDA25-44B1-4357-A941-3698AFAE38CF}" type="slidenum">
              <a:rPr lang="en-US" smtClean="0"/>
              <a:t>‹#›</a:t>
            </a:fld>
            <a:endParaRPr lang="en-US"/>
          </a:p>
        </p:txBody>
      </p:sp>
    </p:spTree>
    <p:extLst>
      <p:ext uri="{BB962C8B-B14F-4D97-AF65-F5344CB8AC3E}">
        <p14:creationId xmlns:p14="http://schemas.microsoft.com/office/powerpoint/2010/main" val="808339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A06D78-7C9E-4B36-A657-CE1CAA97B89C}" type="datetimeFigureOut">
              <a:rPr lang="en-US" smtClean="0"/>
              <a:t>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FDA25-44B1-4357-A941-3698AFAE38CF}"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1956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8A06D78-7C9E-4B36-A657-CE1CAA97B89C}" type="datetimeFigureOut">
              <a:rPr lang="en-US" smtClean="0"/>
              <a:t>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FDA25-44B1-4357-A941-3698AFAE38CF}" type="slidenum">
              <a:rPr lang="en-US" smtClean="0"/>
              <a:t>‹#›</a:t>
            </a:fld>
            <a:endParaRPr lang="en-US"/>
          </a:p>
        </p:txBody>
      </p:sp>
    </p:spTree>
    <p:extLst>
      <p:ext uri="{BB962C8B-B14F-4D97-AF65-F5344CB8AC3E}">
        <p14:creationId xmlns:p14="http://schemas.microsoft.com/office/powerpoint/2010/main" val="2012371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8A06D78-7C9E-4B36-A657-CE1CAA97B89C}" type="datetimeFigureOut">
              <a:rPr lang="en-US" smtClean="0"/>
              <a:t>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DFDA25-44B1-4357-A941-3698AFAE38CF}" type="slidenum">
              <a:rPr lang="en-US" smtClean="0"/>
              <a:t>‹#›</a:t>
            </a:fld>
            <a:endParaRPr lang="en-US"/>
          </a:p>
        </p:txBody>
      </p:sp>
    </p:spTree>
    <p:extLst>
      <p:ext uri="{BB962C8B-B14F-4D97-AF65-F5344CB8AC3E}">
        <p14:creationId xmlns:p14="http://schemas.microsoft.com/office/powerpoint/2010/main" val="2763919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8A06D78-7C9E-4B36-A657-CE1CAA97B89C}" type="datetimeFigureOut">
              <a:rPr lang="en-US" smtClean="0"/>
              <a:t>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DFDA25-44B1-4357-A941-3698AFAE38CF}" type="slidenum">
              <a:rPr lang="en-US" smtClean="0"/>
              <a:t>‹#›</a:t>
            </a:fld>
            <a:endParaRPr lang="en-US"/>
          </a:p>
        </p:txBody>
      </p:sp>
    </p:spTree>
    <p:extLst>
      <p:ext uri="{BB962C8B-B14F-4D97-AF65-F5344CB8AC3E}">
        <p14:creationId xmlns:p14="http://schemas.microsoft.com/office/powerpoint/2010/main" val="4114366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A06D78-7C9E-4B36-A657-CE1CAA97B89C}" type="datetimeFigureOut">
              <a:rPr lang="en-US" smtClean="0"/>
              <a:t>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DFDA25-44B1-4357-A941-3698AFAE38CF}" type="slidenum">
              <a:rPr lang="en-US" smtClean="0"/>
              <a:t>‹#›</a:t>
            </a:fld>
            <a:endParaRPr lang="en-US"/>
          </a:p>
        </p:txBody>
      </p:sp>
    </p:spTree>
    <p:extLst>
      <p:ext uri="{BB962C8B-B14F-4D97-AF65-F5344CB8AC3E}">
        <p14:creationId xmlns:p14="http://schemas.microsoft.com/office/powerpoint/2010/main" val="2819942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A06D78-7C9E-4B36-A657-CE1CAA97B89C}" type="datetimeFigureOut">
              <a:rPr lang="en-US" smtClean="0"/>
              <a:t>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FDA25-44B1-4357-A941-3698AFAE38CF}" type="slidenum">
              <a:rPr lang="en-US" smtClean="0"/>
              <a:t>‹#›</a:t>
            </a:fld>
            <a:endParaRPr lang="en-US"/>
          </a:p>
        </p:txBody>
      </p:sp>
    </p:spTree>
    <p:extLst>
      <p:ext uri="{BB962C8B-B14F-4D97-AF65-F5344CB8AC3E}">
        <p14:creationId xmlns:p14="http://schemas.microsoft.com/office/powerpoint/2010/main" val="1737619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A06D78-7C9E-4B36-A657-CE1CAA97B89C}" type="datetimeFigureOut">
              <a:rPr lang="en-US" smtClean="0"/>
              <a:t>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FDA25-44B1-4357-A941-3698AFAE38CF}"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8457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8A06D78-7C9E-4B36-A657-CE1CAA97B89C}" type="datetimeFigureOut">
              <a:rPr lang="en-US" smtClean="0"/>
              <a:t>2/3/2023</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FDFDA25-44B1-4357-A941-3698AFAE38CF}"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4470550"/>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video" Target="https://www.youtube.com/embed/viHILXVY_eU"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trueeducationpartnerships.com/schools/what-is-e-learning/" TargetMode="External"/><Relationship Id="rId7" Type="http://schemas.openxmlformats.org/officeDocument/2006/relationships/image" Target="../media/image8.png"/><Relationship Id="rId2" Type="http://schemas.openxmlformats.org/officeDocument/2006/relationships/hyperlink" Target="https://www.td.org/talent-development-glossary-terms/what-is-e-learning" TargetMode="External"/><Relationship Id="rId1" Type="http://schemas.openxmlformats.org/officeDocument/2006/relationships/slideLayout" Target="../slideLayouts/slideLayout2.xml"/><Relationship Id="rId6" Type="http://schemas.openxmlformats.org/officeDocument/2006/relationships/hyperlink" Target="https://er.educause.edu/articles/2008/11/asynchronous-and-synchronous-elearning" TargetMode="External"/><Relationship Id="rId5" Type="http://schemas.openxmlformats.org/officeDocument/2006/relationships/hyperlink" Target="https://www.bellevuecollege.edu/elearning/start/intro/" TargetMode="External"/><Relationship Id="rId4" Type="http://schemas.openxmlformats.org/officeDocument/2006/relationships/hyperlink" Target="https://www.talentlms.com/old/wp-content/uploads/2018/09/elearning-101-concept-trends-application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E-learning </a:t>
            </a:r>
            <a:endParaRPr lang="en-US" dirty="0"/>
          </a:p>
        </p:txBody>
      </p:sp>
      <p:sp>
        <p:nvSpPr>
          <p:cNvPr id="3" name="Subtitle 2"/>
          <p:cNvSpPr>
            <a:spLocks noGrp="1"/>
          </p:cNvSpPr>
          <p:nvPr>
            <p:ph type="subTitle" idx="1"/>
          </p:nvPr>
        </p:nvSpPr>
        <p:spPr/>
        <p:txBody>
          <a:bodyPr>
            <a:normAutofit/>
          </a:bodyPr>
          <a:lstStyle/>
          <a:p>
            <a:r>
              <a:rPr lang="en-US" b="1" smtClean="0">
                <a:effectLst>
                  <a:outerShdw blurRad="38100" dist="38100" dir="2700000" algn="tl">
                    <a:srgbClr val="000000">
                      <a:alpha val="43137"/>
                    </a:srgbClr>
                  </a:outerShdw>
                </a:effectLst>
              </a:rPr>
              <a:t> By : Tala </a:t>
            </a:r>
            <a:r>
              <a:rPr lang="en-US" b="1" dirty="0" smtClean="0">
                <a:effectLst>
                  <a:outerShdw blurRad="38100" dist="38100" dir="2700000" algn="tl">
                    <a:srgbClr val="000000">
                      <a:alpha val="43137"/>
                    </a:srgbClr>
                  </a:outerShdw>
                </a:effectLst>
              </a:rPr>
              <a:t>Al-</a:t>
            </a:r>
            <a:r>
              <a:rPr lang="en-US" b="1" dirty="0" err="1" smtClean="0">
                <a:effectLst>
                  <a:outerShdw blurRad="38100" dist="38100" dir="2700000" algn="tl">
                    <a:srgbClr val="000000">
                      <a:alpha val="43137"/>
                    </a:srgbClr>
                  </a:outerShdw>
                </a:effectLst>
              </a:rPr>
              <a:t>farah</a:t>
            </a:r>
            <a:r>
              <a:rPr lang="en-US" b="1" dirty="0" smtClean="0">
                <a:effectLst>
                  <a:outerShdw blurRad="38100" dist="38100" dir="2700000" algn="tl">
                    <a:srgbClr val="000000">
                      <a:alpha val="43137"/>
                    </a:srgbClr>
                  </a:outerShdw>
                </a:effectLst>
              </a:rPr>
              <a:t> </a:t>
            </a:r>
          </a:p>
          <a:p>
            <a:pPr algn="ctr"/>
            <a:r>
              <a:rPr lang="en-US" b="1" dirty="0" smtClean="0">
                <a:effectLst>
                  <a:outerShdw blurRad="38100" dist="38100" dir="2700000" algn="tl">
                    <a:srgbClr val="000000">
                      <a:alpha val="43137"/>
                    </a:srgbClr>
                  </a:outerShdw>
                </a:effectLst>
              </a:rPr>
              <a:t>8B </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971390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ritannic Bold" panose="020B0903060703020204" pitchFamily="34" charset="0"/>
              </a:rPr>
              <a:t>INTRODUCTION </a:t>
            </a:r>
            <a:endParaRPr lang="en-US" dirty="0">
              <a:latin typeface="Britannic Bold" panose="020B0903060703020204" pitchFamily="34" charset="0"/>
            </a:endParaRPr>
          </a:p>
        </p:txBody>
      </p:sp>
      <p:sp>
        <p:nvSpPr>
          <p:cNvPr id="3" name="Content Placeholder 2"/>
          <p:cNvSpPr>
            <a:spLocks noGrp="1"/>
          </p:cNvSpPr>
          <p:nvPr>
            <p:ph idx="1"/>
          </p:nvPr>
        </p:nvSpPr>
        <p:spPr/>
        <p:txBody>
          <a:bodyPr/>
          <a:lstStyle/>
          <a:p>
            <a:r>
              <a:rPr lang="en-US" dirty="0">
                <a:latin typeface="Arial Unicode MS" panose="020B0604020202020204" pitchFamily="34" charset="-128"/>
                <a:ea typeface="Arial Unicode MS" panose="020B0604020202020204" pitchFamily="34" charset="-128"/>
                <a:cs typeface="Arial Unicode MS" panose="020B0604020202020204" pitchFamily="34" charset="-128"/>
              </a:rPr>
              <a:t>While the term “e-learning” has been thrown around quite a lot in recent years, many are still unaware of what it actually means and how it can help them achieve success in both their professional and personal </a:t>
            </a: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lives</a:t>
            </a:r>
            <a:r>
              <a:rPr lang="ar-JO"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 The </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term “e-learning” has only been in existence since 1999, when the word was first utilized at a CBT systems </a:t>
            </a: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seminar .</a:t>
            </a:r>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4" name="Picture 3"/>
          <p:cNvPicPr>
            <a:picLocks noChangeAspect="1"/>
          </p:cNvPicPr>
          <p:nvPr/>
        </p:nvPicPr>
        <p:blipFill>
          <a:blip r:embed="rId2"/>
          <a:stretch>
            <a:fillRect/>
          </a:stretch>
        </p:blipFill>
        <p:spPr>
          <a:xfrm>
            <a:off x="6196549" y="3236890"/>
            <a:ext cx="5362575" cy="3810000"/>
          </a:xfrm>
          <a:prstGeom prst="rect">
            <a:avLst/>
          </a:prstGeom>
        </p:spPr>
      </p:pic>
    </p:spTree>
    <p:extLst>
      <p:ext uri="{BB962C8B-B14F-4D97-AF65-F5344CB8AC3E}">
        <p14:creationId xmlns:p14="http://schemas.microsoft.com/office/powerpoint/2010/main" val="37089637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latin typeface="Britannic Bold" panose="020B0903060703020204" pitchFamily="34" charset="0"/>
              </a:rPr>
              <a:t>What is E-learning </a:t>
            </a:r>
            <a:r>
              <a:rPr lang="en-US" dirty="0">
                <a:latin typeface="Britannic Bold" panose="020B0903060703020204" pitchFamily="34" charset="0"/>
              </a:rPr>
              <a:t>?</a:t>
            </a:r>
            <a:endParaRPr lang="en-US" dirty="0">
              <a:latin typeface="Britannic Bold" panose="020B0903060703020204" pitchFamily="34" charset="0"/>
            </a:endParaRPr>
          </a:p>
        </p:txBody>
      </p:sp>
      <p:sp>
        <p:nvSpPr>
          <p:cNvPr id="3" name="Content Placeholder 2"/>
          <p:cNvSpPr>
            <a:spLocks noGrp="1"/>
          </p:cNvSpPr>
          <p:nvPr>
            <p:ph idx="1"/>
          </p:nvPr>
        </p:nvSpPr>
        <p:spPr/>
        <p:txBody>
          <a:bodyPr/>
          <a:lstStyle/>
          <a:p>
            <a:pPr fontAlgn="base"/>
            <a:r>
              <a:rPr lang="en-US" sz="2400" dirty="0" smtClean="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E-learning </a:t>
            </a:r>
            <a:r>
              <a:rPr lang="en-US" sz="2400"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is a type of teaching that's conducted digitally, usually through the internet. It's a convenient and effective way for students to improve their skills because it can be accessed on various electronic devices such as tablets, smartphones, and computers. There are a variety of e-learning resources available</a:t>
            </a:r>
            <a:r>
              <a:rPr lang="en-US" sz="2400" dirty="0">
                <a:solidFill>
                  <a:schemeClr val="tx1">
                    <a:lumMod val="95000"/>
                    <a:lumOff val="5000"/>
                  </a:schemeClr>
                </a:solidFill>
                <a:latin typeface="din-2014"/>
              </a:rPr>
              <a:t>.</a:t>
            </a:r>
          </a:p>
          <a:p>
            <a:endParaRPr lang="en-US" dirty="0"/>
          </a:p>
        </p:txBody>
      </p:sp>
      <p:pic>
        <p:nvPicPr>
          <p:cNvPr id="4" name="Picture 3"/>
          <p:cNvPicPr>
            <a:picLocks noChangeAspect="1"/>
          </p:cNvPicPr>
          <p:nvPr/>
        </p:nvPicPr>
        <p:blipFill>
          <a:blip r:embed="rId2"/>
          <a:stretch>
            <a:fillRect/>
          </a:stretch>
        </p:blipFill>
        <p:spPr>
          <a:xfrm>
            <a:off x="7307956" y="3911005"/>
            <a:ext cx="3391271" cy="2475628"/>
          </a:xfrm>
          <a:prstGeom prst="rect">
            <a:avLst/>
          </a:prstGeom>
        </p:spPr>
      </p:pic>
    </p:spTree>
    <p:extLst>
      <p:ext uri="{BB962C8B-B14F-4D97-AF65-F5344CB8AC3E}">
        <p14:creationId xmlns:p14="http://schemas.microsoft.com/office/powerpoint/2010/main" val="23210184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latin typeface="Britannic Bold" panose="020B0903060703020204" pitchFamily="34" charset="0"/>
              </a:rPr>
              <a:t>WHAT IS THE IMPORTANCE OF E-LEARNING IN </a:t>
            </a:r>
            <a:r>
              <a:rPr lang="en-US" sz="4400" dirty="0" smtClean="0">
                <a:latin typeface="Britannic Bold" panose="020B0903060703020204" pitchFamily="34" charset="0"/>
              </a:rPr>
              <a:t>EDUCATION</a:t>
            </a:r>
            <a:r>
              <a:rPr lang="en-US" dirty="0">
                <a:latin typeface="Britannic Bold" panose="020B0903060703020204" pitchFamily="34" charset="0"/>
              </a:rPr>
              <a:t>?</a:t>
            </a:r>
          </a:p>
        </p:txBody>
      </p:sp>
      <p:sp>
        <p:nvSpPr>
          <p:cNvPr id="3" name="Content Placeholder 2"/>
          <p:cNvSpPr>
            <a:spLocks noGrp="1"/>
          </p:cNvSpPr>
          <p:nvPr>
            <p:ph idx="1"/>
          </p:nvPr>
        </p:nvSpPr>
        <p:spPr/>
        <p:txBody>
          <a:bodyPr>
            <a:normAutofit/>
          </a:bodyPr>
          <a:lstStyle/>
          <a:p>
            <a:pPr fontAlgn="base"/>
            <a:r>
              <a:rPr lang="en-US" sz="2000"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Right now, e-learning is playing a huge role in education by ensuring students are still able to continue their studies during this time of national </a:t>
            </a:r>
            <a:r>
              <a:rPr lang="en-US" sz="2000" dirty="0" smtClean="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crisis.</a:t>
            </a:r>
            <a:r>
              <a:rPr lang="ar-JO" sz="2000" dirty="0" smtClean="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smtClean="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Aside </a:t>
            </a:r>
            <a:r>
              <a:rPr lang="en-US" sz="2000"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from that, e-learning plays an important role in the modern classroom, allowing teachers to share students’ progress with parents and enabling students to continue their studies beyond the classroom through apps, online learning materials and sharing hubs</a:t>
            </a:r>
            <a:r>
              <a:rPr lang="en-US" sz="2000" dirty="0" smtClean="0">
                <a:solidFill>
                  <a:srgbClr val="676767"/>
                </a:solidFill>
                <a:latin typeface="Arial Unicode MS" panose="020B0604020202020204" pitchFamily="34" charset="-128"/>
                <a:ea typeface="Arial Unicode MS" panose="020B0604020202020204" pitchFamily="34" charset="-128"/>
                <a:cs typeface="Arial Unicode MS" panose="020B0604020202020204" pitchFamily="34" charset="-128"/>
              </a:rPr>
              <a:t>.</a:t>
            </a:r>
            <a:endParaRPr lang="en-US" sz="2000" dirty="0">
              <a:solidFill>
                <a:srgbClr val="676767"/>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4" name="Picture 3"/>
          <p:cNvPicPr>
            <a:picLocks noChangeAspect="1"/>
          </p:cNvPicPr>
          <p:nvPr/>
        </p:nvPicPr>
        <p:blipFill>
          <a:blip r:embed="rId2"/>
          <a:stretch>
            <a:fillRect/>
          </a:stretch>
        </p:blipFill>
        <p:spPr>
          <a:xfrm>
            <a:off x="7059768" y="3927841"/>
            <a:ext cx="4763038" cy="2381519"/>
          </a:xfrm>
          <a:prstGeom prst="rect">
            <a:avLst/>
          </a:prstGeom>
        </p:spPr>
      </p:pic>
      <p:pic>
        <p:nvPicPr>
          <p:cNvPr id="5" name="Picture 4"/>
          <p:cNvPicPr>
            <a:picLocks noChangeAspect="1"/>
          </p:cNvPicPr>
          <p:nvPr/>
        </p:nvPicPr>
        <p:blipFill rotWithShape="1">
          <a:blip r:embed="rId3"/>
          <a:srcRect t="10420" b="17925"/>
          <a:stretch/>
        </p:blipFill>
        <p:spPr>
          <a:xfrm>
            <a:off x="6437955" y="4297680"/>
            <a:ext cx="2185255" cy="1674253"/>
          </a:xfrm>
          <a:prstGeom prst="rect">
            <a:avLst/>
          </a:prstGeom>
        </p:spPr>
      </p:pic>
    </p:spTree>
    <p:extLst>
      <p:ext uri="{BB962C8B-B14F-4D97-AF65-F5344CB8AC3E}">
        <p14:creationId xmlns:p14="http://schemas.microsoft.com/office/powerpoint/2010/main" val="21788508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Britannic Bold" panose="020B0903060703020204" pitchFamily="34" charset="0"/>
              </a:rPr>
              <a:t>E-LEARNING ADVANTAGES &amp; DISADVANTAGES</a:t>
            </a:r>
          </a:p>
        </p:txBody>
      </p:sp>
      <p:sp>
        <p:nvSpPr>
          <p:cNvPr id="3" name="Content Placeholder 2"/>
          <p:cNvSpPr>
            <a:spLocks noGrp="1"/>
          </p:cNvSpPr>
          <p:nvPr>
            <p:ph idx="1"/>
          </p:nvPr>
        </p:nvSpPr>
        <p:spPr/>
        <p:txBody>
          <a:bodyPr/>
          <a:lstStyle/>
          <a:p>
            <a:pPr fontAlgn="base"/>
            <a:endParaRPr lang="en-US" cap="all" dirty="0">
              <a:solidFill>
                <a:srgbClr val="444444"/>
              </a:solidFill>
              <a:latin typeface="din-condensed"/>
            </a:endParaRP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12388082"/>
              </p:ext>
            </p:extLst>
          </p:nvPr>
        </p:nvGraphicFramePr>
        <p:xfrm>
          <a:off x="1181995" y="2215165"/>
          <a:ext cx="9597622" cy="3674181"/>
        </p:xfrm>
        <a:graphic>
          <a:graphicData uri="http://schemas.openxmlformats.org/drawingml/2006/table">
            <a:tbl>
              <a:tblPr firstRow="1" bandRow="1">
                <a:tableStyleId>{5C22544A-7EE6-4342-B048-85BDC9FD1C3A}</a:tableStyleId>
              </a:tblPr>
              <a:tblGrid>
                <a:gridCol w="4798811"/>
                <a:gridCol w="4798811"/>
              </a:tblGrid>
              <a:tr h="487496">
                <a:tc>
                  <a:txBody>
                    <a:bodyPr/>
                    <a:lstStyle/>
                    <a:p>
                      <a:r>
                        <a:rPr lang="en-US" dirty="0" smtClean="0"/>
                        <a:t>BENEFITS OF E-LEARNING</a:t>
                      </a:r>
                      <a:endParaRPr lang="en-US" dirty="0"/>
                    </a:p>
                  </a:txBody>
                  <a:tcPr/>
                </a:tc>
                <a:tc>
                  <a:txBody>
                    <a:bodyPr/>
                    <a:lstStyle/>
                    <a:p>
                      <a:r>
                        <a:rPr lang="en-US" dirty="0" smtClean="0"/>
                        <a:t>DISADVANTAGES OF E-LEARNING</a:t>
                      </a:r>
                      <a:endParaRPr lang="en-US" dirty="0"/>
                    </a:p>
                  </a:txBody>
                  <a:tcPr/>
                </a:tc>
              </a:tr>
              <a:tr h="648642">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i="0" kern="1200" cap="all" dirty="0" smtClean="0">
                          <a:solidFill>
                            <a:schemeClr val="dk1"/>
                          </a:solidFill>
                          <a:effectLst/>
                          <a:latin typeface="Arial Unicode MS" panose="020B0604020202020204" pitchFamily="34" charset="-128"/>
                          <a:ea typeface="Arial Unicode MS" panose="020B0604020202020204" pitchFamily="34" charset="-128"/>
                          <a:cs typeface="Arial Unicode MS" panose="020B0604020202020204" pitchFamily="34" charset="-128"/>
                        </a:rPr>
                        <a:t>AFFORDABLE AND TIME-SAVING</a:t>
                      </a:r>
                    </a:p>
                    <a:p>
                      <a:pPr marL="285750" indent="-285750">
                        <a:buFont typeface="Arial" panose="020B0604020202020204" pitchFamily="34" charset="0"/>
                        <a:buChar char="•"/>
                      </a:pP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i="0" kern="1200" cap="all" dirty="0" smtClean="0">
                          <a:solidFill>
                            <a:schemeClr val="dk1"/>
                          </a:solidFill>
                          <a:effectLst/>
                          <a:latin typeface="Arial Unicode MS" panose="020B0604020202020204" pitchFamily="34" charset="-128"/>
                          <a:ea typeface="Arial Unicode MS" panose="020B0604020202020204" pitchFamily="34" charset="-128"/>
                          <a:cs typeface="Arial Unicode MS" panose="020B0604020202020204" pitchFamily="34" charset="-128"/>
                        </a:rPr>
                        <a:t>REQUIRES SELF-MOTIVATION</a:t>
                      </a:r>
                    </a:p>
                    <a:p>
                      <a:pPr marL="285750" indent="-285750">
                        <a:buFont typeface="Arial" panose="020B0604020202020204" pitchFamily="34" charset="0"/>
                        <a:buChar char="•"/>
                      </a:pP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tc>
              </a:tr>
              <a:tr h="926631">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i="0" kern="1200" cap="all" dirty="0" smtClean="0">
                          <a:solidFill>
                            <a:schemeClr val="dk1"/>
                          </a:solidFill>
                          <a:effectLst/>
                          <a:latin typeface="Arial Unicode MS" panose="020B0604020202020204" pitchFamily="34" charset="-128"/>
                          <a:ea typeface="Arial Unicode MS" panose="020B0604020202020204" pitchFamily="34" charset="-128"/>
                          <a:cs typeface="Arial Unicode MS" panose="020B0604020202020204" pitchFamily="34" charset="-128"/>
                        </a:rPr>
                        <a:t>No Boundaries, No Restrictions</a:t>
                      </a:r>
                      <a:endParaRPr lang="en-US" sz="2000" b="0" i="0" kern="1200" cap="all" dirty="0" smtClean="0">
                        <a:solidFill>
                          <a:schemeClr val="dk1"/>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i="0" kern="1200" cap="all" dirty="0" smtClean="0">
                          <a:solidFill>
                            <a:schemeClr val="dk1"/>
                          </a:solidFill>
                          <a:effectLst/>
                          <a:latin typeface="Arial Unicode MS" panose="020B0604020202020204" pitchFamily="34" charset="-128"/>
                          <a:ea typeface="Arial Unicode MS" panose="020B0604020202020204" pitchFamily="34" charset="-128"/>
                          <a:cs typeface="Arial Unicode MS" panose="020B0604020202020204" pitchFamily="34" charset="-128"/>
                        </a:rPr>
                        <a:t>MISSES THE FACE-TO-FACE ASPECT OF LEARNING</a:t>
                      </a:r>
                    </a:p>
                    <a:p>
                      <a:pPr marL="285750" indent="-285750">
                        <a:buFont typeface="Arial" panose="020B0604020202020204" pitchFamily="34" charset="0"/>
                        <a:buChar char="•"/>
                      </a:pP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tc>
              </a:tr>
              <a:tr h="648642">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i="0" kern="1200" cap="all" dirty="0" smtClean="0">
                          <a:solidFill>
                            <a:schemeClr val="dk1"/>
                          </a:solidFill>
                          <a:effectLst/>
                          <a:latin typeface="Arial Unicode MS" panose="020B0604020202020204" pitchFamily="34" charset="-128"/>
                          <a:ea typeface="Arial Unicode MS" panose="020B0604020202020204" pitchFamily="34" charset="-128"/>
                          <a:cs typeface="Arial Unicode MS" panose="020B0604020202020204" pitchFamily="34" charset="-128"/>
                        </a:rPr>
                        <a:t>EASY TO TRACK PROGRESS</a:t>
                      </a:r>
                    </a:p>
                    <a:p>
                      <a:pPr marL="285750" indent="-285750">
                        <a:buFont typeface="Arial" panose="020B0604020202020204" pitchFamily="34" charset="0"/>
                        <a:buChar char="•"/>
                      </a:pP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tc>
                <a:tc>
                  <a:txBody>
                    <a:bodyPr/>
                    <a:lstStyle/>
                    <a:p>
                      <a:pPr marL="285750" indent="-285750">
                        <a:buFont typeface="Arial" panose="020B0604020202020204" pitchFamily="34" charset="0"/>
                        <a:buChar char="•"/>
                      </a:pPr>
                      <a:r>
                        <a:rPr lang="en-US" sz="2000" b="0" i="0" kern="1200" dirty="0" smtClean="0">
                          <a:solidFill>
                            <a:schemeClr val="dk1"/>
                          </a:solidFill>
                          <a:effectLst/>
                          <a:latin typeface="Arial Unicode MS" panose="020B0604020202020204" pitchFamily="34" charset="-128"/>
                          <a:ea typeface="Arial Unicode MS" panose="020B0604020202020204" pitchFamily="34" charset="-128"/>
                          <a:cs typeface="Arial Unicode MS" panose="020B0604020202020204" pitchFamily="34" charset="-128"/>
                        </a:rPr>
                        <a:t>Technology problems</a:t>
                      </a: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tc>
              </a:tr>
              <a:tr h="778765">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i="0" kern="1200" cap="all" dirty="0" smtClean="0">
                          <a:solidFill>
                            <a:schemeClr val="dk1"/>
                          </a:solidFill>
                          <a:effectLst/>
                          <a:latin typeface="Arial Unicode MS" panose="020B0604020202020204" pitchFamily="34" charset="-128"/>
                          <a:ea typeface="Arial Unicode MS" panose="020B0604020202020204" pitchFamily="34" charset="-128"/>
                          <a:cs typeface="Arial Unicode MS" panose="020B0604020202020204" pitchFamily="34" charset="-128"/>
                        </a:rPr>
                        <a:t>Qualitative </a:t>
                      </a:r>
                      <a:endParaRPr lang="en-US" sz="2000" b="0" i="0" kern="1200" cap="all" dirty="0" smtClean="0">
                        <a:solidFill>
                          <a:schemeClr val="dk1"/>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a:tc>
                <a:tc>
                  <a:txBody>
                    <a:bodyPr/>
                    <a:lstStyle/>
                    <a:p>
                      <a:pPr marL="285750" indent="-285750">
                        <a:buFont typeface="Arial" panose="020B0604020202020204" pitchFamily="34" charset="0"/>
                        <a:buChar char="•"/>
                      </a:pP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The risk of social isolation </a:t>
                      </a: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tc>
              </a:tr>
            </a:tbl>
          </a:graphicData>
        </a:graphic>
      </p:graphicFrame>
    </p:spTree>
    <p:extLst>
      <p:ext uri="{BB962C8B-B14F-4D97-AF65-F5344CB8AC3E}">
        <p14:creationId xmlns:p14="http://schemas.microsoft.com/office/powerpoint/2010/main" val="27080743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4538" y="1080475"/>
            <a:ext cx="10058400" cy="1083175"/>
          </a:xfrm>
        </p:spPr>
        <p:txBody>
          <a:bodyPr>
            <a:normAutofit fontScale="90000"/>
          </a:bodyPr>
          <a:lstStyle/>
          <a:p>
            <a:r>
              <a:rPr lang="en-US" dirty="0">
                <a:latin typeface="Britannic Bold" panose="020B0903060703020204" pitchFamily="34" charset="0"/>
              </a:rPr>
              <a:t>Types of </a:t>
            </a:r>
            <a:r>
              <a:rPr lang="en-US" dirty="0" smtClean="0">
                <a:latin typeface="Britannic Bold" panose="020B0903060703020204" pitchFamily="34" charset="0"/>
              </a:rPr>
              <a:t>E-Learning</a:t>
            </a:r>
            <a:r>
              <a:rPr lang="en-US" dirty="0">
                <a:latin typeface="Britannic Bold" panose="020B0903060703020204" pitchFamily="34" charset="0"/>
              </a:rPr>
              <a:t/>
            </a:r>
            <a:br>
              <a:rPr lang="en-US" dirty="0">
                <a:latin typeface="Britannic Bold" panose="020B0903060703020204" pitchFamily="34" charset="0"/>
              </a:rPr>
            </a:br>
            <a:endParaRPr lang="en-US" dirty="0">
              <a:latin typeface="Britannic Bold" panose="020B0903060703020204" pitchFamily="34" charset="0"/>
            </a:endParaRPr>
          </a:p>
        </p:txBody>
      </p:sp>
      <p:sp>
        <p:nvSpPr>
          <p:cNvPr id="3" name="Content Placeholder 2"/>
          <p:cNvSpPr>
            <a:spLocks noGrp="1"/>
          </p:cNvSpPr>
          <p:nvPr>
            <p:ph idx="1"/>
          </p:nvPr>
        </p:nvSpPr>
        <p:spPr>
          <a:xfrm>
            <a:off x="784538" y="2573076"/>
            <a:ext cx="10648682" cy="3953815"/>
          </a:xfrm>
        </p:spPr>
        <p:txBody>
          <a:bodyPr/>
          <a:lstStyle/>
          <a:p>
            <a:r>
              <a:rPr lang="en-US" sz="2400" b="1"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Lesson-based </a:t>
            </a:r>
            <a:r>
              <a:rPr lang="en-US" sz="2400" b="1" dirty="0" smtClean="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learning </a:t>
            </a:r>
            <a:r>
              <a:rPr lang="en-US" sz="2400" dirty="0" smtClean="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while </a:t>
            </a:r>
            <a:r>
              <a:rPr lang="en-US" sz="2400"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the web opens an entirely new world with more avenues than your child will ever have time to </a:t>
            </a:r>
            <a:r>
              <a:rPr lang="en-US" sz="2400" dirty="0" smtClean="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explore.</a:t>
            </a:r>
          </a:p>
          <a:p>
            <a:r>
              <a:rPr lang="en-US" sz="2400" b="1"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Group </a:t>
            </a:r>
            <a:r>
              <a:rPr lang="en-US" sz="2400" b="1" dirty="0" smtClean="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learning : </a:t>
            </a:r>
            <a:r>
              <a:rPr lang="en-US" sz="2400" dirty="0" smtClean="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400"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play devil's advocate, one potential negative of eLearning - especially compared to classroom learning - is the social aspect</a:t>
            </a:r>
            <a:r>
              <a:rPr lang="en-US" sz="2400" dirty="0" smtClean="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a:t>
            </a:r>
          </a:p>
          <a:p>
            <a:r>
              <a:rPr lang="en-US" sz="2400" b="1"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Self-paced </a:t>
            </a:r>
            <a:r>
              <a:rPr lang="en-US" sz="2400" b="1" dirty="0" smtClean="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learning : </a:t>
            </a:r>
            <a:r>
              <a:rPr lang="en-US" sz="2400"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Obviously between the different experiences presented above and below, there is going to be some overlap, with many opportunities offering a suite of experiences like self-pacing, courses, videos, and more.</a:t>
            </a:r>
            <a:endParaRPr lang="en-US" sz="2400" b="1"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a:p>
            <a:r>
              <a:rPr lang="en-US" sz="2400" b="1"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Game and activity-based </a:t>
            </a:r>
            <a:r>
              <a:rPr lang="en-US" sz="2400" b="1" dirty="0" smtClean="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learning : </a:t>
            </a:r>
            <a:r>
              <a:rPr lang="en-US" sz="2400" dirty="0" smtClean="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One </a:t>
            </a:r>
            <a:r>
              <a:rPr lang="en-US" sz="2400"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way to really grab and keep hold of a child’s attention is to link online learning to something they’re already interested in. </a:t>
            </a:r>
            <a:r>
              <a:rPr lang="en-US" sz="2400" b="1" dirty="0" smtClean="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a:t>
            </a:r>
            <a:endParaRPr lang="en-US" sz="2400" b="1"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US" sz="2400" b="1"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US" dirty="0"/>
          </a:p>
        </p:txBody>
      </p:sp>
      <p:pic>
        <p:nvPicPr>
          <p:cNvPr id="4" name="Picture 3"/>
          <p:cNvPicPr>
            <a:picLocks noChangeAspect="1"/>
          </p:cNvPicPr>
          <p:nvPr/>
        </p:nvPicPr>
        <p:blipFill>
          <a:blip r:embed="rId2"/>
          <a:stretch>
            <a:fillRect/>
          </a:stretch>
        </p:blipFill>
        <p:spPr>
          <a:xfrm>
            <a:off x="7543800" y="386366"/>
            <a:ext cx="3889420" cy="1944710"/>
          </a:xfrm>
          <a:prstGeom prst="rect">
            <a:avLst/>
          </a:prstGeom>
        </p:spPr>
      </p:pic>
    </p:spTree>
    <p:extLst>
      <p:ext uri="{BB962C8B-B14F-4D97-AF65-F5344CB8AC3E}">
        <p14:creationId xmlns:p14="http://schemas.microsoft.com/office/powerpoint/2010/main" val="27307841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Britannic Bold" panose="020B0903060703020204" pitchFamily="34" charset="0"/>
              </a:rPr>
              <a:t>The future of e-learning </a:t>
            </a:r>
            <a:r>
              <a:rPr lang="en-US" dirty="0" smtClean="0">
                <a:latin typeface="Britannic Bold" panose="020B0903060703020204" pitchFamily="34" charset="0"/>
              </a:rPr>
              <a:t>:</a:t>
            </a:r>
            <a:endParaRPr lang="en-US" dirty="0">
              <a:latin typeface="Britannic Bold" panose="020B0903060703020204" pitchFamily="34" charset="0"/>
            </a:endParaRPr>
          </a:p>
        </p:txBody>
      </p:sp>
      <p:sp>
        <p:nvSpPr>
          <p:cNvPr id="3" name="Content Placeholder 2"/>
          <p:cNvSpPr>
            <a:spLocks noGrp="1"/>
          </p:cNvSpPr>
          <p:nvPr>
            <p:ph idx="1"/>
          </p:nvPr>
        </p:nvSpPr>
        <p:spPr/>
        <p:txBody>
          <a:bodyPr/>
          <a:lstStyle/>
          <a:p>
            <a:r>
              <a:rPr lang="en-US" dirty="0">
                <a:latin typeface="Arial Unicode MS" panose="020B0604020202020204" pitchFamily="34" charset="-128"/>
                <a:ea typeface="Arial Unicode MS" panose="020B0604020202020204" pitchFamily="34" charset="-128"/>
                <a:cs typeface="Arial Unicode MS" panose="020B0604020202020204" pitchFamily="34" charset="-128"/>
              </a:rPr>
              <a:t>E-learning is here to stay. As computer ownership grows across the globe e-learning becomes increasingly viable and accessible. Internet connection speeds are increasing, and with that, opportunities for more multimedia training methods arise. With the immense improvement of mobile networks in the past few years and the increase in telecommuting, taking all the awesome features of e-learning on the road is a reality with smartphones and other portable devices. Technologies such as social media are also transforming education constantly</a:t>
            </a:r>
            <a:r>
              <a:rPr lang="en-US" dirty="0"/>
              <a:t>.</a:t>
            </a:r>
            <a:endParaRPr lang="en-US" dirty="0"/>
          </a:p>
        </p:txBody>
      </p:sp>
    </p:spTree>
    <p:extLst>
      <p:ext uri="{BB962C8B-B14F-4D97-AF65-F5344CB8AC3E}">
        <p14:creationId xmlns:p14="http://schemas.microsoft.com/office/powerpoint/2010/main" val="4954661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viHILXVY_eU"/>
          <p:cNvPicPr>
            <a:picLocks noGrp="1" noRot="1" noChangeAspect="1"/>
          </p:cNvPicPr>
          <p:nvPr>
            <p:ph idx="1"/>
            <a:videoFile r:link="rId1"/>
          </p:nvPr>
        </p:nvPicPr>
        <p:blipFill>
          <a:blip r:embed="rId3"/>
          <a:stretch>
            <a:fillRect/>
          </a:stretch>
        </p:blipFill>
        <p:spPr>
          <a:xfrm>
            <a:off x="2253803" y="1164980"/>
            <a:ext cx="7534141" cy="4237954"/>
          </a:xfrm>
          <a:prstGeom prst="rect">
            <a:avLst/>
          </a:prstGeom>
        </p:spPr>
      </p:pic>
      <p:sp>
        <p:nvSpPr>
          <p:cNvPr id="6" name="TextBox 5"/>
          <p:cNvSpPr txBox="1"/>
          <p:nvPr/>
        </p:nvSpPr>
        <p:spPr>
          <a:xfrm>
            <a:off x="5112914" y="5692461"/>
            <a:ext cx="2176528" cy="400110"/>
          </a:xfrm>
          <a:prstGeom prst="rect">
            <a:avLst/>
          </a:prstGeom>
          <a:solidFill>
            <a:schemeClr val="tx1"/>
          </a:solidFill>
        </p:spPr>
        <p:txBody>
          <a:bodyPr wrap="square" rtlCol="0">
            <a:spAutoFit/>
          </a:bodyPr>
          <a:lstStyle/>
          <a:p>
            <a:pPr algn="ctr"/>
            <a:r>
              <a:rPr lang="en-US" sz="2000" dirty="0" smtClean="0">
                <a:solidFill>
                  <a:schemeClr val="bg1"/>
                </a:solidFill>
                <a:latin typeface="Britannic Bold" panose="020B0903060703020204" pitchFamily="34" charset="0"/>
              </a:rPr>
              <a:t>Click</a:t>
            </a:r>
            <a:r>
              <a:rPr lang="en-US" sz="2000" dirty="0" smtClean="0">
                <a:latin typeface="Britannic Bold" panose="020B0903060703020204" pitchFamily="34" charset="0"/>
              </a:rPr>
              <a:t> </a:t>
            </a:r>
            <a:r>
              <a:rPr lang="en-US" sz="2000" dirty="0" smtClean="0">
                <a:solidFill>
                  <a:schemeClr val="bg1"/>
                </a:solidFill>
                <a:latin typeface="Britannic Bold" panose="020B0903060703020204" pitchFamily="34" charset="0"/>
              </a:rPr>
              <a:t>here </a:t>
            </a:r>
            <a:endParaRPr lang="en-US" sz="2000" dirty="0">
              <a:solidFill>
                <a:schemeClr val="bg1"/>
              </a:solidFill>
              <a:latin typeface="Britannic Bold" panose="020B0903060703020204" pitchFamily="34" charset="0"/>
            </a:endParaRPr>
          </a:p>
        </p:txBody>
      </p:sp>
    </p:spTree>
    <p:extLst>
      <p:ext uri="{BB962C8B-B14F-4D97-AF65-F5344CB8AC3E}">
        <p14:creationId xmlns:p14="http://schemas.microsoft.com/office/powerpoint/2010/main" val="5830914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ritannic Bold" panose="020B0903060703020204" pitchFamily="34" charset="0"/>
              </a:rPr>
              <a:t>Resources </a:t>
            </a:r>
            <a:endParaRPr lang="en-US" dirty="0">
              <a:latin typeface="Britannic Bold" panose="020B0903060703020204" pitchFamily="34" charset="0"/>
            </a:endParaRPr>
          </a:p>
        </p:txBody>
      </p:sp>
      <p:sp>
        <p:nvSpPr>
          <p:cNvPr id="3" name="Content Placeholder 2"/>
          <p:cNvSpPr>
            <a:spLocks noGrp="1"/>
          </p:cNvSpPr>
          <p:nvPr>
            <p:ph idx="1"/>
          </p:nvPr>
        </p:nvSpPr>
        <p:spPr/>
        <p:txBody>
          <a:bodyPr/>
          <a:lstStyle/>
          <a:p>
            <a:pPr>
              <a:buFont typeface="Wingdings" panose="05000000000000000000" pitchFamily="2" charset="2"/>
              <a:buChar char="q"/>
            </a:pPr>
            <a:r>
              <a:rPr lang="ar-JO" dirty="0" smtClean="0">
                <a:hlinkClick r:id="rId2"/>
              </a:rPr>
              <a:t> </a:t>
            </a:r>
            <a:r>
              <a:rPr lang="en-US" dirty="0" smtClean="0">
                <a:hlinkClick r:id="rId2"/>
              </a:rPr>
              <a:t>https</a:t>
            </a:r>
            <a:r>
              <a:rPr lang="en-US" dirty="0">
                <a:hlinkClick r:id="rId2"/>
              </a:rPr>
              <a:t>://</a:t>
            </a:r>
            <a:r>
              <a:rPr lang="en-US" dirty="0" smtClean="0">
                <a:hlinkClick r:id="rId2"/>
              </a:rPr>
              <a:t>www.td.org/talent-development-glossary-terms/what-is-e-learning</a:t>
            </a:r>
            <a:endParaRPr lang="en-US" dirty="0" smtClean="0"/>
          </a:p>
          <a:p>
            <a:pPr>
              <a:buFont typeface="Wingdings" panose="05000000000000000000" pitchFamily="2" charset="2"/>
              <a:buChar char="q"/>
            </a:pPr>
            <a:r>
              <a:rPr lang="en-US" dirty="0">
                <a:hlinkClick r:id="rId3"/>
              </a:rPr>
              <a:t>https://www.trueeducationpartnerships.com/schools/what-is-e-learning</a:t>
            </a:r>
            <a:r>
              <a:rPr lang="en-US" dirty="0" smtClean="0">
                <a:hlinkClick r:id="rId3"/>
              </a:rPr>
              <a:t>/</a:t>
            </a:r>
            <a:endParaRPr lang="ar-JO" dirty="0" smtClean="0"/>
          </a:p>
          <a:p>
            <a:pPr>
              <a:buFont typeface="Wingdings" panose="05000000000000000000" pitchFamily="2" charset="2"/>
              <a:buChar char="q"/>
            </a:pPr>
            <a:r>
              <a:rPr lang="en-US" dirty="0">
                <a:hlinkClick r:id="rId4"/>
              </a:rPr>
              <a:t>https://</a:t>
            </a:r>
            <a:r>
              <a:rPr lang="en-US" dirty="0" smtClean="0">
                <a:hlinkClick r:id="rId4"/>
              </a:rPr>
              <a:t>www.talentlms.com/old/wp-content/uploads/2018/09/elearning-101-concept-trends-applications.pdf</a:t>
            </a:r>
            <a:endParaRPr lang="en-US" dirty="0" smtClean="0"/>
          </a:p>
          <a:p>
            <a:pPr>
              <a:buFont typeface="Wingdings" panose="05000000000000000000" pitchFamily="2" charset="2"/>
              <a:buChar char="q"/>
            </a:pPr>
            <a:r>
              <a:rPr lang="en-US" dirty="0">
                <a:hlinkClick r:id="rId5"/>
              </a:rPr>
              <a:t>https://www.bellevuecollege.edu/elearning/start/intro</a:t>
            </a:r>
            <a:r>
              <a:rPr lang="en-US" dirty="0" smtClean="0">
                <a:hlinkClick r:id="rId5"/>
              </a:rPr>
              <a:t>/</a:t>
            </a:r>
            <a:endParaRPr lang="en-US" dirty="0" smtClean="0"/>
          </a:p>
          <a:p>
            <a:pPr>
              <a:buFont typeface="Wingdings" panose="05000000000000000000" pitchFamily="2" charset="2"/>
              <a:buChar char="q"/>
            </a:pPr>
            <a:r>
              <a:rPr lang="en-US" dirty="0">
                <a:hlinkClick r:id="rId6"/>
              </a:rPr>
              <a:t>https://</a:t>
            </a:r>
            <a:r>
              <a:rPr lang="en-US" dirty="0" smtClean="0">
                <a:hlinkClick r:id="rId6"/>
              </a:rPr>
              <a:t>er.educause.edu/articles/2008/11/asynchronous-and-synchronous-elearning</a:t>
            </a:r>
            <a:endParaRPr lang="en-US" dirty="0" smtClean="0"/>
          </a:p>
          <a:p>
            <a:pPr marL="0" indent="0">
              <a:buNone/>
            </a:pPr>
            <a:endParaRPr lang="ar-JO" dirty="0" smtClean="0"/>
          </a:p>
          <a:p>
            <a:pPr>
              <a:buFont typeface="Wingdings" panose="05000000000000000000" pitchFamily="2" charset="2"/>
              <a:buChar char="q"/>
            </a:pPr>
            <a:endParaRPr lang="ar-JO" dirty="0" smtClean="0"/>
          </a:p>
          <a:p>
            <a:endParaRPr lang="en-US" dirty="0" smtClean="0"/>
          </a:p>
          <a:p>
            <a:endParaRPr lang="en-US" dirty="0"/>
          </a:p>
        </p:txBody>
      </p:sp>
      <p:pic>
        <p:nvPicPr>
          <p:cNvPr id="4" name="Picture 3"/>
          <p:cNvPicPr>
            <a:picLocks noChangeAspect="1"/>
          </p:cNvPicPr>
          <p:nvPr/>
        </p:nvPicPr>
        <p:blipFill>
          <a:blip r:embed="rId7"/>
          <a:stretch>
            <a:fillRect/>
          </a:stretch>
        </p:blipFill>
        <p:spPr>
          <a:xfrm>
            <a:off x="8513204" y="122826"/>
            <a:ext cx="3322481" cy="1753532"/>
          </a:xfrm>
          <a:prstGeom prst="rect">
            <a:avLst/>
          </a:prstGeom>
        </p:spPr>
      </p:pic>
    </p:spTree>
    <p:extLst>
      <p:ext uri="{BB962C8B-B14F-4D97-AF65-F5344CB8AC3E}">
        <p14:creationId xmlns:p14="http://schemas.microsoft.com/office/powerpoint/2010/main" val="27220826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135</TotalTime>
  <Words>415</Words>
  <Application>Microsoft Office PowerPoint</Application>
  <PresentationFormat>Widescreen</PresentationFormat>
  <Paragraphs>36</Paragraphs>
  <Slides>9</Slides>
  <Notes>0</Notes>
  <HiddenSlides>0</HiddenSlides>
  <MMClips>1</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9</vt:i4>
      </vt:variant>
    </vt:vector>
  </HeadingPairs>
  <TitlesOfParts>
    <vt:vector size="19" baseType="lpstr">
      <vt:lpstr>Arial Unicode MS</vt:lpstr>
      <vt:lpstr>Arial</vt:lpstr>
      <vt:lpstr>Britannic Bold</vt:lpstr>
      <vt:lpstr>din-2014</vt:lpstr>
      <vt:lpstr>din-condensed</vt:lpstr>
      <vt:lpstr>Tw Cen MT</vt:lpstr>
      <vt:lpstr>Tw Cen MT Condensed</vt:lpstr>
      <vt:lpstr>Wingdings</vt:lpstr>
      <vt:lpstr>Wingdings 3</vt:lpstr>
      <vt:lpstr>Integral</vt:lpstr>
      <vt:lpstr>E-learning </vt:lpstr>
      <vt:lpstr>INTRODUCTION </vt:lpstr>
      <vt:lpstr>What is E-learning ?</vt:lpstr>
      <vt:lpstr>WHAT IS THE IMPORTANCE OF E-LEARNING IN EDUCATION?</vt:lpstr>
      <vt:lpstr>E-LEARNING ADVANTAGES &amp; DISADVANTAGES</vt:lpstr>
      <vt:lpstr>Types of E-Learning </vt:lpstr>
      <vt:lpstr>The future of e-learning :</vt:lpstr>
      <vt:lpstr>PowerPoint Presentation</vt:lpstr>
      <vt:lpstr>Resources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E-learning</dc:title>
  <dc:creator>fadi</dc:creator>
  <cp:lastModifiedBy>fadi</cp:lastModifiedBy>
  <cp:revision>20</cp:revision>
  <dcterms:created xsi:type="dcterms:W3CDTF">2023-02-02T17:57:40Z</dcterms:created>
  <dcterms:modified xsi:type="dcterms:W3CDTF">2023-02-03T15:09:51Z</dcterms:modified>
</cp:coreProperties>
</file>