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63128CD-4994-E047-896E-B3C528E1E7FC}" type="datetimeFigureOut">
              <a:rPr lang="en-US" smtClean="0"/>
              <a:t>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8661DB6-56F4-8D4F-8B95-4BAA51C95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7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-student.org/what-is-e-learning/" TargetMode="Externa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-student.org/history-of-e-learning/" TargetMode="Externa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whatis/definition/Web-based-training-e-learning" TargetMode="Externa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prosperityforamerica.org/elearning-statistic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ilit.org/top-10-elearning-benefits/" TargetMode="Externa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-student.org/disadvantages-of-e-learning/" TargetMode="External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ilit.org/top-10-elearning-benefi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E-learning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Done by: </a:t>
            </a:r>
            <a:r>
              <a:rPr lang="en-US" dirty="0"/>
              <a:t>Y</a:t>
            </a:r>
            <a:r>
              <a:rPr lang="en-US" dirty="0" smtClean="0"/>
              <a:t>asmine </a:t>
            </a:r>
            <a:r>
              <a:rPr lang="en-US" dirty="0" err="1"/>
              <a:t>A</a:t>
            </a:r>
            <a:r>
              <a:rPr lang="en-US" dirty="0" err="1" smtClean="0"/>
              <a:t>buaitah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79" y="1238314"/>
            <a:ext cx="5509934" cy="25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1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e-learning?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81" y="2520373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E-learning, often known as online learning or electronic learning, is the process of learning through electronic media and technologies. </a:t>
            </a:r>
            <a:r>
              <a:rPr lang="en-US" dirty="0" smtClean="0"/>
              <a:t>It is </a:t>
            </a:r>
            <a:r>
              <a:rPr lang="en-US" dirty="0"/>
              <a:t>described as "learning that is enabled electronically" in plain English. E-learning is typically conducted </a:t>
            </a:r>
            <a:r>
              <a:rPr lang="en-US" dirty="0" smtClean="0"/>
              <a:t>online, </a:t>
            </a:r>
            <a:r>
              <a:rPr lang="en-US" dirty="0"/>
              <a:t>so students can access their course materials whenever they want.  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681" y="5936673"/>
            <a:ext cx="8217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Tamm, S. (2023, January 12). </a:t>
            </a:r>
            <a:r>
              <a:rPr lang="en-US" sz="1200" i="1" dirty="0" smtClean="0">
                <a:effectLst/>
              </a:rPr>
              <a:t>What is the definition of e-learning? - e-student</a:t>
            </a:r>
            <a:r>
              <a:rPr lang="en-US" sz="1200" dirty="0" smtClean="0">
                <a:effectLst/>
              </a:rPr>
              <a:t>. E. Retrieved February 3, 2023, from </a:t>
            </a:r>
            <a:r>
              <a:rPr lang="en-US" sz="1200" dirty="0" smtClean="0">
                <a:solidFill>
                  <a:srgbClr val="00B0F0"/>
                </a:solidFill>
                <a:effectLst/>
                <a:hlinkClick r:id="rId2"/>
              </a:rPr>
              <a:t>https://e-student.org/what-is-e-learning/</a:t>
            </a:r>
            <a:endParaRPr lang="en-US" sz="1200" dirty="0" smtClean="0">
              <a:solidFill>
                <a:srgbClr val="00B0F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93" y="3761870"/>
            <a:ext cx="3477445" cy="231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287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created e-learning and when?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56" y="2389262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Elliott Masie used the term "E-Learning" for the first time in a professional setting in 1999 at the </a:t>
            </a:r>
            <a:r>
              <a:rPr lang="en-US" dirty="0" err="1"/>
              <a:t>TechLearn</a:t>
            </a:r>
            <a:r>
              <a:rPr lang="en-US" dirty="0"/>
              <a:t> conference in Orlando, Florida. The first electronic learning device, called Automatic Teacher, was developed by Ohio State University professor Sidney </a:t>
            </a:r>
            <a:r>
              <a:rPr lang="en-US" dirty="0" err="1"/>
              <a:t>Pressey</a:t>
            </a:r>
            <a:r>
              <a:rPr lang="en-US" dirty="0"/>
              <a:t> in 1924, marking the beginning of modern e-learning.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056" y="4690754"/>
            <a:ext cx="686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/>
              </a:rPr>
              <a:t>Tamm, S. (2023, January 5). </a:t>
            </a:r>
            <a:r>
              <a:rPr lang="en-US" i="1" dirty="0" smtClean="0">
                <a:effectLst/>
              </a:rPr>
              <a:t>Take a trip through the history of e-learning - e-student</a:t>
            </a:r>
            <a:r>
              <a:rPr lang="en-US" dirty="0" smtClean="0">
                <a:effectLst/>
              </a:rPr>
              <a:t>. E. Retrieved February 3, 2023, from </a:t>
            </a:r>
            <a:r>
              <a:rPr lang="en-US" dirty="0" smtClean="0">
                <a:effectLst/>
                <a:hlinkClick r:id="rId2"/>
              </a:rPr>
              <a:t>https://e-</a:t>
            </a:r>
            <a:r>
              <a:rPr lang="en-US" dirty="0" err="1" smtClean="0">
                <a:effectLst/>
                <a:hlinkClick r:id="rId2"/>
              </a:rPr>
              <a:t>student.org</a:t>
            </a:r>
            <a:r>
              <a:rPr lang="en-US" dirty="0" smtClean="0">
                <a:effectLst/>
                <a:hlinkClick r:id="rId2"/>
              </a:rPr>
              <a:t>/history-of-e-learning/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55" y="3794770"/>
            <a:ext cx="3906351" cy="27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9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was e-learning most used and by who?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54" y="2211615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the outbreak of the pandemic (</a:t>
            </a:r>
            <a:r>
              <a:rPr lang="en-US" dirty="0" err="1"/>
              <a:t>Covid</a:t>
            </a:r>
            <a:r>
              <a:rPr lang="en-US" dirty="0"/>
              <a:t> 19), e-learning has taken over the world</a:t>
            </a:r>
            <a:r>
              <a:rPr lang="en-US" dirty="0" smtClean="0"/>
              <a:t>. E-learning </a:t>
            </a:r>
            <a:r>
              <a:rPr lang="en-US" dirty="0"/>
              <a:t>enables students, employees in training, and casual learners to participate in an organized learning experience despite their physical location.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0554" y="5281735"/>
            <a:ext cx="11484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Parker, A., &amp; </a:t>
            </a:r>
            <a:r>
              <a:rPr lang="en-US" sz="1200" dirty="0" err="1" smtClean="0">
                <a:effectLst/>
              </a:rPr>
              <a:t>ParkerHey</a:t>
            </a:r>
            <a:r>
              <a:rPr lang="en-US" sz="1200" dirty="0" smtClean="0">
                <a:effectLst/>
              </a:rPr>
              <a:t>, A. (2023, January 21). </a:t>
            </a:r>
            <a:r>
              <a:rPr lang="en-US" sz="1200" i="1" dirty="0" smtClean="0">
                <a:effectLst/>
              </a:rPr>
              <a:t>47+ insightful </a:t>
            </a:r>
            <a:r>
              <a:rPr lang="en-US" sz="1200" i="1" dirty="0" err="1" smtClean="0">
                <a:effectLst/>
              </a:rPr>
              <a:t>Elearning</a:t>
            </a:r>
            <a:r>
              <a:rPr lang="en-US" sz="1200" i="1" dirty="0" smtClean="0">
                <a:effectLst/>
              </a:rPr>
              <a:t> Statistics for 2023 (Facts &amp; Data)</a:t>
            </a:r>
            <a:r>
              <a:rPr lang="en-US" sz="1200" dirty="0" smtClean="0">
                <a:effectLst/>
              </a:rPr>
              <a:t>. Prosperity For All. Retrieved February 3, 2023, from </a:t>
            </a:r>
            <a:r>
              <a:rPr lang="en-US" sz="1200" dirty="0" smtClean="0">
                <a:effectLst/>
                <a:hlinkClick r:id="rId2"/>
              </a:rPr>
              <a:t>https://www.prosperityforamerica.org/elearning-statistics/ </a:t>
            </a:r>
            <a:endParaRPr lang="en-US" sz="1200" dirty="0" smtClean="0">
              <a:effectLst/>
            </a:endParaRPr>
          </a:p>
          <a:p>
            <a:endParaRPr lang="en-US" sz="1200" dirty="0"/>
          </a:p>
          <a:p>
            <a:endParaRPr lang="en-US" sz="1200" dirty="0" smtClean="0">
              <a:effectLst/>
            </a:endParaRPr>
          </a:p>
          <a:p>
            <a:r>
              <a:rPr lang="en-US" sz="1200" dirty="0" err="1" smtClean="0">
                <a:effectLst/>
              </a:rPr>
              <a:t>Lutkevich</a:t>
            </a:r>
            <a:r>
              <a:rPr lang="en-US" sz="1200" dirty="0" smtClean="0">
                <a:effectLst/>
              </a:rPr>
              <a:t>, B. (2020, January 21). </a:t>
            </a:r>
            <a:r>
              <a:rPr lang="en-US" sz="1200" i="1" dirty="0" smtClean="0">
                <a:effectLst/>
              </a:rPr>
              <a:t>What is e-learning (online learning) and why is it important?</a:t>
            </a:r>
            <a:r>
              <a:rPr lang="en-US" sz="1200" dirty="0" smtClean="0">
                <a:effectLst/>
              </a:rPr>
              <a:t> </a:t>
            </a:r>
            <a:r>
              <a:rPr lang="en-US" sz="1200" dirty="0" err="1" smtClean="0">
                <a:effectLst/>
              </a:rPr>
              <a:t>WhatIs.com</a:t>
            </a:r>
            <a:r>
              <a:rPr lang="en-US" sz="1200" dirty="0" smtClean="0">
                <a:effectLst/>
              </a:rPr>
              <a:t>. Retrieved February 3, 2023, from </a:t>
            </a:r>
            <a:r>
              <a:rPr lang="en-US" sz="1200" dirty="0" smtClean="0">
                <a:effectLst/>
                <a:hlinkClick r:id="rId3"/>
              </a:rPr>
              <a:t>https://</a:t>
            </a:r>
            <a:r>
              <a:rPr lang="en-US" sz="1200" dirty="0" err="1" smtClean="0">
                <a:effectLst/>
                <a:hlinkClick r:id="rId3"/>
              </a:rPr>
              <a:t>www.techtarget.com</a:t>
            </a:r>
            <a:r>
              <a:rPr lang="en-US" sz="1200" dirty="0" smtClean="0">
                <a:effectLst/>
                <a:hlinkClick r:id="rId3"/>
              </a:rPr>
              <a:t>/</a:t>
            </a:r>
            <a:r>
              <a:rPr lang="en-US" sz="1200" dirty="0" err="1" smtClean="0">
                <a:effectLst/>
                <a:hlinkClick r:id="rId3"/>
              </a:rPr>
              <a:t>whatis</a:t>
            </a:r>
            <a:r>
              <a:rPr lang="en-US" sz="1200" dirty="0" smtClean="0">
                <a:effectLst/>
                <a:hlinkClick r:id="rId3"/>
              </a:rPr>
              <a:t>/definition/Web-based-training-e-learning </a:t>
            </a:r>
            <a:endParaRPr lang="en-US" sz="1200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836" y="3146961"/>
            <a:ext cx="3540754" cy="19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40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advantages of e-learning: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81" y="2318492"/>
            <a:ext cx="8825659" cy="3416300"/>
          </a:xfrm>
        </p:spPr>
        <p:txBody>
          <a:bodyPr>
            <a:normAutofit/>
          </a:bodyPr>
          <a:lstStyle/>
          <a:p>
            <a:r>
              <a:rPr lang="en-US" dirty="0"/>
              <a:t>It encourages active and </a:t>
            </a:r>
            <a:r>
              <a:rPr lang="en-US" dirty="0" smtClean="0"/>
              <a:t>independent </a:t>
            </a:r>
            <a:r>
              <a:rPr lang="en-US" dirty="0"/>
              <a:t>learning. </a:t>
            </a: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It </a:t>
            </a:r>
            <a:r>
              <a:rPr lang="en-US" dirty="0"/>
              <a:t>is an efficient method of delivering courses because the resources are available from anywhere and at any </a:t>
            </a:r>
            <a:r>
              <a:rPr lang="en-US" dirty="0" smtClean="0"/>
              <a:t>time. </a:t>
            </a:r>
          </a:p>
          <a:p>
            <a:r>
              <a:rPr lang="en-US" dirty="0" smtClean="0"/>
              <a:t>Through </a:t>
            </a:r>
            <a:r>
              <a:rPr lang="en-US" dirty="0"/>
              <a:t>group discussions and private chats, students from all over the world can interact with one another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/>
              <a:t>study material can be accessed an unlimited number of times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Teachers spend less time marking work.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681" y="5910987"/>
            <a:ext cx="94052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admin, A. the A. (2021, February 22). </a:t>
            </a:r>
            <a:r>
              <a:rPr lang="en-US" sz="1200" i="1" dirty="0" smtClean="0">
                <a:effectLst/>
              </a:rPr>
              <a:t>Top 10 benefits of eLearning &amp; Online Studies</a:t>
            </a:r>
            <a:r>
              <a:rPr lang="en-US" sz="1200" dirty="0" smtClean="0">
                <a:effectLst/>
              </a:rPr>
              <a:t>. AILIT. Retrieved February 3, 2023, from </a:t>
            </a:r>
            <a:r>
              <a:rPr lang="en-US" sz="1200" dirty="0" smtClean="0">
                <a:effectLst/>
                <a:hlinkClick r:id="rId2"/>
              </a:rPr>
              <a:t>https://</a:t>
            </a:r>
            <a:r>
              <a:rPr lang="en-US" sz="1200" dirty="0" err="1" smtClean="0">
                <a:effectLst/>
                <a:hlinkClick r:id="rId2"/>
              </a:rPr>
              <a:t>ailit.org</a:t>
            </a:r>
            <a:r>
              <a:rPr lang="en-US" sz="1200" dirty="0" smtClean="0">
                <a:effectLst/>
                <a:hlinkClick r:id="rId2"/>
              </a:rPr>
              <a:t>/top-10-elearning-benefits/ </a:t>
            </a:r>
            <a:endParaRPr lang="en-US" sz="1200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63" y="4434908"/>
            <a:ext cx="3668981" cy="13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78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disadvantages of e-learning: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305" y="2211614"/>
            <a:ext cx="8825659" cy="3416300"/>
          </a:xfrm>
        </p:spPr>
        <p:txBody>
          <a:bodyPr>
            <a:normAutofit/>
          </a:bodyPr>
          <a:lstStyle/>
          <a:p>
            <a:r>
              <a:rPr lang="en-US" dirty="0"/>
              <a:t>The security of online learning programs is occasionally questioned. </a:t>
            </a:r>
          </a:p>
          <a:p>
            <a:r>
              <a:rPr lang="en-US" dirty="0" smtClean="0"/>
              <a:t>The </a:t>
            </a:r>
            <a:r>
              <a:rPr lang="en-US" dirty="0"/>
              <a:t>honesty of a specific student's work cannot be confirmed and </a:t>
            </a:r>
            <a:r>
              <a:rPr lang="en-US" dirty="0" smtClean="0"/>
              <a:t>it </a:t>
            </a:r>
            <a:r>
              <a:rPr lang="en-US" dirty="0"/>
              <a:t>is difficult to prevent cheating during exams.</a:t>
            </a:r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all students are disciplined enough to self-train</a:t>
            </a:r>
            <a:r>
              <a:rPr lang="en-US" dirty="0" smtClean="0"/>
              <a:t>.</a:t>
            </a:r>
          </a:p>
          <a:p>
            <a:r>
              <a:rPr lang="en-US" dirty="0"/>
              <a:t>E-learning can result in social isolation</a:t>
            </a:r>
            <a:r>
              <a:rPr lang="en-US" dirty="0" smtClean="0"/>
              <a:t>.</a:t>
            </a:r>
          </a:p>
          <a:p>
            <a:r>
              <a:rPr lang="en-US" dirty="0"/>
              <a:t>Since E-Learning does not allow for face-to-face communication, online student feedback is limited.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05" y="5153891"/>
            <a:ext cx="103275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effectLst/>
              </a:rPr>
              <a:t>admin, A. the A. (2021, February 22). </a:t>
            </a:r>
            <a:r>
              <a:rPr lang="en-US" sz="1200" i="1" dirty="0" smtClean="0">
                <a:effectLst/>
              </a:rPr>
              <a:t>Top 10 benefits of eLearning &amp; Online Studies</a:t>
            </a:r>
            <a:r>
              <a:rPr lang="en-US" sz="1200" dirty="0" smtClean="0">
                <a:effectLst/>
              </a:rPr>
              <a:t>. AILIT. Retrieved February 3, 2023, from </a:t>
            </a:r>
            <a:r>
              <a:rPr lang="en-US" sz="1200" dirty="0" smtClean="0">
                <a:effectLst/>
                <a:hlinkClick r:id="rId2"/>
              </a:rPr>
              <a:t>https://ailit.org/top-10-elearning-benefits/ </a:t>
            </a:r>
            <a:endParaRPr lang="en-US" sz="1200" dirty="0" smtClean="0">
              <a:effectLst/>
            </a:endParaRPr>
          </a:p>
          <a:p>
            <a:r>
              <a:rPr lang="en-US" sz="1200" dirty="0" smtClean="0">
                <a:effectLst/>
              </a:rPr>
              <a:t>Tamm, S. (2023, January 12). </a:t>
            </a:r>
            <a:r>
              <a:rPr lang="en-US" sz="1200" i="1" dirty="0" smtClean="0">
                <a:effectLst/>
              </a:rPr>
              <a:t>10 biggest disadvantages of e-learning - e-student</a:t>
            </a:r>
            <a:r>
              <a:rPr lang="en-US" sz="1200" dirty="0" smtClean="0">
                <a:effectLst/>
              </a:rPr>
              <a:t>. E. Retrieved February 3, 2023, from </a:t>
            </a:r>
            <a:r>
              <a:rPr lang="en-US" sz="1200" dirty="0" smtClean="0">
                <a:effectLst/>
                <a:hlinkClick r:id="rId3"/>
              </a:rPr>
              <a:t>https://e-</a:t>
            </a:r>
            <a:r>
              <a:rPr lang="en-US" sz="1200" dirty="0" err="1" smtClean="0">
                <a:effectLst/>
                <a:hlinkClick r:id="rId3"/>
              </a:rPr>
              <a:t>student.org</a:t>
            </a:r>
            <a:r>
              <a:rPr lang="en-US" sz="1200" dirty="0" smtClean="0">
                <a:effectLst/>
                <a:hlinkClick r:id="rId3"/>
              </a:rPr>
              <a:t>/disadvantages-of-e-learning/ </a:t>
            </a:r>
            <a:endParaRPr lang="en-US" sz="1200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60" y="2515779"/>
            <a:ext cx="2490519" cy="14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19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4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</TotalTime>
  <Words>447</Words>
  <Application>Microsoft Macintosh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Century Gothic</vt:lpstr>
      <vt:lpstr>Wingdings 3</vt:lpstr>
      <vt:lpstr>Arial</vt:lpstr>
      <vt:lpstr>Ion Boardroom</vt:lpstr>
      <vt:lpstr>E-learning </vt:lpstr>
      <vt:lpstr>What is e-learning? </vt:lpstr>
      <vt:lpstr>Who created e-learning and when? </vt:lpstr>
      <vt:lpstr>When was e-learning most used and by who? </vt:lpstr>
      <vt:lpstr>5 advantages of e-learning: </vt:lpstr>
      <vt:lpstr>5 disadvantages of e-learning: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</dc:title>
  <dc:creator>yabuaitah@gmail.com</dc:creator>
  <cp:lastModifiedBy>yabuaitah@gmail.com</cp:lastModifiedBy>
  <cp:revision>11</cp:revision>
  <dcterms:created xsi:type="dcterms:W3CDTF">2023-02-03T10:39:00Z</dcterms:created>
  <dcterms:modified xsi:type="dcterms:W3CDTF">2023-02-03T13:40:50Z</dcterms:modified>
</cp:coreProperties>
</file>