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99"/>
    <a:srgbClr val="3399FF"/>
    <a:srgbClr val="000066"/>
    <a:srgbClr val="66FF33"/>
    <a:srgbClr val="00CC00"/>
    <a:srgbClr val="0BFD0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DFD42E19-05FF-4E0C-9625-25F851D2632C}" type="datetimeFigureOut">
              <a:rPr lang="en-US" smtClean="0"/>
              <a:t>2/3/2023</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ACC4575B-2640-45BA-BE97-64A1C013CE2D}"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2172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D42E19-05FF-4E0C-9625-25F851D2632C}" type="datetimeFigureOut">
              <a:rPr lang="en-US" smtClean="0"/>
              <a:t>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C4575B-2640-45BA-BE97-64A1C013CE2D}" type="slidenum">
              <a:rPr lang="en-US" smtClean="0"/>
              <a:t>‹#›</a:t>
            </a:fld>
            <a:endParaRPr lang="en-US"/>
          </a:p>
        </p:txBody>
      </p:sp>
    </p:spTree>
    <p:extLst>
      <p:ext uri="{BB962C8B-B14F-4D97-AF65-F5344CB8AC3E}">
        <p14:creationId xmlns:p14="http://schemas.microsoft.com/office/powerpoint/2010/main" val="3646169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D42E19-05FF-4E0C-9625-25F851D2632C}" type="datetimeFigureOut">
              <a:rPr lang="en-US" smtClean="0"/>
              <a:t>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C4575B-2640-45BA-BE97-64A1C013CE2D}"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6476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D42E19-05FF-4E0C-9625-25F851D2632C}" type="datetimeFigureOut">
              <a:rPr lang="en-US" smtClean="0"/>
              <a:t>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C4575B-2640-45BA-BE97-64A1C013CE2D}"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1175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D42E19-05FF-4E0C-9625-25F851D2632C}" type="datetimeFigureOut">
              <a:rPr lang="en-US" smtClean="0"/>
              <a:t>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C4575B-2640-45BA-BE97-64A1C013CE2D}" type="slidenum">
              <a:rPr lang="en-US" smtClean="0"/>
              <a:t>‹#›</a:t>
            </a:fld>
            <a:endParaRPr lang="en-US"/>
          </a:p>
        </p:txBody>
      </p:sp>
    </p:spTree>
    <p:extLst>
      <p:ext uri="{BB962C8B-B14F-4D97-AF65-F5344CB8AC3E}">
        <p14:creationId xmlns:p14="http://schemas.microsoft.com/office/powerpoint/2010/main" val="2683763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D42E19-05FF-4E0C-9625-25F851D2632C}" type="datetimeFigureOut">
              <a:rPr lang="en-US" smtClean="0"/>
              <a:t>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C4575B-2640-45BA-BE97-64A1C013CE2D}"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6682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D42E19-05FF-4E0C-9625-25F851D2632C}" type="datetimeFigureOut">
              <a:rPr lang="en-US" smtClean="0"/>
              <a:t>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C4575B-2640-45BA-BE97-64A1C013CE2D}"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45558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D42E19-05FF-4E0C-9625-25F851D2632C}" type="datetimeFigureOut">
              <a:rPr lang="en-US" smtClean="0"/>
              <a:t>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C4575B-2640-45BA-BE97-64A1C013CE2D}"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25820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D42E19-05FF-4E0C-9625-25F851D2632C}" type="datetimeFigureOut">
              <a:rPr lang="en-US" smtClean="0"/>
              <a:t>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C4575B-2640-45BA-BE97-64A1C013CE2D}"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9952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D42E19-05FF-4E0C-9625-25F851D2632C}" type="datetimeFigureOut">
              <a:rPr lang="en-US" smtClean="0"/>
              <a:t>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C4575B-2640-45BA-BE97-64A1C013CE2D}" type="slidenum">
              <a:rPr lang="en-US" smtClean="0"/>
              <a:t>‹#›</a:t>
            </a:fld>
            <a:endParaRPr lang="en-US"/>
          </a:p>
        </p:txBody>
      </p:sp>
    </p:spTree>
    <p:extLst>
      <p:ext uri="{BB962C8B-B14F-4D97-AF65-F5344CB8AC3E}">
        <p14:creationId xmlns:p14="http://schemas.microsoft.com/office/powerpoint/2010/main" val="1022374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D42E19-05FF-4E0C-9625-25F851D2632C}" type="datetimeFigureOut">
              <a:rPr lang="en-US" smtClean="0"/>
              <a:t>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C4575B-2640-45BA-BE97-64A1C013CE2D}"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7497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FD42E19-05FF-4E0C-9625-25F851D2632C}" type="datetimeFigureOut">
              <a:rPr lang="en-US" smtClean="0"/>
              <a:t>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C4575B-2640-45BA-BE97-64A1C013CE2D}" type="slidenum">
              <a:rPr lang="en-US" smtClean="0"/>
              <a:t>‹#›</a:t>
            </a:fld>
            <a:endParaRPr lang="en-US"/>
          </a:p>
        </p:txBody>
      </p:sp>
    </p:spTree>
    <p:extLst>
      <p:ext uri="{BB962C8B-B14F-4D97-AF65-F5344CB8AC3E}">
        <p14:creationId xmlns:p14="http://schemas.microsoft.com/office/powerpoint/2010/main" val="2119050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FD42E19-05FF-4E0C-9625-25F851D2632C}" type="datetimeFigureOut">
              <a:rPr lang="en-US" smtClean="0"/>
              <a:t>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C4575B-2640-45BA-BE97-64A1C013CE2D}"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3275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FD42E19-05FF-4E0C-9625-25F851D2632C}" type="datetimeFigureOut">
              <a:rPr lang="en-US" smtClean="0"/>
              <a:t>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C4575B-2640-45BA-BE97-64A1C013CE2D}"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2542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D42E19-05FF-4E0C-9625-25F851D2632C}" type="datetimeFigureOut">
              <a:rPr lang="en-US" smtClean="0"/>
              <a:t>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C4575B-2640-45BA-BE97-64A1C013CE2D}" type="slidenum">
              <a:rPr lang="en-US" smtClean="0"/>
              <a:t>‹#›</a:t>
            </a:fld>
            <a:endParaRPr lang="en-US"/>
          </a:p>
        </p:txBody>
      </p:sp>
    </p:spTree>
    <p:extLst>
      <p:ext uri="{BB962C8B-B14F-4D97-AF65-F5344CB8AC3E}">
        <p14:creationId xmlns:p14="http://schemas.microsoft.com/office/powerpoint/2010/main" val="287656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D42E19-05FF-4E0C-9625-25F851D2632C}" type="datetimeFigureOut">
              <a:rPr lang="en-US" smtClean="0"/>
              <a:t>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C4575B-2640-45BA-BE97-64A1C013CE2D}"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7793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D42E19-05FF-4E0C-9625-25F851D2632C}" type="datetimeFigureOut">
              <a:rPr lang="en-US" smtClean="0"/>
              <a:t>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C4575B-2640-45BA-BE97-64A1C013CE2D}" type="slidenum">
              <a:rPr lang="en-US" smtClean="0"/>
              <a:t>‹#›</a:t>
            </a:fld>
            <a:endParaRPr lang="en-US"/>
          </a:p>
        </p:txBody>
      </p:sp>
    </p:spTree>
    <p:extLst>
      <p:ext uri="{BB962C8B-B14F-4D97-AF65-F5344CB8AC3E}">
        <p14:creationId xmlns:p14="http://schemas.microsoft.com/office/powerpoint/2010/main" val="2039562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FD42E19-05FF-4E0C-9625-25F851D2632C}" type="datetimeFigureOut">
              <a:rPr lang="en-US" smtClean="0"/>
              <a:t>2/3/2023</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CC4575B-2640-45BA-BE97-64A1C013CE2D}" type="slidenum">
              <a:rPr lang="en-US" smtClean="0"/>
              <a:t>‹#›</a:t>
            </a:fld>
            <a:endParaRPr lang="en-US"/>
          </a:p>
        </p:txBody>
      </p:sp>
    </p:spTree>
    <p:extLst>
      <p:ext uri="{BB962C8B-B14F-4D97-AF65-F5344CB8AC3E}">
        <p14:creationId xmlns:p14="http://schemas.microsoft.com/office/powerpoint/2010/main" val="237924081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flickr.com/photos/christiaancolen/20445410340" TargetMode="External"/><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wired.it/attualita/tech/2019/04/08/supercomputer-italia/" TargetMode="External"/><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hyperlink" Target="https://blog.keliweb.it/2014/11/ibm-e-nvidia-insieme-stanziati-425-milioni-dollari-per-realizzare-due-super-computer/" TargetMode="External"/><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hyperlink" Target="https://arvrjourney.com/how-the-uae-are-embracing-emerging-technology-6b32419f904d" TargetMode="External"/><Relationship Id="rId2" Type="http://schemas.openxmlformats.org/officeDocument/2006/relationships/image" Target="../media/image27.jpg"/><Relationship Id="rId1" Type="http://schemas.openxmlformats.org/officeDocument/2006/relationships/slideLayout" Target="../slideLayouts/slideLayout2.xml"/><Relationship Id="rId5" Type="http://schemas.openxmlformats.org/officeDocument/2006/relationships/hyperlink" Target="https://www.flickr.com/photos/bagogames/30298181401" TargetMode="External"/><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3" Type="http://schemas.openxmlformats.org/officeDocument/2006/relationships/hyperlink" Target="https://www.wallpaperflare.com/matrix-binary-code-the-matrix-green-movies-green-color-pattern-wallpaper-hphrs" TargetMode="External"/><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vuo.org/node/1399" TargetMode="External"/><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pexels.com/photo/screen-coding-programming-web-design-2061168/" TargetMode="External"/><Relationship Id="rId7" Type="http://schemas.openxmlformats.org/officeDocument/2006/relationships/hyperlink" Target="https://pixabay.com/en/monitor-binary-binary-system-1356059/" TargetMode="Externa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hyperlink" Target="https://citizentruth.org/us-maps-plan-for-developing-artificial-intelligence-guidelines/" TargetMode="External"/><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hyperlink" Target="https://blog.thirstybear.co.uk/2020/06/online-coding-kata.html" TargetMode="External"/><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hyperlink" Target="https://technofaq.org/posts/2021/01/how-assistive-technology-helps-kids-with-cp-learn/" TargetMode="Externa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hyperlink" Target="https://towardsdatascience.com/what-is-artificial-intelligence-ai-ad5ba87b55dd" TargetMode="External"/><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hyperlink" Target="https://researchoutreach.org/articles/xai-ews-explainable-ai-model-predicting-acute-critical-illness/" TargetMode="Externa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hyperlink" Target="http://www.finsmes.com/2016/07/skills-learning-software-platform-everfi-raises-40m-in-funding.html" TargetMode="External"/><Relationship Id="rId7" Type="http://schemas.openxmlformats.org/officeDocument/2006/relationships/hyperlink" Target="https://www.flickr.com/photos/abee5/8314929977" TargetMode="External"/><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hyperlink" Target="https://remakelearning.org/opportunity/2020/11/19/request-for-proposals-covid-19-remote-learning-emergency-fund-for-educators/" TargetMode="External"/><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hyperlink" Target="https://www.pexels.com/photo/coding-computers-laptop-macbook-317974/" TargetMode="External"/><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hyperlink" Target="https://creativecommons.org/licenses/by/3.0/" TargetMode="External"/><Relationship Id="rId5" Type="http://schemas.openxmlformats.org/officeDocument/2006/relationships/hyperlink" Target="https://www.flickr.com/photos/benderbrodriguez12/6805290599/" TargetMode="Externa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hyperlink" Target="https://www.pexels.com/photo/codes-coding-computer-programming-270366/" TargetMode="External"/><Relationship Id="rId7" Type="http://schemas.openxmlformats.org/officeDocument/2006/relationships/hyperlink" Target="https://www.pexels.com/photo/close-up-of-man-using-mobile-phone-248528/" TargetMode="Externa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hyperlink" Target="https://www.flickr.com/photos/koreanet/51118504114/" TargetMode="External"/><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hyperlink" Target="https://www.pexels.com/photo/blur-bright-business-codes-207580/" TargetMode="External"/><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hyperlink" Target="https://singularityhub.com/2017/11/17/the-surprising-ways-social-media-is-making-us-healthier/" TargetMode="External"/><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3" Type="http://schemas.openxmlformats.org/officeDocument/2006/relationships/hyperlink" Target="https://soundsandcolours.com/subjects/travel/online-games-that-can-help-you-improve-your-cognitive-skills-59620/" TargetMode="External"/><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hyperlink" Target="https://cis275topics.blogspot.com/2019/09/case-study-spacex-starlink-simulation.html" TargetMode="Externa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A3FB2-0387-628F-6630-255E4FDCDFEE}"/>
              </a:ext>
            </a:extLst>
          </p:cNvPr>
          <p:cNvSpPr>
            <a:spLocks noGrp="1"/>
          </p:cNvSpPr>
          <p:nvPr>
            <p:ph type="ctrTitle"/>
          </p:nvPr>
        </p:nvSpPr>
        <p:spPr/>
        <p:txBody>
          <a:bodyPr>
            <a:scene3d>
              <a:camera prst="orthographicFront"/>
              <a:lightRig rig="threePt" dir="t"/>
            </a:scene3d>
            <a:sp3d extrusionH="57150">
              <a:bevelT w="38100" h="38100"/>
            </a:sp3d>
          </a:bodyPr>
          <a:lstStyle/>
          <a:p>
            <a:r>
              <a:rPr lang="en-US" b="1" dirty="0">
                <a:ln w="3175" cmpd="sng">
                  <a:solidFill>
                    <a:srgbClr val="66FF33"/>
                  </a:solidFill>
                </a:ln>
                <a:solidFill>
                  <a:srgbClr val="0BFD0B"/>
                </a:solidFill>
                <a:effectLst>
                  <a:glow rad="101600">
                    <a:srgbClr val="66FF33">
                      <a:alpha val="60000"/>
                    </a:srgbClr>
                  </a:glow>
                  <a:outerShdw blurRad="50800" dist="38100" dir="5400000" algn="t" rotWithShape="0">
                    <a:prstClr val="black">
                      <a:alpha val="40000"/>
                    </a:prstClr>
                  </a:outerShdw>
                </a:effectLst>
                <a:latin typeface="Bahnschrift Condensed" panose="020B0502040204020203" pitchFamily="34" charset="0"/>
              </a:rPr>
              <a:t>ICT</a:t>
            </a:r>
          </a:p>
        </p:txBody>
      </p:sp>
      <p:sp>
        <p:nvSpPr>
          <p:cNvPr id="3" name="Subtitle 2">
            <a:extLst>
              <a:ext uri="{FF2B5EF4-FFF2-40B4-BE49-F238E27FC236}">
                <a16:creationId xmlns:a16="http://schemas.microsoft.com/office/drawing/2014/main" id="{5992B587-0330-8A08-DE7B-FBF1939118CE}"/>
              </a:ext>
            </a:extLst>
          </p:cNvPr>
          <p:cNvSpPr>
            <a:spLocks noGrp="1"/>
          </p:cNvSpPr>
          <p:nvPr>
            <p:ph type="subTitle" idx="1"/>
          </p:nvPr>
        </p:nvSpPr>
        <p:spPr/>
        <p:txBody>
          <a:bodyPr>
            <a:scene3d>
              <a:camera prst="orthographicFront"/>
              <a:lightRig rig="threePt" dir="t"/>
            </a:scene3d>
            <a:sp3d extrusionH="57150">
              <a:bevelT w="57150" h="38100" prst="artDeco"/>
            </a:sp3d>
          </a:bodyPr>
          <a:lstStyle/>
          <a:p>
            <a:r>
              <a:rPr lang="en-US" b="1" i="1" dirty="0">
                <a:solidFill>
                  <a:srgbClr val="00CC00"/>
                </a:solidFill>
                <a:effectLst>
                  <a:glow rad="101600">
                    <a:srgbClr val="66FF33">
                      <a:alpha val="60000"/>
                    </a:srgbClr>
                  </a:glow>
                  <a:outerShdw blurRad="50800" dist="38100" dir="2700000" algn="tl" rotWithShape="0">
                    <a:prstClr val="black">
                      <a:alpha val="40000"/>
                    </a:prstClr>
                  </a:outerShdw>
                </a:effectLst>
              </a:rPr>
              <a:t>By Naya Karadsheh</a:t>
            </a:r>
          </a:p>
        </p:txBody>
      </p:sp>
    </p:spTree>
    <p:extLst>
      <p:ext uri="{BB962C8B-B14F-4D97-AF65-F5344CB8AC3E}">
        <p14:creationId xmlns:p14="http://schemas.microsoft.com/office/powerpoint/2010/main" val="2546750451"/>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53BF56-C183-536C-41E8-85C90E339BD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52760" y="1817549"/>
            <a:ext cx="4287915" cy="4058319"/>
          </a:xfrm>
          <a:prstGeom prst="rect">
            <a:avLst/>
          </a:prstGeom>
          <a:effectLst>
            <a:softEdge rad="635000"/>
          </a:effectLst>
        </p:spPr>
      </p:pic>
      <p:sp>
        <p:nvSpPr>
          <p:cNvPr id="2" name="Title 1">
            <a:extLst>
              <a:ext uri="{FF2B5EF4-FFF2-40B4-BE49-F238E27FC236}">
                <a16:creationId xmlns:a16="http://schemas.microsoft.com/office/drawing/2014/main" id="{FC2B84A1-CA84-2321-1130-D0A606EC5F94}"/>
              </a:ext>
            </a:extLst>
          </p:cNvPr>
          <p:cNvSpPr>
            <a:spLocks noGrp="1"/>
          </p:cNvSpPr>
          <p:nvPr>
            <p:ph type="title"/>
          </p:nvPr>
        </p:nvSpPr>
        <p:spPr/>
        <p:txBody>
          <a:bodyPr/>
          <a:lstStyle/>
          <a:p>
            <a:r>
              <a:rPr lang="en-US" b="1" i="1" dirty="0">
                <a:latin typeface="Bahnschrift Condensed" panose="020B0502040204020203" pitchFamily="34" charset="0"/>
              </a:rPr>
              <a:t>Super-computers</a:t>
            </a:r>
          </a:p>
        </p:txBody>
      </p:sp>
      <p:sp>
        <p:nvSpPr>
          <p:cNvPr id="3" name="Content Placeholder 2">
            <a:extLst>
              <a:ext uri="{FF2B5EF4-FFF2-40B4-BE49-F238E27FC236}">
                <a16:creationId xmlns:a16="http://schemas.microsoft.com/office/drawing/2014/main" id="{B27B97FC-1015-47CF-2FDF-918688BABF82}"/>
              </a:ext>
            </a:extLst>
          </p:cNvPr>
          <p:cNvSpPr>
            <a:spLocks noGrp="1"/>
          </p:cNvSpPr>
          <p:nvPr>
            <p:ph idx="1"/>
          </p:nvPr>
        </p:nvSpPr>
        <p:spPr>
          <a:xfrm>
            <a:off x="4030464" y="2630327"/>
            <a:ext cx="7564513" cy="3318936"/>
          </a:xfrm>
        </p:spPr>
        <p:txBody>
          <a:bodyPr>
            <a:normAutofit lnSpcReduction="10000"/>
          </a:bodyPr>
          <a:lstStyle/>
          <a:p>
            <a:r>
              <a:rPr lang="en-US" sz="3600" dirty="0">
                <a:latin typeface="Bahnschrift Condensed" panose="020B0502040204020203" pitchFamily="34" charset="0"/>
              </a:rPr>
              <a:t>A Super-computer is a computer with a high level of performance as compared to a general-purpose computer. The performance of a supercomputer is commonly measured in floating-point operations per second instead of million instructions per second.</a:t>
            </a:r>
          </a:p>
        </p:txBody>
      </p:sp>
    </p:spTree>
    <p:extLst>
      <p:ext uri="{BB962C8B-B14F-4D97-AF65-F5344CB8AC3E}">
        <p14:creationId xmlns:p14="http://schemas.microsoft.com/office/powerpoint/2010/main" val="719522803"/>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22000" b="-22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105265-971C-C47E-ABE4-041958E14DC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781118" y="3293615"/>
            <a:ext cx="5543612" cy="3118282"/>
          </a:xfrm>
          <a:prstGeom prst="rect">
            <a:avLst/>
          </a:prstGeom>
          <a:effectLst>
            <a:softEdge rad="635000"/>
          </a:effectLst>
        </p:spPr>
      </p:pic>
      <p:sp>
        <p:nvSpPr>
          <p:cNvPr id="2" name="Title 1">
            <a:extLst>
              <a:ext uri="{FF2B5EF4-FFF2-40B4-BE49-F238E27FC236}">
                <a16:creationId xmlns:a16="http://schemas.microsoft.com/office/drawing/2014/main" id="{738F26E0-A2AB-16F9-1113-7972D0166F8B}"/>
              </a:ext>
            </a:extLst>
          </p:cNvPr>
          <p:cNvSpPr>
            <a:spLocks noGrp="1"/>
          </p:cNvSpPr>
          <p:nvPr>
            <p:ph type="title"/>
          </p:nvPr>
        </p:nvSpPr>
        <p:spPr/>
        <p:txBody>
          <a:bodyPr/>
          <a:lstStyle/>
          <a:p>
            <a:r>
              <a:rPr lang="en-US" b="1" i="1" dirty="0">
                <a:latin typeface="Bahnschrift Condensed" panose="020B0502040204020203" pitchFamily="34" charset="0"/>
              </a:rPr>
              <a:t>Virtual Reality </a:t>
            </a:r>
          </a:p>
        </p:txBody>
      </p:sp>
      <p:sp>
        <p:nvSpPr>
          <p:cNvPr id="3" name="Content Placeholder 2">
            <a:extLst>
              <a:ext uri="{FF2B5EF4-FFF2-40B4-BE49-F238E27FC236}">
                <a16:creationId xmlns:a16="http://schemas.microsoft.com/office/drawing/2014/main" id="{A0BA5F2D-35D7-1F01-3318-FD7A0E65D194}"/>
              </a:ext>
            </a:extLst>
          </p:cNvPr>
          <p:cNvSpPr>
            <a:spLocks noGrp="1"/>
          </p:cNvSpPr>
          <p:nvPr>
            <p:ph idx="1"/>
          </p:nvPr>
        </p:nvSpPr>
        <p:spPr/>
        <p:txBody>
          <a:bodyPr>
            <a:normAutofit/>
          </a:bodyPr>
          <a:lstStyle/>
          <a:p>
            <a:r>
              <a:rPr lang="en-US" sz="4000" dirty="0">
                <a:latin typeface="Bahnschrift Condensed" panose="020B0502040204020203" pitchFamily="34" charset="0"/>
              </a:rPr>
              <a:t>Virtual Reality (VR) is a computer-generated environment with scenes and objects that appear to be real, making the user feel they are immersed in their surroundings.</a:t>
            </a:r>
          </a:p>
        </p:txBody>
      </p:sp>
    </p:spTree>
    <p:extLst>
      <p:ext uri="{BB962C8B-B14F-4D97-AF65-F5344CB8AC3E}">
        <p14:creationId xmlns:p14="http://schemas.microsoft.com/office/powerpoint/2010/main" val="2928437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280B1-AE25-58E7-A6DA-333B26F9A06E}"/>
              </a:ext>
            </a:extLst>
          </p:cNvPr>
          <p:cNvSpPr>
            <a:spLocks noGrp="1"/>
          </p:cNvSpPr>
          <p:nvPr>
            <p:ph type="title"/>
          </p:nvPr>
        </p:nvSpPr>
        <p:spPr/>
        <p:txBody>
          <a:bodyPr/>
          <a:lstStyle/>
          <a:p>
            <a:r>
              <a:rPr lang="en-US" b="1" i="1" dirty="0">
                <a:latin typeface="Bahnschrift Condensed" panose="020B0502040204020203" pitchFamily="34" charset="0"/>
              </a:rPr>
              <a:t>Speech Generator</a:t>
            </a:r>
          </a:p>
        </p:txBody>
      </p:sp>
      <p:sp>
        <p:nvSpPr>
          <p:cNvPr id="3" name="Content Placeholder 2">
            <a:extLst>
              <a:ext uri="{FF2B5EF4-FFF2-40B4-BE49-F238E27FC236}">
                <a16:creationId xmlns:a16="http://schemas.microsoft.com/office/drawing/2014/main" id="{94AC1F86-222E-2514-C282-AB76B300579B}"/>
              </a:ext>
            </a:extLst>
          </p:cNvPr>
          <p:cNvSpPr>
            <a:spLocks noGrp="1"/>
          </p:cNvSpPr>
          <p:nvPr>
            <p:ph idx="1"/>
          </p:nvPr>
        </p:nvSpPr>
        <p:spPr/>
        <p:txBody>
          <a:bodyPr>
            <a:normAutofit/>
          </a:bodyPr>
          <a:lstStyle/>
          <a:p>
            <a:r>
              <a:rPr lang="en-US" sz="3200" dirty="0">
                <a:latin typeface="Bahnschrift Condensed" panose="020B0502040204020203" pitchFamily="34" charset="0"/>
              </a:rPr>
              <a:t>Speech generating devices allow people who cant use spoken languages to ‘speak’ electronically. Some autistic children have difficulties developing speech and language, which makes communicating their needs and ideas very difficult. </a:t>
            </a:r>
          </a:p>
        </p:txBody>
      </p:sp>
    </p:spTree>
    <p:extLst>
      <p:ext uri="{BB962C8B-B14F-4D97-AF65-F5344CB8AC3E}">
        <p14:creationId xmlns:p14="http://schemas.microsoft.com/office/powerpoint/2010/main" val="1458276238"/>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6000" b="-6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279B38-4135-686A-DDD5-67C31C53A292}"/>
              </a:ext>
            </a:extLst>
          </p:cNvPr>
          <p:cNvSpPr/>
          <p:nvPr/>
        </p:nvSpPr>
        <p:spPr>
          <a:xfrm>
            <a:off x="4284962" y="2967335"/>
            <a:ext cx="3622082"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rgbClr val="66FF33"/>
                  </a:solidFill>
                </a:ln>
                <a:solidFill>
                  <a:srgbClr val="00CC00"/>
                </a:solidFill>
                <a:effectLst/>
              </a:rPr>
              <a:t>Thank You </a:t>
            </a:r>
          </a:p>
        </p:txBody>
      </p:sp>
    </p:spTree>
    <p:extLst>
      <p:ext uri="{BB962C8B-B14F-4D97-AF65-F5344CB8AC3E}">
        <p14:creationId xmlns:p14="http://schemas.microsoft.com/office/powerpoint/2010/main" val="26163185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l="-4000" r="-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0F85D-5677-242D-76D4-BB2882214FCA}"/>
              </a:ext>
            </a:extLst>
          </p:cNvPr>
          <p:cNvSpPr>
            <a:spLocks noGrp="1"/>
          </p:cNvSpPr>
          <p:nvPr>
            <p:ph type="title"/>
          </p:nvPr>
        </p:nvSpPr>
        <p:spPr/>
        <p:txBody>
          <a:bodyPr>
            <a:scene3d>
              <a:camera prst="orthographicFront"/>
              <a:lightRig rig="threePt" dir="t"/>
            </a:scene3d>
            <a:sp3d extrusionH="57150">
              <a:bevelT w="38100" h="38100" prst="relaxedInset"/>
            </a:sp3d>
          </a:bodyPr>
          <a:lstStyle/>
          <a:p>
            <a:r>
              <a:rPr lang="en-US" b="1" i="1" dirty="0">
                <a:ln w="3175" cmpd="sng">
                  <a:solidFill>
                    <a:srgbClr val="3399FF"/>
                  </a:solidFill>
                </a:ln>
                <a:solidFill>
                  <a:srgbClr val="333399"/>
                </a:solidFill>
                <a:effectLst>
                  <a:glow rad="101600">
                    <a:schemeClr val="bg1">
                      <a:alpha val="60000"/>
                    </a:schemeClr>
                  </a:glow>
                </a:effectLst>
                <a:latin typeface="Bahnschrift Condensed" panose="020B0502040204020203" pitchFamily="34" charset="0"/>
              </a:rPr>
              <a:t>Artificial Intelligence</a:t>
            </a:r>
          </a:p>
        </p:txBody>
      </p:sp>
      <p:sp>
        <p:nvSpPr>
          <p:cNvPr id="3" name="Content Placeholder 2">
            <a:extLst>
              <a:ext uri="{FF2B5EF4-FFF2-40B4-BE49-F238E27FC236}">
                <a16:creationId xmlns:a16="http://schemas.microsoft.com/office/drawing/2014/main" id="{1695E093-BFDB-CA9C-651D-30B5EB7306DD}"/>
              </a:ext>
            </a:extLst>
          </p:cNvPr>
          <p:cNvSpPr>
            <a:spLocks noGrp="1"/>
          </p:cNvSpPr>
          <p:nvPr>
            <p:ph idx="1"/>
          </p:nvPr>
        </p:nvSpPr>
        <p:spPr>
          <a:xfrm>
            <a:off x="1066800" y="2285999"/>
            <a:ext cx="10058400" cy="3987028"/>
          </a:xfrm>
        </p:spPr>
        <p:txBody>
          <a:bodyPr>
            <a:normAutofit/>
            <a:scene3d>
              <a:camera prst="orthographicFront"/>
              <a:lightRig rig="threePt" dir="t"/>
            </a:scene3d>
            <a:sp3d extrusionH="57150">
              <a:bevelT w="38100" h="38100" prst="relaxedInset"/>
            </a:sp3d>
          </a:bodyPr>
          <a:lstStyle/>
          <a:p>
            <a:r>
              <a:rPr lang="en-US" sz="3600" dirty="0">
                <a:ln>
                  <a:solidFill>
                    <a:srgbClr val="333399"/>
                  </a:solidFill>
                </a:ln>
                <a:solidFill>
                  <a:schemeClr val="bg1"/>
                </a:solidFill>
                <a:effectLst>
                  <a:glow rad="12700">
                    <a:srgbClr val="333399">
                      <a:alpha val="60000"/>
                    </a:srgbClr>
                  </a:glow>
                </a:effectLst>
                <a:latin typeface="Bahnschrift Condensed" panose="020B0502040204020203" pitchFamily="34" charset="0"/>
              </a:rPr>
              <a:t>Artificial Intelligence is the simulation of human processes by machines, especially computer systems. Specific applications of AI include expert systems, natural language processing, speech recognition and machine vision.</a:t>
            </a:r>
          </a:p>
          <a:p>
            <a:endParaRPr lang="en-US" sz="3600" dirty="0">
              <a:ln>
                <a:solidFill>
                  <a:srgbClr val="333399"/>
                </a:solidFill>
              </a:ln>
              <a:solidFill>
                <a:schemeClr val="bg1"/>
              </a:solidFill>
              <a:effectLst>
                <a:glow rad="12700">
                  <a:srgbClr val="333399">
                    <a:alpha val="60000"/>
                  </a:srgbClr>
                </a:glow>
              </a:effectLst>
              <a:latin typeface="Bahnschrift Condensed" panose="020B0502040204020203" pitchFamily="34" charset="0"/>
            </a:endParaRPr>
          </a:p>
        </p:txBody>
      </p:sp>
      <p:pic>
        <p:nvPicPr>
          <p:cNvPr id="7" name="Picture 6">
            <a:extLst>
              <a:ext uri="{FF2B5EF4-FFF2-40B4-BE49-F238E27FC236}">
                <a16:creationId xmlns:a16="http://schemas.microsoft.com/office/drawing/2014/main" id="{C758D613-E9C1-C37B-D296-598A3464400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501631" y="3599535"/>
            <a:ext cx="4002645" cy="2668430"/>
          </a:xfrm>
          <a:prstGeom prst="rect">
            <a:avLst/>
          </a:prstGeom>
          <a:effectLst>
            <a:softEdge rad="635000"/>
          </a:effectLst>
        </p:spPr>
      </p:pic>
      <p:pic>
        <p:nvPicPr>
          <p:cNvPr id="10" name="Picture 9">
            <a:extLst>
              <a:ext uri="{FF2B5EF4-FFF2-40B4-BE49-F238E27FC236}">
                <a16:creationId xmlns:a16="http://schemas.microsoft.com/office/drawing/2014/main" id="{0F42BD74-3483-F571-195A-AAC4300467C7}"/>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223935" y="692739"/>
            <a:ext cx="2926080" cy="2063496"/>
          </a:xfrm>
          <a:prstGeom prst="rect">
            <a:avLst/>
          </a:prstGeom>
          <a:effectLst>
            <a:softEdge rad="635000"/>
          </a:effectLst>
        </p:spPr>
      </p:pic>
    </p:spTree>
    <p:extLst>
      <p:ext uri="{BB962C8B-B14F-4D97-AF65-F5344CB8AC3E}">
        <p14:creationId xmlns:p14="http://schemas.microsoft.com/office/powerpoint/2010/main" val="682313682"/>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68B64-AAF1-C747-D23D-A294C7ACB81B}"/>
              </a:ext>
            </a:extLst>
          </p:cNvPr>
          <p:cNvSpPr>
            <a:spLocks noGrp="1"/>
          </p:cNvSpPr>
          <p:nvPr>
            <p:ph type="title"/>
          </p:nvPr>
        </p:nvSpPr>
        <p:spPr/>
        <p:txBody>
          <a:bodyPr/>
          <a:lstStyle/>
          <a:p>
            <a:r>
              <a:rPr lang="en-US" b="1" i="1" dirty="0">
                <a:latin typeface="Bahnschrift Condensed" panose="020B0502040204020203" pitchFamily="34" charset="0"/>
              </a:rPr>
              <a:t>Assistive Technology </a:t>
            </a:r>
          </a:p>
        </p:txBody>
      </p:sp>
      <p:sp>
        <p:nvSpPr>
          <p:cNvPr id="3" name="Content Placeholder 2">
            <a:extLst>
              <a:ext uri="{FF2B5EF4-FFF2-40B4-BE49-F238E27FC236}">
                <a16:creationId xmlns:a16="http://schemas.microsoft.com/office/drawing/2014/main" id="{E31CC023-3B4F-406A-3290-B717EBD0DADA}"/>
              </a:ext>
            </a:extLst>
          </p:cNvPr>
          <p:cNvSpPr>
            <a:spLocks noGrp="1"/>
          </p:cNvSpPr>
          <p:nvPr>
            <p:ph idx="1"/>
          </p:nvPr>
        </p:nvSpPr>
        <p:spPr/>
        <p:txBody>
          <a:bodyPr>
            <a:normAutofit/>
          </a:bodyPr>
          <a:lstStyle/>
          <a:p>
            <a:r>
              <a:rPr lang="en-US" sz="4000" dirty="0">
                <a:latin typeface="Bahnschrift Condensed" panose="020B0502040204020203" pitchFamily="34" charset="0"/>
              </a:rPr>
              <a:t>Assistive Technology is often used to describe products or systems that support and assist individuals with disabilities, restricted mobility or other impairments to perform functions that might otherwise be difficult or impossible.</a:t>
            </a:r>
          </a:p>
        </p:txBody>
      </p:sp>
      <p:pic>
        <p:nvPicPr>
          <p:cNvPr id="5" name="Picture 4">
            <a:extLst>
              <a:ext uri="{FF2B5EF4-FFF2-40B4-BE49-F238E27FC236}">
                <a16:creationId xmlns:a16="http://schemas.microsoft.com/office/drawing/2014/main" id="{DE09406E-041B-B9DE-8C20-F9504F4B799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05522" y="461718"/>
            <a:ext cx="3524383" cy="2344694"/>
          </a:xfrm>
          <a:prstGeom prst="rect">
            <a:avLst/>
          </a:prstGeom>
          <a:effectLst>
            <a:softEdge rad="635000"/>
          </a:effectLst>
        </p:spPr>
      </p:pic>
    </p:spTree>
    <p:extLst>
      <p:ext uri="{BB962C8B-B14F-4D97-AF65-F5344CB8AC3E}">
        <p14:creationId xmlns:p14="http://schemas.microsoft.com/office/powerpoint/2010/main" val="1152969665"/>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17000" b="-17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AB4353-3161-67E8-CF42-D7C702282A2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923118" y="2974019"/>
            <a:ext cx="5765813" cy="3138164"/>
          </a:xfrm>
          <a:prstGeom prst="rect">
            <a:avLst/>
          </a:prstGeom>
          <a:effectLst>
            <a:softEdge rad="635000"/>
          </a:effectLst>
        </p:spPr>
      </p:pic>
      <p:sp>
        <p:nvSpPr>
          <p:cNvPr id="2" name="Title 1">
            <a:extLst>
              <a:ext uri="{FF2B5EF4-FFF2-40B4-BE49-F238E27FC236}">
                <a16:creationId xmlns:a16="http://schemas.microsoft.com/office/drawing/2014/main" id="{AA3BEC9C-06AC-79DD-C388-A642DF8CD1BF}"/>
              </a:ext>
            </a:extLst>
          </p:cNvPr>
          <p:cNvSpPr>
            <a:spLocks noGrp="1"/>
          </p:cNvSpPr>
          <p:nvPr>
            <p:ph type="title"/>
          </p:nvPr>
        </p:nvSpPr>
        <p:spPr/>
        <p:txBody>
          <a:bodyPr/>
          <a:lstStyle/>
          <a:p>
            <a:r>
              <a:rPr lang="en-US" b="1" i="1" dirty="0">
                <a:latin typeface="Bahnschrift Condensed" panose="020B0502040204020203" pitchFamily="34" charset="0"/>
              </a:rPr>
              <a:t>Computer Models</a:t>
            </a:r>
          </a:p>
        </p:txBody>
      </p:sp>
      <p:sp>
        <p:nvSpPr>
          <p:cNvPr id="3" name="Content Placeholder 2">
            <a:extLst>
              <a:ext uri="{FF2B5EF4-FFF2-40B4-BE49-F238E27FC236}">
                <a16:creationId xmlns:a16="http://schemas.microsoft.com/office/drawing/2014/main" id="{E95DE1C8-445F-854B-11A2-E5F89C0F065E}"/>
              </a:ext>
            </a:extLst>
          </p:cNvPr>
          <p:cNvSpPr>
            <a:spLocks noGrp="1"/>
          </p:cNvSpPr>
          <p:nvPr>
            <p:ph idx="1"/>
          </p:nvPr>
        </p:nvSpPr>
        <p:spPr/>
        <p:txBody>
          <a:bodyPr>
            <a:normAutofit/>
          </a:bodyPr>
          <a:lstStyle/>
          <a:p>
            <a:r>
              <a:rPr lang="en-US" sz="3200" dirty="0">
                <a:latin typeface="Bahnschrift Condensed" panose="020B0502040204020203" pitchFamily="34" charset="0"/>
              </a:rPr>
              <a:t>Computer model A program that runs on a computer that creates a model, or simulation, of a real-world feature, phenomenon or event. Computer program A set of instructions that a computer uses to perform some analysis or computation. </a:t>
            </a:r>
          </a:p>
        </p:txBody>
      </p:sp>
    </p:spTree>
    <p:extLst>
      <p:ext uri="{BB962C8B-B14F-4D97-AF65-F5344CB8AC3E}">
        <p14:creationId xmlns:p14="http://schemas.microsoft.com/office/powerpoint/2010/main" val="4128284838"/>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17000" b="-17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6BF84C-5DF5-0D91-5BCD-5421981913F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797117" y="2556932"/>
            <a:ext cx="5469015" cy="3646010"/>
          </a:xfrm>
          <a:prstGeom prst="rect">
            <a:avLst/>
          </a:prstGeom>
          <a:effectLst>
            <a:softEdge rad="635000"/>
          </a:effectLst>
        </p:spPr>
      </p:pic>
      <p:sp>
        <p:nvSpPr>
          <p:cNvPr id="2" name="Title 1">
            <a:extLst>
              <a:ext uri="{FF2B5EF4-FFF2-40B4-BE49-F238E27FC236}">
                <a16:creationId xmlns:a16="http://schemas.microsoft.com/office/drawing/2014/main" id="{CEDFC634-34F3-CA8E-4D3F-3B07E7658AA2}"/>
              </a:ext>
            </a:extLst>
          </p:cNvPr>
          <p:cNvSpPr>
            <a:spLocks noGrp="1"/>
          </p:cNvSpPr>
          <p:nvPr>
            <p:ph type="title"/>
          </p:nvPr>
        </p:nvSpPr>
        <p:spPr>
          <a:xfrm>
            <a:off x="1207732" y="982132"/>
            <a:ext cx="10058400" cy="1450757"/>
          </a:xfrm>
        </p:spPr>
        <p:txBody>
          <a:bodyPr/>
          <a:lstStyle/>
          <a:p>
            <a:r>
              <a:rPr lang="en-US" b="1" i="1" dirty="0">
                <a:latin typeface="Bahnschrift Condensed" panose="020B0502040204020203" pitchFamily="34" charset="0"/>
              </a:rPr>
              <a:t>E-Learning </a:t>
            </a:r>
          </a:p>
        </p:txBody>
      </p:sp>
      <p:sp>
        <p:nvSpPr>
          <p:cNvPr id="3" name="Content Placeholder 2">
            <a:extLst>
              <a:ext uri="{FF2B5EF4-FFF2-40B4-BE49-F238E27FC236}">
                <a16:creationId xmlns:a16="http://schemas.microsoft.com/office/drawing/2014/main" id="{C5F0588D-1971-D4B3-BDCD-2272611BAEFB}"/>
              </a:ext>
            </a:extLst>
          </p:cNvPr>
          <p:cNvSpPr>
            <a:spLocks noGrp="1"/>
          </p:cNvSpPr>
          <p:nvPr>
            <p:ph idx="1"/>
          </p:nvPr>
        </p:nvSpPr>
        <p:spPr/>
        <p:txBody>
          <a:bodyPr>
            <a:normAutofit/>
          </a:bodyPr>
          <a:lstStyle/>
          <a:p>
            <a:r>
              <a:rPr lang="en-US" sz="3200" dirty="0">
                <a:latin typeface="Bahnschrift Condensed" panose="020B0502040204020203" pitchFamily="34" charset="0"/>
              </a:rPr>
              <a:t>E-Learning, or electronic learning, is the delivery of learning and training through digital resources. Although E-Learning is based on formalized learning, it is provided through electronic devices such as computers, tablets, and even cellular phones that are connected to the internet.</a:t>
            </a:r>
          </a:p>
          <a:p>
            <a:endParaRPr lang="en-US" sz="3200" dirty="0">
              <a:latin typeface="Bahnschrift Condensed" panose="020B0502040204020203" pitchFamily="34" charset="0"/>
            </a:endParaRPr>
          </a:p>
        </p:txBody>
      </p:sp>
      <p:pic>
        <p:nvPicPr>
          <p:cNvPr id="8" name="Picture 7">
            <a:extLst>
              <a:ext uri="{FF2B5EF4-FFF2-40B4-BE49-F238E27FC236}">
                <a16:creationId xmlns:a16="http://schemas.microsoft.com/office/drawing/2014/main" id="{CB8391A5-7679-3EEA-E8B7-148DFC2863B6}"/>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884888" y="655058"/>
            <a:ext cx="2912229" cy="1939771"/>
          </a:xfrm>
          <a:prstGeom prst="rect">
            <a:avLst/>
          </a:prstGeom>
          <a:effectLst>
            <a:softEdge rad="635000"/>
          </a:effectLst>
        </p:spPr>
      </p:pic>
    </p:spTree>
    <p:extLst>
      <p:ext uri="{BB962C8B-B14F-4D97-AF65-F5344CB8AC3E}">
        <p14:creationId xmlns:p14="http://schemas.microsoft.com/office/powerpoint/2010/main" val="401786491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2D6FA7-9DC4-A8D2-20C6-5D5A6463809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565539" y="1097548"/>
            <a:ext cx="5361518" cy="5361518"/>
          </a:xfrm>
          <a:prstGeom prst="rect">
            <a:avLst/>
          </a:prstGeom>
          <a:ln>
            <a:noFill/>
          </a:ln>
          <a:effectLst>
            <a:softEdge rad="635000"/>
          </a:effectLst>
        </p:spPr>
      </p:pic>
      <p:sp>
        <p:nvSpPr>
          <p:cNvPr id="2" name="Title 1">
            <a:extLst>
              <a:ext uri="{FF2B5EF4-FFF2-40B4-BE49-F238E27FC236}">
                <a16:creationId xmlns:a16="http://schemas.microsoft.com/office/drawing/2014/main" id="{41B92F90-4437-F10A-343C-42FD3AD5F9F2}"/>
              </a:ext>
            </a:extLst>
          </p:cNvPr>
          <p:cNvSpPr>
            <a:spLocks noGrp="1"/>
          </p:cNvSpPr>
          <p:nvPr>
            <p:ph type="title"/>
          </p:nvPr>
        </p:nvSpPr>
        <p:spPr/>
        <p:txBody>
          <a:bodyPr/>
          <a:lstStyle/>
          <a:p>
            <a:r>
              <a:rPr lang="en-US" b="1" i="1" dirty="0">
                <a:latin typeface="Bahnschrift Condensed" panose="020B0502040204020203" pitchFamily="34" charset="0"/>
              </a:rPr>
              <a:t>Guidance Computer</a:t>
            </a:r>
          </a:p>
        </p:txBody>
      </p:sp>
      <p:sp>
        <p:nvSpPr>
          <p:cNvPr id="3" name="Content Placeholder 2">
            <a:extLst>
              <a:ext uri="{FF2B5EF4-FFF2-40B4-BE49-F238E27FC236}">
                <a16:creationId xmlns:a16="http://schemas.microsoft.com/office/drawing/2014/main" id="{05CCB75F-017B-D46B-0360-F5A3A7C6AE12}"/>
              </a:ext>
            </a:extLst>
          </p:cNvPr>
          <p:cNvSpPr>
            <a:spLocks noGrp="1"/>
          </p:cNvSpPr>
          <p:nvPr>
            <p:ph idx="1"/>
          </p:nvPr>
        </p:nvSpPr>
        <p:spPr>
          <a:xfrm>
            <a:off x="1295402" y="2556932"/>
            <a:ext cx="6428171" cy="3318936"/>
          </a:xfrm>
        </p:spPr>
        <p:txBody>
          <a:bodyPr>
            <a:normAutofit/>
          </a:bodyPr>
          <a:lstStyle/>
          <a:p>
            <a:r>
              <a:rPr lang="en-US" sz="3200" dirty="0">
                <a:latin typeface="Bahnschrift Condensed" panose="020B0502040204020203" pitchFamily="34" charset="0"/>
              </a:rPr>
              <a:t>The Apollo Guidance Computer is a digital computer whose navigation system was used to guide spacecraft along their prescribed routes during the Apollo missions. </a:t>
            </a:r>
          </a:p>
        </p:txBody>
      </p:sp>
      <p:sp>
        <p:nvSpPr>
          <p:cNvPr id="6" name="TextBox 5">
            <a:extLst>
              <a:ext uri="{FF2B5EF4-FFF2-40B4-BE49-F238E27FC236}">
                <a16:creationId xmlns:a16="http://schemas.microsoft.com/office/drawing/2014/main" id="{70809048-1590-E12A-FDA0-D59EED39F5DC}"/>
              </a:ext>
            </a:extLst>
          </p:cNvPr>
          <p:cNvSpPr txBox="1"/>
          <p:nvPr/>
        </p:nvSpPr>
        <p:spPr>
          <a:xfrm>
            <a:off x="3181350" y="6343650"/>
            <a:ext cx="5829300" cy="230832"/>
          </a:xfrm>
          <a:prstGeom prst="rect">
            <a:avLst/>
          </a:prstGeom>
          <a:noFill/>
          <a:effectLst>
            <a:softEdge rad="635000"/>
          </a:effectLst>
        </p:spPr>
        <p:txBody>
          <a:bodyPr wrap="square" rtlCol="0">
            <a:spAutoFit/>
          </a:bodyPr>
          <a:lstStyle/>
          <a:p>
            <a:r>
              <a:rPr lang="en-US" sz="900">
                <a:hlinkClick r:id="rId5" tooltip="https://www.flickr.com/photos/benderbrodriguez12/6805290599/"/>
              </a:rPr>
              <a:t>This Photo</a:t>
            </a:r>
            <a:r>
              <a:rPr lang="en-US" sz="900"/>
              <a:t> by Unknown Author is licensed under </a:t>
            </a:r>
            <a:r>
              <a:rPr lang="en-US" sz="900">
                <a:hlinkClick r:id="rId6" tooltip="https://creativecommons.org/licenses/by/3.0/"/>
              </a:rPr>
              <a:t>CC BY</a:t>
            </a:r>
            <a:endParaRPr lang="en-US" sz="900"/>
          </a:p>
        </p:txBody>
      </p:sp>
    </p:spTree>
    <p:extLst>
      <p:ext uri="{BB962C8B-B14F-4D97-AF65-F5344CB8AC3E}">
        <p14:creationId xmlns:p14="http://schemas.microsoft.com/office/powerpoint/2010/main" val="589109951"/>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97452A-7697-C808-F6E0-AADF8690B5D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664170" y="2177249"/>
            <a:ext cx="5249480" cy="3501362"/>
          </a:xfrm>
          <a:prstGeom prst="rect">
            <a:avLst/>
          </a:prstGeom>
          <a:effectLst>
            <a:softEdge rad="635000"/>
          </a:effectLst>
        </p:spPr>
      </p:pic>
      <p:sp>
        <p:nvSpPr>
          <p:cNvPr id="2" name="Title 1">
            <a:extLst>
              <a:ext uri="{FF2B5EF4-FFF2-40B4-BE49-F238E27FC236}">
                <a16:creationId xmlns:a16="http://schemas.microsoft.com/office/drawing/2014/main" id="{090C7787-B9EB-F5D4-2846-246E8A924F0F}"/>
              </a:ext>
            </a:extLst>
          </p:cNvPr>
          <p:cNvSpPr>
            <a:spLocks noGrp="1"/>
          </p:cNvSpPr>
          <p:nvPr>
            <p:ph type="title"/>
          </p:nvPr>
        </p:nvSpPr>
        <p:spPr>
          <a:xfrm>
            <a:off x="997995" y="982132"/>
            <a:ext cx="10058400" cy="1450757"/>
          </a:xfrm>
        </p:spPr>
        <p:txBody>
          <a:bodyPr/>
          <a:lstStyle/>
          <a:p>
            <a:r>
              <a:rPr lang="en-US" b="1" i="1" dirty="0">
                <a:latin typeface="Bahnschrift Condensed" panose="020B0502040204020203" pitchFamily="34" charset="0"/>
              </a:rPr>
              <a:t>Interactive Video </a:t>
            </a:r>
          </a:p>
        </p:txBody>
      </p:sp>
      <p:sp>
        <p:nvSpPr>
          <p:cNvPr id="3" name="Content Placeholder 2">
            <a:extLst>
              <a:ext uri="{FF2B5EF4-FFF2-40B4-BE49-F238E27FC236}">
                <a16:creationId xmlns:a16="http://schemas.microsoft.com/office/drawing/2014/main" id="{B1B03F78-1267-83C2-A35E-ADA5BB847594}"/>
              </a:ext>
            </a:extLst>
          </p:cNvPr>
          <p:cNvSpPr>
            <a:spLocks noGrp="1"/>
          </p:cNvSpPr>
          <p:nvPr>
            <p:ph idx="1"/>
          </p:nvPr>
        </p:nvSpPr>
        <p:spPr>
          <a:xfrm>
            <a:off x="1295401" y="2556932"/>
            <a:ext cx="6232863" cy="3318936"/>
          </a:xfrm>
        </p:spPr>
        <p:txBody>
          <a:bodyPr>
            <a:normAutofit fontScale="92500" lnSpcReduction="10000"/>
          </a:bodyPr>
          <a:lstStyle/>
          <a:p>
            <a:r>
              <a:rPr lang="en-US" sz="3200" dirty="0">
                <a:latin typeface="Bahnschrift Condensed" panose="020B0502040204020203" pitchFamily="34" charset="0"/>
              </a:rPr>
              <a:t>Interactive Video (also known as “IV”) is a form of digital video that supports user interaction.</a:t>
            </a:r>
          </a:p>
          <a:p>
            <a:r>
              <a:rPr lang="en-US" sz="3200" dirty="0">
                <a:latin typeface="Bahnschrift Condensed" panose="020B0502040204020203" pitchFamily="34" charset="0"/>
              </a:rPr>
              <a:t>Interactive videos provide the viewer the ability to click, on a desktop, or touch on mobile devices within the video for an action to occur.</a:t>
            </a:r>
          </a:p>
        </p:txBody>
      </p:sp>
      <p:pic>
        <p:nvPicPr>
          <p:cNvPr id="8" name="Picture 7">
            <a:extLst>
              <a:ext uri="{FF2B5EF4-FFF2-40B4-BE49-F238E27FC236}">
                <a16:creationId xmlns:a16="http://schemas.microsoft.com/office/drawing/2014/main" id="{2B8185A5-1FEB-78E0-5711-12C13140EE71}"/>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787218" y="982132"/>
            <a:ext cx="2385136" cy="1590251"/>
          </a:xfrm>
          <a:prstGeom prst="rect">
            <a:avLst/>
          </a:prstGeom>
          <a:effectLst>
            <a:softEdge rad="635000"/>
          </a:effectLst>
        </p:spPr>
      </p:pic>
    </p:spTree>
    <p:extLst>
      <p:ext uri="{BB962C8B-B14F-4D97-AF65-F5344CB8AC3E}">
        <p14:creationId xmlns:p14="http://schemas.microsoft.com/office/powerpoint/2010/main" val="1186130865"/>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17000" b="-17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8370D8-3856-74ED-E07E-427A431FAC6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303146" y="3388368"/>
            <a:ext cx="5051454" cy="2842625"/>
          </a:xfrm>
          <a:prstGeom prst="rect">
            <a:avLst/>
          </a:prstGeom>
          <a:ln>
            <a:noFill/>
          </a:ln>
          <a:effectLst>
            <a:softEdge rad="635000"/>
          </a:effectLst>
        </p:spPr>
      </p:pic>
      <p:sp>
        <p:nvSpPr>
          <p:cNvPr id="2" name="Title 1">
            <a:extLst>
              <a:ext uri="{FF2B5EF4-FFF2-40B4-BE49-F238E27FC236}">
                <a16:creationId xmlns:a16="http://schemas.microsoft.com/office/drawing/2014/main" id="{C9A576B5-2AE2-5E10-2587-0553C4E1DEA4}"/>
              </a:ext>
            </a:extLst>
          </p:cNvPr>
          <p:cNvSpPr>
            <a:spLocks noGrp="1"/>
          </p:cNvSpPr>
          <p:nvPr>
            <p:ph type="title"/>
          </p:nvPr>
        </p:nvSpPr>
        <p:spPr/>
        <p:txBody>
          <a:bodyPr/>
          <a:lstStyle/>
          <a:p>
            <a:r>
              <a:rPr lang="en-US" b="1" i="1" dirty="0">
                <a:latin typeface="Bahnschrift Condensed" panose="020B0502040204020203" pitchFamily="34" charset="0"/>
              </a:rPr>
              <a:t>Multimedia</a:t>
            </a:r>
          </a:p>
        </p:txBody>
      </p:sp>
      <p:sp>
        <p:nvSpPr>
          <p:cNvPr id="3" name="Content Placeholder 2">
            <a:extLst>
              <a:ext uri="{FF2B5EF4-FFF2-40B4-BE49-F238E27FC236}">
                <a16:creationId xmlns:a16="http://schemas.microsoft.com/office/drawing/2014/main" id="{45E1F23D-B795-3B9F-4E18-173C701AC8DD}"/>
              </a:ext>
            </a:extLst>
          </p:cNvPr>
          <p:cNvSpPr>
            <a:spLocks noGrp="1"/>
          </p:cNvSpPr>
          <p:nvPr>
            <p:ph idx="1"/>
          </p:nvPr>
        </p:nvSpPr>
        <p:spPr>
          <a:xfrm>
            <a:off x="1295402" y="2556932"/>
            <a:ext cx="9601196" cy="3318936"/>
          </a:xfrm>
        </p:spPr>
        <p:txBody>
          <a:bodyPr>
            <a:normAutofit/>
          </a:bodyPr>
          <a:lstStyle/>
          <a:p>
            <a:r>
              <a:rPr lang="en-US" sz="4000" dirty="0">
                <a:latin typeface="Bahnschrift Condensed" panose="020B0502040204020203" pitchFamily="34" charset="0"/>
              </a:rPr>
              <a:t>Multimedia is a form of communication that uses a combination of different content forms such as text, audio, images, animations or video into a single interactive presentation.</a:t>
            </a:r>
          </a:p>
        </p:txBody>
      </p:sp>
    </p:spTree>
    <p:extLst>
      <p:ext uri="{BB962C8B-B14F-4D97-AF65-F5344CB8AC3E}">
        <p14:creationId xmlns:p14="http://schemas.microsoft.com/office/powerpoint/2010/main" val="7762530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6757F-AD21-D5EF-8B7C-846CEE40FD96}"/>
              </a:ext>
            </a:extLst>
          </p:cNvPr>
          <p:cNvSpPr>
            <a:spLocks noGrp="1"/>
          </p:cNvSpPr>
          <p:nvPr>
            <p:ph type="title"/>
          </p:nvPr>
        </p:nvSpPr>
        <p:spPr>
          <a:xfrm>
            <a:off x="1066799" y="1106175"/>
            <a:ext cx="10058400" cy="1450757"/>
          </a:xfrm>
        </p:spPr>
        <p:txBody>
          <a:bodyPr/>
          <a:lstStyle/>
          <a:p>
            <a:r>
              <a:rPr lang="en-US" b="1" i="1" dirty="0">
                <a:latin typeface="Bahnschrift Condensed" panose="020B0502040204020203" pitchFamily="34" charset="0"/>
              </a:rPr>
              <a:t>Simulation</a:t>
            </a:r>
          </a:p>
        </p:txBody>
      </p:sp>
      <p:sp>
        <p:nvSpPr>
          <p:cNvPr id="3" name="Content Placeholder 2">
            <a:extLst>
              <a:ext uri="{FF2B5EF4-FFF2-40B4-BE49-F238E27FC236}">
                <a16:creationId xmlns:a16="http://schemas.microsoft.com/office/drawing/2014/main" id="{3FBB30B5-D7DC-9B89-9097-6185DEE00415}"/>
              </a:ext>
            </a:extLst>
          </p:cNvPr>
          <p:cNvSpPr>
            <a:spLocks noGrp="1"/>
          </p:cNvSpPr>
          <p:nvPr>
            <p:ph idx="1"/>
          </p:nvPr>
        </p:nvSpPr>
        <p:spPr/>
        <p:txBody>
          <a:bodyPr>
            <a:normAutofit lnSpcReduction="10000"/>
          </a:bodyPr>
          <a:lstStyle/>
          <a:p>
            <a:r>
              <a:rPr lang="en-US" sz="4400" dirty="0">
                <a:latin typeface="Bahnschrift Condensed" panose="020B0502040204020203" pitchFamily="34" charset="0"/>
              </a:rPr>
              <a:t>A simulation is a model that mimics the operation of an existing or proposed system, providing evidence for a decision-making by being able to test different scenarios or process changes.</a:t>
            </a:r>
          </a:p>
        </p:txBody>
      </p:sp>
      <p:pic>
        <p:nvPicPr>
          <p:cNvPr id="5" name="Picture 4">
            <a:extLst>
              <a:ext uri="{FF2B5EF4-FFF2-40B4-BE49-F238E27FC236}">
                <a16:creationId xmlns:a16="http://schemas.microsoft.com/office/drawing/2014/main" id="{2B27BF94-98AC-91C5-0CCC-1DB164E958A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280911" y="580450"/>
            <a:ext cx="4658398" cy="2446835"/>
          </a:xfrm>
          <a:prstGeom prst="rect">
            <a:avLst/>
          </a:prstGeom>
          <a:effectLst>
            <a:softEdge rad="635000"/>
          </a:effectLst>
        </p:spPr>
      </p:pic>
    </p:spTree>
    <p:extLst>
      <p:ext uri="{BB962C8B-B14F-4D97-AF65-F5344CB8AC3E}">
        <p14:creationId xmlns:p14="http://schemas.microsoft.com/office/powerpoint/2010/main" val="752490679"/>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docProps/app.xml><?xml version="1.0" encoding="utf-8"?>
<Properties xmlns="http://schemas.openxmlformats.org/officeDocument/2006/extended-properties" xmlns:vt="http://schemas.openxmlformats.org/officeDocument/2006/docPropsVTypes">
  <Template>Organic</Template>
  <TotalTime>64</TotalTime>
  <Words>432</Words>
  <Application>Microsoft Office PowerPoint</Application>
  <PresentationFormat>Widescreen</PresentationFormat>
  <Paragraphs>27</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Bahnschrift Condensed</vt:lpstr>
      <vt:lpstr>Garamond</vt:lpstr>
      <vt:lpstr>Organic</vt:lpstr>
      <vt:lpstr>ICT</vt:lpstr>
      <vt:lpstr>Artificial Intelligence</vt:lpstr>
      <vt:lpstr>Assistive Technology </vt:lpstr>
      <vt:lpstr>Computer Models</vt:lpstr>
      <vt:lpstr>E-Learning </vt:lpstr>
      <vt:lpstr>Guidance Computer</vt:lpstr>
      <vt:lpstr>Interactive Video </vt:lpstr>
      <vt:lpstr>Multimedia</vt:lpstr>
      <vt:lpstr>Simulation</vt:lpstr>
      <vt:lpstr>Super-computers</vt:lpstr>
      <vt:lpstr>Virtual Reality </vt:lpstr>
      <vt:lpstr>Speech Generator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ICT</dc:title>
  <dc:creator>DELL</dc:creator>
  <cp:lastModifiedBy>DELL</cp:lastModifiedBy>
  <cp:revision>22</cp:revision>
  <dcterms:created xsi:type="dcterms:W3CDTF">2023-02-03T09:51:07Z</dcterms:created>
  <dcterms:modified xsi:type="dcterms:W3CDTF">2023-02-03T10:56:02Z</dcterms:modified>
</cp:coreProperties>
</file>