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_rels/slideLayout9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920834" y="134694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6200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0834" y="4299696"/>
            <a:ext cx="10222992" cy="80683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175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920834" y="1484779"/>
            <a:ext cx="10222992" cy="274320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10" name="Group 9"/>
          <p:cNvGrpSpPr/>
          <p:nvPr/>
        </p:nvGrpSpPr>
        <p:grpSpPr>
          <a:xfrm>
            <a:off x="9649215" y="4068923"/>
            <a:ext cx="1080904" cy="1080902"/>
            <a:chOff x="9685338" y="4460675"/>
            <a:chExt cx="1080904" cy="1080902"/>
          </a:xfrm>
        </p:grpSpPr>
        <p:sp>
          <p:nvSpPr>
            <p:cNvPr id="11" name="Oval 10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2" name="Oval 11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51560" y="1432223"/>
            <a:ext cx="9966960" cy="3035808"/>
          </a:xfrm>
        </p:spPr>
        <p:txBody>
          <a:bodyPr anchor="ctr">
            <a:noAutofit/>
          </a:bodyPr>
          <a:lstStyle>
            <a:lvl1pPr algn="l">
              <a:lnSpc>
                <a:spcPct val="80000"/>
              </a:lnSpc>
              <a:defRPr sz="9600" cap="all" baseline="0">
                <a:blipFill dpi="0" rotWithShape="1">
                  <a:blip r:embed="rId4"/>
                  <a:srcRect/>
                  <a:tile tx="6350" ty="-127000" sx="65000" sy="64000" flip="none" algn="tl"/>
                </a:blip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9848" y="4389120"/>
            <a:ext cx="7891272" cy="1069848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1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5CAE-551C-426F-A8B8-C932E3BC31FD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592733" y="4289334"/>
            <a:ext cx="1193868" cy="640080"/>
          </a:xfrm>
        </p:spPr>
        <p:txBody>
          <a:bodyPr/>
          <a:lstStyle>
            <a:lvl1pPr>
              <a:defRPr sz="2800"/>
            </a:lvl1pPr>
          </a:lstStyle>
          <a:p>
            <a:fld id="{8A7D7D73-5821-448E-8147-A4809F01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13709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5CAE-551C-426F-A8B8-C932E3BC31FD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7D73-5821-448E-8147-A4809F01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7458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533400"/>
            <a:ext cx="2552700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66800" y="533400"/>
            <a:ext cx="7505700" cy="5638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5CAE-551C-426F-A8B8-C932E3BC31FD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7D73-5821-448E-8147-A4809F01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0170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5CAE-551C-426F-A8B8-C932E3BC31FD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7D73-5821-448E-8147-A4809F01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405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4917989"/>
            <a:ext cx="12192000" cy="1940010"/>
          </a:xfrm>
          <a:prstGeom prst="rect">
            <a:avLst/>
          </a:prstGeom>
          <a:blipFill dpi="0" rotWithShape="1">
            <a:blip r:embed="rId2">
              <a:alphaModFix amt="85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7128" y="1225296"/>
            <a:ext cx="9281160" cy="3520440"/>
          </a:xfrm>
        </p:spPr>
        <p:txBody>
          <a:bodyPr anchor="ctr">
            <a:normAutofit/>
          </a:bodyPr>
          <a:lstStyle>
            <a:lvl1pPr>
              <a:lnSpc>
                <a:spcPct val="80000"/>
              </a:lnSpc>
              <a:defRPr sz="8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65774" y="5020056"/>
            <a:ext cx="9052560" cy="1066800"/>
          </a:xfrm>
        </p:spPr>
        <p:txBody>
          <a:bodyPr anchor="t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593667" y="6272784"/>
            <a:ext cx="2644309" cy="365125"/>
          </a:xfrm>
        </p:spPr>
        <p:txBody>
          <a:bodyPr/>
          <a:lstStyle/>
          <a:p>
            <a:fld id="{D5F15CAE-551C-426F-A8B8-C932E3BC31FD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182708" y="6272784"/>
            <a:ext cx="6327648" cy="365125"/>
          </a:xfrm>
        </p:spPr>
        <p:txBody>
          <a:bodyPr/>
          <a:lstStyle/>
          <a:p>
            <a:endParaRPr lang="en-US"/>
          </a:p>
        </p:txBody>
      </p:sp>
      <p:grpSp>
        <p:nvGrpSpPr>
          <p:cNvPr id="8" name="Group 7"/>
          <p:cNvGrpSpPr/>
          <p:nvPr/>
        </p:nvGrpSpPr>
        <p:grpSpPr>
          <a:xfrm>
            <a:off x="897399" y="2325848"/>
            <a:ext cx="1080904" cy="1080902"/>
            <a:chOff x="9685338" y="4460675"/>
            <a:chExt cx="1080904" cy="1080902"/>
          </a:xfrm>
        </p:grpSpPr>
        <p:sp>
          <p:nvSpPr>
            <p:cNvPr id="9" name="Oval 8"/>
            <p:cNvSpPr/>
            <p:nvPr/>
          </p:nvSpPr>
          <p:spPr>
            <a:xfrm>
              <a:off x="9685338" y="4460675"/>
              <a:ext cx="1080904" cy="1080902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</a14:imgLayer>
                    </a14:imgProps>
                  </a:ext>
                </a:extLst>
              </a:blip>
              <a:srcRect/>
              <a:tile tx="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9793429" y="4568765"/>
              <a:ext cx="864723" cy="864722"/>
            </a:xfrm>
            <a:prstGeom prst="ellipse">
              <a:avLst/>
            </a:prstGeom>
            <a:noFill/>
            <a:ln w="254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43702" y="2506133"/>
            <a:ext cx="1188298" cy="720332"/>
          </a:xfrm>
        </p:spPr>
        <p:txBody>
          <a:bodyPr/>
          <a:lstStyle>
            <a:lvl1pPr>
              <a:defRPr sz="2800"/>
            </a:lvl1pPr>
          </a:lstStyle>
          <a:p>
            <a:fld id="{8A7D7D73-5821-448E-8147-A4809F01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9569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9848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64224" y="2194560"/>
            <a:ext cx="4754880" cy="3977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5CAE-551C-426F-A8B8-C932E3BC31FD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7D73-5821-448E-8147-A4809F01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4500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64224" y="2048256"/>
            <a:ext cx="4754880" cy="640080"/>
          </a:xfrm>
        </p:spPr>
        <p:txBody>
          <a:bodyPr anchor="ctr">
            <a:normAutofit/>
          </a:bodyPr>
          <a:lstStyle>
            <a:lvl1pPr marL="0" indent="0">
              <a:buNone/>
              <a:defRPr sz="2000" b="1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64224" y="2743200"/>
            <a:ext cx="4754880" cy="32918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5CAE-551C-426F-A8B8-C932E3BC31FD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7D73-5821-448E-8147-A4809F01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55260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5CAE-551C-426F-A8B8-C932E3BC31FD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7D73-5821-448E-8147-A4809F01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237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5CAE-551C-426F-A8B8-C932E3BC31FD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7D73-5821-448E-8147-A4809F01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25890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0"/>
            <a:ext cx="6711696" cy="5020056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5CAE-551C-426F-A8B8-C932E3BC31FD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10" name="Oval 9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1" name="Oval 10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7D73-5821-448E-8147-A4809F01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1496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8303740" y="0"/>
            <a:ext cx="3888259" cy="6857999"/>
          </a:xfrm>
          <a:prstGeom prst="rect">
            <a:avLst/>
          </a:prstGeom>
          <a:blipFill dpi="0" rotWithShape="1">
            <a:blip r:embed="rId2">
              <a:alphaModFix amt="60000"/>
              <a:lum bright="70000" contrast="-70000"/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61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tile tx="0" ty="-704850" sx="92000" sy="89000" flip="xy" algn="ctr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49640" y="685800"/>
            <a:ext cx="3200400" cy="1737360"/>
          </a:xfrm>
        </p:spPr>
        <p:txBody>
          <a:bodyPr anchor="b">
            <a:normAutofit/>
          </a:bodyPr>
          <a:lstStyle>
            <a:lvl1pPr>
              <a:defRPr sz="32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0"/>
            <a:ext cx="8303740" cy="6858000"/>
          </a:xfrm>
          <a:solidFill>
            <a:schemeClr val="tx2">
              <a:lumMod val="20000"/>
              <a:lumOff val="8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49640" y="2423160"/>
            <a:ext cx="3200400" cy="329184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400">
                <a:solidFill>
                  <a:schemeClr val="accent1">
                    <a:lumMod val="75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F15CAE-551C-426F-A8B8-C932E3BC31FD}" type="datetimeFigureOut">
              <a:rPr lang="en-US" smtClean="0"/>
              <a:t>2/2/2023</a:t>
            </a:fld>
            <a:endParaRPr lang="en-US"/>
          </a:p>
        </p:txBody>
      </p:sp>
      <p:grpSp>
        <p:nvGrpSpPr>
          <p:cNvPr id="8" name="Group 7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9" name="Oval 8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4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5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10" name="Oval 9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ysClr val="window" lastClr="FFFFFF"/>
              </a:solidFill>
              <a:prstDash val="solid"/>
            </a:ln>
            <a:effectLst/>
          </p:spPr>
        </p:sp>
      </p:grp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D7D73-5821-448E-8147-A4809F01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40351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9848" y="484632"/>
            <a:ext cx="10058400" cy="16093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121408"/>
            <a:ext cx="10058400" cy="40507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64424" y="6272784"/>
            <a:ext cx="32735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2"/>
                </a:solidFill>
              </a:defRPr>
            </a:lvl1pPr>
          </a:lstStyle>
          <a:p>
            <a:fld id="{D5F15CAE-551C-426F-A8B8-C932E3BC31FD}" type="datetimeFigureOut">
              <a:rPr lang="en-US" smtClean="0"/>
              <a:t>2/2/2023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136" y="6272784"/>
            <a:ext cx="63276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grpSp>
        <p:nvGrpSpPr>
          <p:cNvPr id="7" name="Group 6"/>
          <p:cNvGrpSpPr>
            <a:grpSpLocks noChangeAspect="1"/>
          </p:cNvGrpSpPr>
          <p:nvPr/>
        </p:nvGrpSpPr>
        <p:grpSpPr>
          <a:xfrm>
            <a:off x="11401725" y="6229681"/>
            <a:ext cx="457200" cy="457200"/>
            <a:chOff x="11361456" y="6195813"/>
            <a:chExt cx="548640" cy="548640"/>
          </a:xfrm>
        </p:grpSpPr>
        <p:sp>
          <p:nvSpPr>
            <p:cNvPr id="8" name="Oval 7"/>
            <p:cNvSpPr/>
            <p:nvPr/>
          </p:nvSpPr>
          <p:spPr>
            <a:xfrm>
              <a:off x="11361456" y="6195813"/>
              <a:ext cx="548640" cy="548640"/>
            </a:xfrm>
            <a:prstGeom prst="ellipse">
              <a:avLst/>
            </a:prstGeom>
            <a:blipFill dpi="0" rotWithShape="1">
              <a:blip r:embed="rId13">
                <a:duotone>
                  <a:schemeClr val="accent1">
                    <a:shade val="45000"/>
                    <a:satMod val="135000"/>
                  </a:schemeClr>
                  <a:prstClr val="white"/>
                </a:duotone>
                <a:extLst>
                  <a:ext uri="{BEBA8EAE-BF5A-486C-A8C5-ECC9F3942E4B}">
                    <a14:imgProps xmlns:a14="http://schemas.microsoft.com/office/drawing/2010/main">
                      <a14:imgLayer r:embed="rId14">
                        <a14:imgEffect>
                          <a14:saturation sat="95000"/>
                        </a14:imgEffect>
                        <a14:imgEffect>
                          <a14:brightnessContrast bright="-40000" contrast="20000"/>
                        </a14:imgEffect>
                      </a14:imgLayer>
                    </a14:imgProps>
                  </a:ext>
                </a:extLst>
              </a:blip>
              <a:srcRect/>
              <a:tile tx="50800" ty="0" sx="85000" sy="85000" flip="none" algn="tl"/>
            </a:blipFill>
            <a:ln w="25400" cap="flat" cmpd="sng" algn="ctr">
              <a:noFill/>
              <a:prstDash val="solid"/>
            </a:ln>
            <a:effectLst/>
          </p:spPr>
        </p:sp>
        <p:sp>
          <p:nvSpPr>
            <p:cNvPr id="9" name="Oval 8"/>
            <p:cNvSpPr/>
            <p:nvPr/>
          </p:nvSpPr>
          <p:spPr>
            <a:xfrm>
              <a:off x="11396488" y="6230844"/>
              <a:ext cx="478576" cy="478578"/>
            </a:xfrm>
            <a:prstGeom prst="ellipse">
              <a:avLst/>
            </a:prstGeom>
            <a:noFill/>
            <a:ln w="12700" cap="flat" cmpd="sng" algn="ctr">
              <a:solidFill>
                <a:srgbClr val="FFFFFF"/>
              </a:solidFill>
              <a:prstDash val="solid"/>
            </a:ln>
            <a:effectLst/>
          </p:spPr>
        </p:sp>
      </p:grp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311128" y="6272784"/>
            <a:ext cx="6400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400" b="1">
                <a:solidFill>
                  <a:srgbClr val="FFFFFF"/>
                </a:solidFill>
                <a:latin typeface="+mj-lt"/>
              </a:defRPr>
            </a:lvl1pPr>
          </a:lstStyle>
          <a:p>
            <a:fld id="{8A7D7D73-5821-448E-8147-A4809F0124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69974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kern="1200" cap="all" baseline="0">
          <a:blipFill>
            <a:blip r:embed="rId1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tile tx="6350" ty="-127000" sx="65000" sy="64000" flip="none" algn="tl"/>
          </a:blip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400"/>
        </a:spcBef>
        <a:spcAft>
          <a:spcPts val="200"/>
        </a:spcAft>
        <a:buClr>
          <a:schemeClr val="accent1">
            <a:lumMod val="75000"/>
          </a:schemeClr>
        </a:buClr>
        <a:buSzPct val="85000"/>
        <a:buFont typeface="Wingdings" pitchFamily="2" charset="2"/>
        <a:buChar char="§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xentlabs.com/what-is-virtual-reality/" TargetMode="External"/><Relationship Id="rId2" Type="http://schemas.openxmlformats.org/officeDocument/2006/relationships/hyperlink" Target="https://www.classvr.com/blog/advantages-of-virtual-reality-in-education/#:~:text=So%2C%20in%20summary%20virtual%20reality,skills%20needed%20for%20the%20future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edubirdie.com/examples/major-advantages-and-disadvantages-of-using-virtual-reality-in-education/" TargetMode="External"/><Relationship Id="rId4" Type="http://schemas.openxmlformats.org/officeDocument/2006/relationships/hyperlink" Target="https://www.techtarget.com/whatis/definition/virtual-reality#:~:text=Virtual%20reality%20is%20a%20simulated,perceived%20through%20the%20users%27%20sens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5C9F09-B4F6-89FD-CF64-2C269C8B2E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Virtual reality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8537A19-428D-68EB-D020-197754A0073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By: Carla Hijazin</a:t>
            </a:r>
          </a:p>
        </p:txBody>
      </p:sp>
    </p:spTree>
    <p:extLst>
      <p:ext uri="{BB962C8B-B14F-4D97-AF65-F5344CB8AC3E}">
        <p14:creationId xmlns:p14="http://schemas.microsoft.com/office/powerpoint/2010/main" val="25336801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0CF1DE-85A2-F7A5-B789-D65DA51683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virtual reality?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AC0CF2-1CD3-46D4-15F5-2F17F205CE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Virtual reality is a simulated 3D environment called virtual reality that allows users to explore and interact with a virtual environment in a fashion that simulates reality as it is experienced by the users' senses.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B0346065-C044-0B45-46F8-568FF908C2C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3752" y="3429000"/>
            <a:ext cx="5593363" cy="30533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33407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97085C-B59E-3195-0A8C-E1BEB9A4B6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virtual reality used for?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485EDF4-D8C4-AFCD-4FB2-9EB1D5137D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Virtual reality has a wide variety of uses besides gaming. Such as:-</a:t>
            </a:r>
          </a:p>
          <a:p>
            <a:r>
              <a:rPr lang="en-US" dirty="0"/>
              <a:t>Training:  </a:t>
            </a:r>
            <a:r>
              <a:rPr lang="en-US" dirty="0">
                <a:solidFill>
                  <a:srgbClr val="002060"/>
                </a:solidFill>
              </a:rPr>
              <a:t>people can train for their jobs using a  VR headset as a practice tool as if they are working on their jobs in real life.</a:t>
            </a:r>
          </a:p>
          <a:p>
            <a:r>
              <a:rPr lang="en-US" dirty="0"/>
              <a:t>Travel: </a:t>
            </a:r>
            <a:r>
              <a:rPr lang="en-US" dirty="0">
                <a:solidFill>
                  <a:srgbClr val="002060"/>
                </a:solidFill>
              </a:rPr>
              <a:t>this could be used as a hotel simulation for when hotels take you inside their property so you know what to expect as your room and the hotel itself.</a:t>
            </a:r>
          </a:p>
          <a:p>
            <a:r>
              <a:rPr lang="en-US" b="0" i="0" dirty="0">
                <a:effectLst/>
              </a:rPr>
              <a:t>Real Estate: </a:t>
            </a:r>
            <a:r>
              <a:rPr lang="en-US" dirty="0">
                <a:solidFill>
                  <a:srgbClr val="002060"/>
                </a:solidFill>
              </a:rPr>
              <a:t>d</a:t>
            </a:r>
            <a:r>
              <a:rPr lang="en-US" b="0" i="0" dirty="0">
                <a:solidFill>
                  <a:srgbClr val="002060"/>
                </a:solidFill>
                <a:effectLst/>
              </a:rPr>
              <a:t>evelopers can move beyond 3D models to simulate life inside their new development.</a:t>
            </a:r>
          </a:p>
          <a:p>
            <a:r>
              <a:rPr lang="en-US" dirty="0"/>
              <a:t>Healthcare: </a:t>
            </a:r>
            <a:r>
              <a:rPr lang="en-US" b="0" i="0" dirty="0">
                <a:solidFill>
                  <a:srgbClr val="002060"/>
                </a:solidFill>
                <a:effectLst/>
              </a:rPr>
              <a:t>It would be invaluable in medical school to help students learn how to deal with situations that may arise when they become doctors.</a:t>
            </a:r>
          </a:p>
          <a:p>
            <a:pPr marL="0" indent="0">
              <a:buNone/>
            </a:pPr>
            <a:r>
              <a:rPr lang="en-US" dirty="0"/>
              <a:t>And many more…</a:t>
            </a:r>
            <a:endParaRPr lang="en-US" b="0" i="0" dirty="0">
              <a:effectLst/>
            </a:endParaRP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6127E5C-612A-F04D-6818-823E96ABF5E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00304" y="5264493"/>
            <a:ext cx="2741438" cy="145379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33280EB-2A52-CF6D-E73C-8288E24B550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52265" y="5264493"/>
            <a:ext cx="3038475" cy="1504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42543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058C67-D093-C4EC-FA8C-DED7DF65C7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advantages of virtual reality in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1CD84F-9BD3-9458-E472-486891FD7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6800" y="2516825"/>
            <a:ext cx="10058400" cy="4050792"/>
          </a:xfrm>
        </p:spPr>
        <p:txBody>
          <a:bodyPr/>
          <a:lstStyle/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2060"/>
                </a:solidFill>
                <a:effectLst/>
              </a:rPr>
              <a:t>Increases memory power and knowledge retention. 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2060"/>
                </a:solidFill>
                <a:effectLst/>
              </a:rPr>
              <a:t>Boosts excitement and engagement in the classroom.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2060"/>
                </a:solidFill>
                <a:effectLst/>
              </a:rPr>
              <a:t>Improves learning outcomes.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2060"/>
                </a:solidFill>
                <a:effectLst/>
              </a:rPr>
              <a:t>Focuses student attention on the lesson.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2060"/>
                </a:solidFill>
                <a:effectLst/>
              </a:rPr>
              <a:t>Opens up new opportunities and create accessibility for every student.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dirty="0">
                <a:solidFill>
                  <a:srgbClr val="002060"/>
                </a:solidFill>
              </a:rPr>
              <a:t>Strengthens the</a:t>
            </a:r>
            <a:r>
              <a:rPr lang="en-US" b="0" i="0" dirty="0">
                <a:solidFill>
                  <a:srgbClr val="002060"/>
                </a:solidFill>
                <a:effectLst/>
              </a:rPr>
              <a:t> understanding of complex, conceptual subjects.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2060"/>
                </a:solidFill>
                <a:effectLst/>
              </a:rPr>
              <a:t>Builds emotional intelligence, awareness and understanding.</a:t>
            </a:r>
          </a:p>
          <a:p>
            <a:pPr algn="l">
              <a:buFont typeface="Arial" panose="020B0604020202020204" pitchFamily="34" charset="0"/>
              <a:buChar char="•"/>
            </a:pPr>
            <a:r>
              <a:rPr lang="en-US" b="0" i="0" dirty="0">
                <a:solidFill>
                  <a:srgbClr val="002060"/>
                </a:solidFill>
                <a:effectLst/>
              </a:rPr>
              <a:t>Enhances communication and collaboration skills.</a:t>
            </a:r>
          </a:p>
          <a:p>
            <a:endParaRPr lang="en-US" dirty="0"/>
          </a:p>
        </p:txBody>
      </p:sp>
      <p:pic>
        <p:nvPicPr>
          <p:cNvPr id="3074" name="Picture 2" descr="Benefits of VR - ClassVR">
            <a:extLst>
              <a:ext uri="{FF2B5EF4-FFF2-40B4-BE49-F238E27FC236}">
                <a16:creationId xmlns:a16="http://schemas.microsoft.com/office/drawing/2014/main" id="{B6257B07-F742-251F-4A69-121268BDAA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3398" y="1789926"/>
            <a:ext cx="3460148" cy="21963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7475685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D62483-39F3-BEA9-3F39-C4609FC451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Disadvantages of virtual reality in education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A55832-D3A2-9A65-8F48-06AA99394B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0" dirty="0">
                <a:effectLst/>
              </a:rPr>
              <a:t>A lack of real communication: </a:t>
            </a:r>
            <a:r>
              <a:rPr lang="en-US" b="0" i="0" dirty="0">
                <a:solidFill>
                  <a:srgbClr val="002060"/>
                </a:solidFill>
                <a:effectLst/>
              </a:rPr>
              <a:t>The traditional education is based on personal human interaction, meaning that the addition of VR may take that down a notch.</a:t>
            </a:r>
          </a:p>
          <a:p>
            <a:r>
              <a:rPr lang="en-US" i="0" dirty="0">
                <a:effectLst/>
              </a:rPr>
              <a:t>A lack of flexibility: </a:t>
            </a:r>
            <a:r>
              <a:rPr lang="en-US" b="0" i="0" dirty="0">
                <a:solidFill>
                  <a:srgbClr val="002060"/>
                </a:solidFill>
                <a:effectLst/>
              </a:rPr>
              <a:t>Though VR allows for studying various aspects, it’s not as flexible as it should be, the implementation of more simulations would do the job.</a:t>
            </a:r>
          </a:p>
          <a:p>
            <a:r>
              <a:rPr lang="en-US" i="0" dirty="0">
                <a:effectLst/>
              </a:rPr>
              <a:t>The issue of addiction: </a:t>
            </a:r>
            <a:r>
              <a:rPr lang="en-US" b="0" i="0" dirty="0">
                <a:solidFill>
                  <a:srgbClr val="002060"/>
                </a:solidFill>
                <a:effectLst/>
              </a:rPr>
              <a:t>Like most technological inventions, VR may contribute to the development of addiction, which heavily inflates the focus ability of a student or worker.</a:t>
            </a:r>
          </a:p>
          <a:p>
            <a:endParaRPr lang="en-US" dirty="0">
              <a:solidFill>
                <a:srgbClr val="002060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75189D37-586F-9163-DA3C-310D130D375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48533" y="4146804"/>
            <a:ext cx="4211069" cy="2336374"/>
          </a:xfrm>
          <a:prstGeom prst="rect">
            <a:avLst/>
          </a:prstGeom>
        </p:spPr>
      </p:pic>
      <p:pic>
        <p:nvPicPr>
          <p:cNvPr id="4100" name="Picture 4" descr="Role of Virtual Reality and Augmented Reality in Education - Senses  Electronics | Intelligent Interactive Panels for Classrooms">
            <a:extLst>
              <a:ext uri="{FF2B5EF4-FFF2-40B4-BE49-F238E27FC236}">
                <a16:creationId xmlns:a16="http://schemas.microsoft.com/office/drawing/2014/main" id="{A8CED118-1177-813D-6CA1-AE2C6BD0220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32398" y="4370914"/>
            <a:ext cx="3771900" cy="211226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38645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DA50B-9BCA-344D-A911-98ADABEC94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did virtual reality help?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4A3FBE-8B83-3F40-064F-6BC9D2C837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Virtual reality has helped in many things. Such as the education for people who want to become a doctor or  a construction worker who want to know and experience the difficulty of their jobs from all aspects. Moreover, hotel simulations can provide people a clear view of the hotel so they know what to expect. There is a vast selection of advantages to using VR but there is always a dark side to things which in this case is the disadvantages of VR which were stated in previous slides.</a:t>
            </a:r>
          </a:p>
        </p:txBody>
      </p:sp>
      <p:pic>
        <p:nvPicPr>
          <p:cNvPr id="5122" name="Picture 2" descr="Benefits &amp; Use Cases of Augmented and Virtual Reality in Education -  Skywell Software">
            <a:extLst>
              <a:ext uri="{FF2B5EF4-FFF2-40B4-BE49-F238E27FC236}">
                <a16:creationId xmlns:a16="http://schemas.microsoft.com/office/drawing/2014/main" id="{ACE81F59-6A4A-5F73-C408-1EB0FE2DFC8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64681" y="4181475"/>
            <a:ext cx="4184307" cy="23034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72A70F8-C026-14BB-9118-367A720E98A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3752" y="4181476"/>
            <a:ext cx="4363568" cy="2303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89243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F6DAFC-8EFE-6082-6F64-C6CCCBE65D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F414F4-F287-79E3-FD95-523851A9C9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https://www.classvr.com/blog/advantages-of-virtual-reality-in-education/#:~:text=So%2C%20in%20summary%20virtual%20reality,skills%20needed%20for%20the%20future</a:t>
            </a:r>
            <a:r>
              <a:rPr lang="en-US" dirty="0"/>
              <a:t>.</a:t>
            </a:r>
          </a:p>
          <a:p>
            <a:r>
              <a:rPr lang="en-US" dirty="0">
                <a:hlinkClick r:id="rId3"/>
              </a:rPr>
              <a:t>https://www.marxentlabs.com/what-is-virtual-reality/</a:t>
            </a:r>
            <a:endParaRPr lang="en-US" dirty="0"/>
          </a:p>
          <a:p>
            <a:r>
              <a:rPr lang="en-US" dirty="0">
                <a:hlinkClick r:id="rId4"/>
              </a:rPr>
              <a:t>https://www.techtarget.com/whatis/definition/virtual-reality#:~:text=Virtual%20reality%20is%20a%20simulated,perceived%20through%20the%20users%27%20senses</a:t>
            </a:r>
            <a:r>
              <a:rPr lang="en-US" dirty="0"/>
              <a:t>.</a:t>
            </a:r>
          </a:p>
          <a:p>
            <a:r>
              <a:rPr lang="en-US" dirty="0">
                <a:hlinkClick r:id="rId5"/>
              </a:rPr>
              <a:t>https://edubirdie.com/examples/major-advantages-and-disadvantages-of-using-virtual-reality-in-education/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598106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ood Type">
  <a:themeElements>
    <a:clrScheme name="Wood Type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Wood Type">
      <a:majorFont>
        <a:latin typeface="Rockwell Condensed" panose="02060603050405020104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微軟正黑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Rockwell" panose="02060603020205020403"/>
        <a:ea typeface=""/>
        <a:cs typeface=""/>
        <a:font script="Grek" typeface="Cambria"/>
        <a:font script="Cyrl" typeface="Cambria"/>
        <a:font script="Jpan" typeface="HG明朝B"/>
        <a:font script="Hang" typeface="바탕"/>
        <a:font script="Hans" typeface="方正姚体"/>
        <a:font script="Hant" typeface="標楷體"/>
        <a:font script="Arab" typeface="Times New Roman"/>
        <a:font script="Hebr" typeface="David"/>
        <a:font script="Thai" typeface="Jasmine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Wood Typ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70000"/>
                <a:shade val="63000"/>
              </a:schemeClr>
              <a:schemeClr val="phClr">
                <a:tint val="10000"/>
                <a:satMod val="150000"/>
              </a:schemeClr>
            </a:duotone>
          </a:blip>
          <a:tile tx="0" ty="0" sx="60000" sy="59000" flip="none" algn="tl"/>
        </a:blipFill>
        <a:blipFill rotWithShape="1">
          <a:blip xmlns:r="http://schemas.openxmlformats.org/officeDocument/2006/relationships" r:embed="rId1">
            <a:duotone>
              <a:schemeClr val="phClr">
                <a:shade val="36000"/>
                <a:satMod val="120000"/>
              </a:schemeClr>
              <a:schemeClr val="phClr">
                <a:tint val="40000"/>
              </a:schemeClr>
            </a:duotone>
          </a:blip>
          <a:tile tx="0" ty="0" sx="60000" sy="59000" flip="none" algn="tl"/>
        </a:blip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solidFill>
          <a:schemeClr val="phClr">
            <a:shade val="97000"/>
            <a:satMod val="150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75000"/>
                <a:shade val="58000"/>
                <a:satMod val="120000"/>
              </a:schemeClr>
              <a:schemeClr val="phClr">
                <a:tint val="50000"/>
                <a:shade val="96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Wood Type" id="{7ACABC62-BF99-48CF-A9DC-4DB89C7B13DC}" vid="{142A1326-48AB-42A9-8428-CB14AA30176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TM03090434[[fn=Wood Type]]</Template>
  <TotalTime>49</TotalTime>
  <Words>533</Words>
  <Application>Microsoft Office PowerPoint</Application>
  <PresentationFormat>Widescreen</PresentationFormat>
  <Paragraphs>31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Rockwell</vt:lpstr>
      <vt:lpstr>Rockwell Condensed</vt:lpstr>
      <vt:lpstr>Wingdings</vt:lpstr>
      <vt:lpstr>Wood Type</vt:lpstr>
      <vt:lpstr>Virtual reality</vt:lpstr>
      <vt:lpstr>What is virtual reality?</vt:lpstr>
      <vt:lpstr>What is virtual reality used for?</vt:lpstr>
      <vt:lpstr>advantages of virtual reality in education</vt:lpstr>
      <vt:lpstr>Disadvantages of virtual reality in education</vt:lpstr>
      <vt:lpstr>How did virtual reality help?</vt:lpstr>
      <vt:lpstr>sources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Virtual reality</dc:title>
  <dc:creator>Qais</dc:creator>
  <cp:lastModifiedBy>Qais</cp:lastModifiedBy>
  <cp:revision>14</cp:revision>
  <dcterms:created xsi:type="dcterms:W3CDTF">2023-02-02T12:58:11Z</dcterms:created>
  <dcterms:modified xsi:type="dcterms:W3CDTF">2023-02-02T18:22:55Z</dcterms:modified>
</cp:coreProperties>
</file>