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1" r:id="rId6"/>
    <p:sldId id="262"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00" d="100"/>
          <a:sy n="100" d="100"/>
        </p:scale>
        <p:origin x="936" y="4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F15CAE-551C-426F-A8B8-C932E3BC31FD}" type="datetimeFigureOut">
              <a:rPr lang="en-US" smtClean="0"/>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A7D7D73-5821-448E-8147-A4809F0124C8}" type="slidenum">
              <a:rPr lang="en-US" smtClean="0"/>
              <a:t>‹#›</a:t>
            </a:fld>
            <a:endParaRPr lang="en-US"/>
          </a:p>
        </p:txBody>
      </p:sp>
    </p:spTree>
    <p:extLst>
      <p:ext uri="{BB962C8B-B14F-4D97-AF65-F5344CB8AC3E}">
        <p14:creationId xmlns:p14="http://schemas.microsoft.com/office/powerpoint/2010/main" val="4161370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15CAE-551C-426F-A8B8-C932E3BC31FD}" type="datetimeFigureOut">
              <a:rPr lang="en-US" smtClean="0"/>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D7D73-5821-448E-8147-A4809F0124C8}" type="slidenum">
              <a:rPr lang="en-US" smtClean="0"/>
              <a:t>‹#›</a:t>
            </a:fld>
            <a:endParaRPr lang="en-US"/>
          </a:p>
        </p:txBody>
      </p:sp>
    </p:spTree>
    <p:extLst>
      <p:ext uri="{BB962C8B-B14F-4D97-AF65-F5344CB8AC3E}">
        <p14:creationId xmlns:p14="http://schemas.microsoft.com/office/powerpoint/2010/main" val="1091745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15CAE-551C-426F-A8B8-C932E3BC31FD}" type="datetimeFigureOut">
              <a:rPr lang="en-US" smtClean="0"/>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D7D73-5821-448E-8147-A4809F0124C8}" type="slidenum">
              <a:rPr lang="en-US" smtClean="0"/>
              <a:t>‹#›</a:t>
            </a:fld>
            <a:endParaRPr lang="en-US"/>
          </a:p>
        </p:txBody>
      </p:sp>
    </p:spTree>
    <p:extLst>
      <p:ext uri="{BB962C8B-B14F-4D97-AF65-F5344CB8AC3E}">
        <p14:creationId xmlns:p14="http://schemas.microsoft.com/office/powerpoint/2010/main" val="3419017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15CAE-551C-426F-A8B8-C932E3BC31FD}" type="datetimeFigureOut">
              <a:rPr lang="en-US" smtClean="0"/>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D7D73-5821-448E-8147-A4809F0124C8}" type="slidenum">
              <a:rPr lang="en-US" smtClean="0"/>
              <a:t>‹#›</a:t>
            </a:fld>
            <a:endParaRPr lang="en-US"/>
          </a:p>
        </p:txBody>
      </p:sp>
    </p:spTree>
    <p:extLst>
      <p:ext uri="{BB962C8B-B14F-4D97-AF65-F5344CB8AC3E}">
        <p14:creationId xmlns:p14="http://schemas.microsoft.com/office/powerpoint/2010/main" val="24640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5F15CAE-551C-426F-A8B8-C932E3BC31FD}" type="datetimeFigureOut">
              <a:rPr lang="en-US" smtClean="0"/>
              <a:t>2/2/2023</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A7D7D73-5821-448E-8147-A4809F0124C8}" type="slidenum">
              <a:rPr lang="en-US" smtClean="0"/>
              <a:t>‹#›</a:t>
            </a:fld>
            <a:endParaRPr lang="en-US"/>
          </a:p>
        </p:txBody>
      </p:sp>
    </p:spTree>
    <p:extLst>
      <p:ext uri="{BB962C8B-B14F-4D97-AF65-F5344CB8AC3E}">
        <p14:creationId xmlns:p14="http://schemas.microsoft.com/office/powerpoint/2010/main" val="270956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F15CAE-551C-426F-A8B8-C932E3BC31FD}" type="datetimeFigureOut">
              <a:rPr lang="en-US" smtClean="0"/>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D7D73-5821-448E-8147-A4809F0124C8}" type="slidenum">
              <a:rPr lang="en-US" smtClean="0"/>
              <a:t>‹#›</a:t>
            </a:fld>
            <a:endParaRPr lang="en-US"/>
          </a:p>
        </p:txBody>
      </p:sp>
    </p:spTree>
    <p:extLst>
      <p:ext uri="{BB962C8B-B14F-4D97-AF65-F5344CB8AC3E}">
        <p14:creationId xmlns:p14="http://schemas.microsoft.com/office/powerpoint/2010/main" val="2426450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F15CAE-551C-426F-A8B8-C932E3BC31FD}" type="datetimeFigureOut">
              <a:rPr lang="en-US" smtClean="0"/>
              <a:t>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D7D73-5821-448E-8147-A4809F0124C8}" type="slidenum">
              <a:rPr lang="en-US" smtClean="0"/>
              <a:t>‹#›</a:t>
            </a:fld>
            <a:endParaRPr lang="en-US"/>
          </a:p>
        </p:txBody>
      </p:sp>
    </p:spTree>
    <p:extLst>
      <p:ext uri="{BB962C8B-B14F-4D97-AF65-F5344CB8AC3E}">
        <p14:creationId xmlns:p14="http://schemas.microsoft.com/office/powerpoint/2010/main" val="1315526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F15CAE-551C-426F-A8B8-C932E3BC31FD}" type="datetimeFigureOut">
              <a:rPr lang="en-US" smtClean="0"/>
              <a:t>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D7D73-5821-448E-8147-A4809F0124C8}" type="slidenum">
              <a:rPr lang="en-US" smtClean="0"/>
              <a:t>‹#›</a:t>
            </a:fld>
            <a:endParaRPr lang="en-US"/>
          </a:p>
        </p:txBody>
      </p:sp>
    </p:spTree>
    <p:extLst>
      <p:ext uri="{BB962C8B-B14F-4D97-AF65-F5344CB8AC3E}">
        <p14:creationId xmlns:p14="http://schemas.microsoft.com/office/powerpoint/2010/main" val="198623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F15CAE-551C-426F-A8B8-C932E3BC31FD}" type="datetimeFigureOut">
              <a:rPr lang="en-US" smtClean="0"/>
              <a:t>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D7D73-5821-448E-8147-A4809F0124C8}" type="slidenum">
              <a:rPr lang="en-US" smtClean="0"/>
              <a:t>‹#›</a:t>
            </a:fld>
            <a:endParaRPr lang="en-US"/>
          </a:p>
        </p:txBody>
      </p:sp>
    </p:spTree>
    <p:extLst>
      <p:ext uri="{BB962C8B-B14F-4D97-AF65-F5344CB8AC3E}">
        <p14:creationId xmlns:p14="http://schemas.microsoft.com/office/powerpoint/2010/main" val="1642589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F15CAE-551C-426F-A8B8-C932E3BC31FD}" type="datetimeFigureOut">
              <a:rPr lang="en-US" smtClean="0"/>
              <a:t>2/2/2023</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A7D7D73-5821-448E-8147-A4809F0124C8}" type="slidenum">
              <a:rPr lang="en-US" smtClean="0"/>
              <a:t>‹#›</a:t>
            </a:fld>
            <a:endParaRPr lang="en-US"/>
          </a:p>
        </p:txBody>
      </p:sp>
    </p:spTree>
    <p:extLst>
      <p:ext uri="{BB962C8B-B14F-4D97-AF65-F5344CB8AC3E}">
        <p14:creationId xmlns:p14="http://schemas.microsoft.com/office/powerpoint/2010/main" val="4121496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F15CAE-551C-426F-A8B8-C932E3BC31FD}" type="datetimeFigureOut">
              <a:rPr lang="en-US" smtClean="0"/>
              <a:t>2/2/2023</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A7D7D73-5821-448E-8147-A4809F0124C8}" type="slidenum">
              <a:rPr lang="en-US" smtClean="0"/>
              <a:t>‹#›</a:t>
            </a:fld>
            <a:endParaRPr lang="en-US"/>
          </a:p>
        </p:txBody>
      </p:sp>
    </p:spTree>
    <p:extLst>
      <p:ext uri="{BB962C8B-B14F-4D97-AF65-F5344CB8AC3E}">
        <p14:creationId xmlns:p14="http://schemas.microsoft.com/office/powerpoint/2010/main" val="1514035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5F15CAE-551C-426F-A8B8-C932E3BC31FD}" type="datetimeFigureOut">
              <a:rPr lang="en-US" smtClean="0"/>
              <a:t>2/2/2023</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A7D7D73-5821-448E-8147-A4809F0124C8}" type="slidenum">
              <a:rPr lang="en-US" smtClean="0"/>
              <a:t>‹#›</a:t>
            </a:fld>
            <a:endParaRPr lang="en-US"/>
          </a:p>
        </p:txBody>
      </p:sp>
    </p:spTree>
    <p:extLst>
      <p:ext uri="{BB962C8B-B14F-4D97-AF65-F5344CB8AC3E}">
        <p14:creationId xmlns:p14="http://schemas.microsoft.com/office/powerpoint/2010/main" val="146699740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xentlabs.com/what-is-virtual-reality/" TargetMode="External"/><Relationship Id="rId2" Type="http://schemas.openxmlformats.org/officeDocument/2006/relationships/hyperlink" Target="https://www.classvr.com/blog/advantages-of-virtual-reality-in-education/#:~:text=So%2C%20in%20summary%20virtual%20reality,skills%20needed%20for%20the%20future" TargetMode="External"/><Relationship Id="rId1" Type="http://schemas.openxmlformats.org/officeDocument/2006/relationships/slideLayout" Target="../slideLayouts/slideLayout2.xml"/><Relationship Id="rId5" Type="http://schemas.openxmlformats.org/officeDocument/2006/relationships/hyperlink" Target="https://edubirdie.com/examples/major-advantages-and-disadvantages-of-using-virtual-reality-in-education/" TargetMode="External"/><Relationship Id="rId4" Type="http://schemas.openxmlformats.org/officeDocument/2006/relationships/hyperlink" Target="https://www.techtarget.com/whatis/definition/virtual-reality#:~:text=Virtual%20reality%20is%20a%20simulated,perceived%20through%20the%20users%27%20sens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C9F09-B4F6-89FD-CF64-2C269C8B2E61}"/>
              </a:ext>
            </a:extLst>
          </p:cNvPr>
          <p:cNvSpPr>
            <a:spLocks noGrp="1"/>
          </p:cNvSpPr>
          <p:nvPr>
            <p:ph type="ctrTitle"/>
          </p:nvPr>
        </p:nvSpPr>
        <p:spPr/>
        <p:txBody>
          <a:bodyPr/>
          <a:lstStyle/>
          <a:p>
            <a:r>
              <a:rPr lang="en-US" dirty="0"/>
              <a:t>Virtual reality</a:t>
            </a:r>
          </a:p>
        </p:txBody>
      </p:sp>
      <p:sp>
        <p:nvSpPr>
          <p:cNvPr id="3" name="Subtitle 2">
            <a:extLst>
              <a:ext uri="{FF2B5EF4-FFF2-40B4-BE49-F238E27FC236}">
                <a16:creationId xmlns:a16="http://schemas.microsoft.com/office/drawing/2014/main" id="{F8537A19-428D-68EB-D020-197754A00733}"/>
              </a:ext>
            </a:extLst>
          </p:cNvPr>
          <p:cNvSpPr>
            <a:spLocks noGrp="1"/>
          </p:cNvSpPr>
          <p:nvPr>
            <p:ph type="subTitle" idx="1"/>
          </p:nvPr>
        </p:nvSpPr>
        <p:spPr/>
        <p:txBody>
          <a:bodyPr/>
          <a:lstStyle/>
          <a:p>
            <a:r>
              <a:rPr lang="en-US" dirty="0"/>
              <a:t>By: Carla Hijazin</a:t>
            </a:r>
          </a:p>
        </p:txBody>
      </p:sp>
    </p:spTree>
    <p:extLst>
      <p:ext uri="{BB962C8B-B14F-4D97-AF65-F5344CB8AC3E}">
        <p14:creationId xmlns:p14="http://schemas.microsoft.com/office/powerpoint/2010/main" val="2533680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F1DE-85A2-F7A5-B789-D65DA5168382}"/>
              </a:ext>
            </a:extLst>
          </p:cNvPr>
          <p:cNvSpPr>
            <a:spLocks noGrp="1"/>
          </p:cNvSpPr>
          <p:nvPr>
            <p:ph type="title"/>
          </p:nvPr>
        </p:nvSpPr>
        <p:spPr/>
        <p:txBody>
          <a:bodyPr/>
          <a:lstStyle/>
          <a:p>
            <a:r>
              <a:rPr lang="en-US" dirty="0"/>
              <a:t>What is virtual reality?</a:t>
            </a:r>
          </a:p>
        </p:txBody>
      </p:sp>
      <p:sp>
        <p:nvSpPr>
          <p:cNvPr id="3" name="Content Placeholder 2">
            <a:extLst>
              <a:ext uri="{FF2B5EF4-FFF2-40B4-BE49-F238E27FC236}">
                <a16:creationId xmlns:a16="http://schemas.microsoft.com/office/drawing/2014/main" id="{96AC0CF2-1CD3-46D4-15F5-2F17F205CE60}"/>
              </a:ext>
            </a:extLst>
          </p:cNvPr>
          <p:cNvSpPr>
            <a:spLocks noGrp="1"/>
          </p:cNvSpPr>
          <p:nvPr>
            <p:ph idx="1"/>
          </p:nvPr>
        </p:nvSpPr>
        <p:spPr/>
        <p:txBody>
          <a:bodyPr/>
          <a:lstStyle/>
          <a:p>
            <a:pPr marL="0" indent="0">
              <a:buNone/>
            </a:pPr>
            <a:r>
              <a:rPr lang="en-US" dirty="0"/>
              <a:t>Virtual reality is a simulated 3D environment called virtual reality allows users to explore and interact with a virtual environment in a fashion that simulates reality as it is experienced by the users' senses.</a:t>
            </a:r>
          </a:p>
        </p:txBody>
      </p:sp>
      <p:pic>
        <p:nvPicPr>
          <p:cNvPr id="4" name="Picture 3">
            <a:extLst>
              <a:ext uri="{FF2B5EF4-FFF2-40B4-BE49-F238E27FC236}">
                <a16:creationId xmlns:a16="http://schemas.microsoft.com/office/drawing/2014/main" id="{B0346065-C044-0B45-46F8-568FF908C2CF}"/>
              </a:ext>
            </a:extLst>
          </p:cNvPr>
          <p:cNvPicPr>
            <a:picLocks noChangeAspect="1"/>
          </p:cNvPicPr>
          <p:nvPr/>
        </p:nvPicPr>
        <p:blipFill>
          <a:blip r:embed="rId2"/>
          <a:stretch>
            <a:fillRect/>
          </a:stretch>
        </p:blipFill>
        <p:spPr>
          <a:xfrm>
            <a:off x="1063752" y="3429000"/>
            <a:ext cx="5593363" cy="3053336"/>
          </a:xfrm>
          <a:prstGeom prst="rect">
            <a:avLst/>
          </a:prstGeom>
        </p:spPr>
      </p:pic>
    </p:spTree>
    <p:extLst>
      <p:ext uri="{BB962C8B-B14F-4D97-AF65-F5344CB8AC3E}">
        <p14:creationId xmlns:p14="http://schemas.microsoft.com/office/powerpoint/2010/main" val="2153340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7085C-B59E-3195-0A8C-E1BEB9A4B669}"/>
              </a:ext>
            </a:extLst>
          </p:cNvPr>
          <p:cNvSpPr>
            <a:spLocks noGrp="1"/>
          </p:cNvSpPr>
          <p:nvPr>
            <p:ph type="title"/>
          </p:nvPr>
        </p:nvSpPr>
        <p:spPr/>
        <p:txBody>
          <a:bodyPr/>
          <a:lstStyle/>
          <a:p>
            <a:r>
              <a:rPr lang="en-US" dirty="0"/>
              <a:t>What is virtual reality used for?</a:t>
            </a:r>
          </a:p>
        </p:txBody>
      </p:sp>
      <p:sp>
        <p:nvSpPr>
          <p:cNvPr id="3" name="Content Placeholder 2">
            <a:extLst>
              <a:ext uri="{FF2B5EF4-FFF2-40B4-BE49-F238E27FC236}">
                <a16:creationId xmlns:a16="http://schemas.microsoft.com/office/drawing/2014/main" id="{8485EDF4-D8C4-AFCD-4FB2-9EB1D5137DB9}"/>
              </a:ext>
            </a:extLst>
          </p:cNvPr>
          <p:cNvSpPr>
            <a:spLocks noGrp="1"/>
          </p:cNvSpPr>
          <p:nvPr>
            <p:ph idx="1"/>
          </p:nvPr>
        </p:nvSpPr>
        <p:spPr/>
        <p:txBody>
          <a:bodyPr/>
          <a:lstStyle/>
          <a:p>
            <a:pPr marL="0" indent="0">
              <a:buNone/>
            </a:pPr>
            <a:r>
              <a:rPr lang="en-US" dirty="0"/>
              <a:t>Virtual reality is used for many things other than gaming. Such as:-</a:t>
            </a:r>
          </a:p>
          <a:p>
            <a:r>
              <a:rPr lang="en-US" dirty="0"/>
              <a:t>Training:  </a:t>
            </a:r>
            <a:r>
              <a:rPr lang="en-US" dirty="0">
                <a:solidFill>
                  <a:srgbClr val="002060"/>
                </a:solidFill>
              </a:rPr>
              <a:t>people can train for their jobs using a  VR headset as a practice as if they are working on their jobs in real life.</a:t>
            </a:r>
          </a:p>
          <a:p>
            <a:r>
              <a:rPr lang="en-US" dirty="0"/>
              <a:t>Travel: </a:t>
            </a:r>
            <a:r>
              <a:rPr lang="en-US" dirty="0">
                <a:solidFill>
                  <a:srgbClr val="002060"/>
                </a:solidFill>
              </a:rPr>
              <a:t>this could be used when hotels take u inside their property so you know what to expect as your room and the hotel itself.</a:t>
            </a:r>
          </a:p>
          <a:p>
            <a:r>
              <a:rPr lang="en-US" b="0" i="0" dirty="0">
                <a:effectLst/>
              </a:rPr>
              <a:t>Real Estate: </a:t>
            </a:r>
            <a:r>
              <a:rPr lang="en-US" dirty="0">
                <a:solidFill>
                  <a:srgbClr val="002060"/>
                </a:solidFill>
              </a:rPr>
              <a:t>d</a:t>
            </a:r>
            <a:r>
              <a:rPr lang="en-US" b="0" i="0" dirty="0">
                <a:solidFill>
                  <a:srgbClr val="002060"/>
                </a:solidFill>
                <a:effectLst/>
              </a:rPr>
              <a:t>evelopers can move beyond 3D models to simulate life inside their new development.</a:t>
            </a:r>
          </a:p>
          <a:p>
            <a:r>
              <a:rPr lang="en-US" dirty="0"/>
              <a:t>Healthcare: </a:t>
            </a:r>
            <a:r>
              <a:rPr lang="en-US" b="0" i="0" dirty="0">
                <a:solidFill>
                  <a:srgbClr val="002060"/>
                </a:solidFill>
                <a:effectLst/>
              </a:rPr>
              <a:t>It would be invaluable in medical school to help students learn how to deal with situations that may arise when they become doctors.</a:t>
            </a:r>
          </a:p>
          <a:p>
            <a:pPr marL="0" indent="0">
              <a:buNone/>
            </a:pPr>
            <a:r>
              <a:rPr lang="en-US" dirty="0"/>
              <a:t>And way more…</a:t>
            </a:r>
            <a:endParaRPr lang="en-US" b="0" i="0" dirty="0">
              <a:effectLst/>
            </a:endParaRPr>
          </a:p>
          <a:p>
            <a:endParaRPr lang="en-US" dirty="0">
              <a:solidFill>
                <a:srgbClr val="002060"/>
              </a:solidFill>
            </a:endParaRPr>
          </a:p>
        </p:txBody>
      </p:sp>
      <p:pic>
        <p:nvPicPr>
          <p:cNvPr id="6" name="Picture 5">
            <a:extLst>
              <a:ext uri="{FF2B5EF4-FFF2-40B4-BE49-F238E27FC236}">
                <a16:creationId xmlns:a16="http://schemas.microsoft.com/office/drawing/2014/main" id="{16127E5C-612A-F04D-6818-823E96ABF5E1}"/>
              </a:ext>
            </a:extLst>
          </p:cNvPr>
          <p:cNvPicPr>
            <a:picLocks noChangeAspect="1"/>
          </p:cNvPicPr>
          <p:nvPr/>
        </p:nvPicPr>
        <p:blipFill>
          <a:blip r:embed="rId2"/>
          <a:stretch>
            <a:fillRect/>
          </a:stretch>
        </p:blipFill>
        <p:spPr>
          <a:xfrm>
            <a:off x="8592066" y="5070575"/>
            <a:ext cx="2741438" cy="1453793"/>
          </a:xfrm>
          <a:prstGeom prst="rect">
            <a:avLst/>
          </a:prstGeom>
        </p:spPr>
      </p:pic>
      <p:pic>
        <p:nvPicPr>
          <p:cNvPr id="7" name="Picture 6">
            <a:extLst>
              <a:ext uri="{FF2B5EF4-FFF2-40B4-BE49-F238E27FC236}">
                <a16:creationId xmlns:a16="http://schemas.microsoft.com/office/drawing/2014/main" id="{433280EB-2A52-CF6D-E73C-8288E24B550A}"/>
              </a:ext>
            </a:extLst>
          </p:cNvPr>
          <p:cNvPicPr>
            <a:picLocks noChangeAspect="1"/>
          </p:cNvPicPr>
          <p:nvPr/>
        </p:nvPicPr>
        <p:blipFill>
          <a:blip r:embed="rId3"/>
          <a:stretch>
            <a:fillRect/>
          </a:stretch>
        </p:blipFill>
        <p:spPr>
          <a:xfrm>
            <a:off x="5252265" y="5264493"/>
            <a:ext cx="3038475" cy="1504950"/>
          </a:xfrm>
          <a:prstGeom prst="rect">
            <a:avLst/>
          </a:prstGeom>
        </p:spPr>
      </p:pic>
    </p:spTree>
    <p:extLst>
      <p:ext uri="{BB962C8B-B14F-4D97-AF65-F5344CB8AC3E}">
        <p14:creationId xmlns:p14="http://schemas.microsoft.com/office/powerpoint/2010/main" val="674254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58C67-D093-C4EC-FA8C-DED7DF65C716}"/>
              </a:ext>
            </a:extLst>
          </p:cNvPr>
          <p:cNvSpPr>
            <a:spLocks noGrp="1"/>
          </p:cNvSpPr>
          <p:nvPr>
            <p:ph type="title"/>
          </p:nvPr>
        </p:nvSpPr>
        <p:spPr/>
        <p:txBody>
          <a:bodyPr/>
          <a:lstStyle/>
          <a:p>
            <a:r>
              <a:rPr lang="en-US" dirty="0"/>
              <a:t>advantages of virtual reality in education</a:t>
            </a:r>
          </a:p>
        </p:txBody>
      </p:sp>
      <p:sp>
        <p:nvSpPr>
          <p:cNvPr id="3" name="Content Placeholder 2">
            <a:extLst>
              <a:ext uri="{FF2B5EF4-FFF2-40B4-BE49-F238E27FC236}">
                <a16:creationId xmlns:a16="http://schemas.microsoft.com/office/drawing/2014/main" id="{4E1CD84F-9BD3-9458-E472-486891FD74A8}"/>
              </a:ext>
            </a:extLst>
          </p:cNvPr>
          <p:cNvSpPr>
            <a:spLocks noGrp="1"/>
          </p:cNvSpPr>
          <p:nvPr>
            <p:ph idx="1"/>
          </p:nvPr>
        </p:nvSpPr>
        <p:spPr>
          <a:xfrm>
            <a:off x="1066800" y="2516825"/>
            <a:ext cx="10058400" cy="4050792"/>
          </a:xfrm>
        </p:spPr>
        <p:txBody>
          <a:bodyPr/>
          <a:lstStyle/>
          <a:p>
            <a:pPr algn="l">
              <a:buFont typeface="Arial" panose="020B0604020202020204" pitchFamily="34" charset="0"/>
              <a:buChar char="•"/>
            </a:pPr>
            <a:r>
              <a:rPr lang="en-US" b="0" i="0" dirty="0">
                <a:solidFill>
                  <a:srgbClr val="002060"/>
                </a:solidFill>
                <a:effectLst/>
              </a:rPr>
              <a:t>Increase memory power and knowledge retention. </a:t>
            </a:r>
          </a:p>
          <a:p>
            <a:pPr algn="l">
              <a:buFont typeface="Arial" panose="020B0604020202020204" pitchFamily="34" charset="0"/>
              <a:buChar char="•"/>
            </a:pPr>
            <a:r>
              <a:rPr lang="en-US" b="0" i="0" dirty="0">
                <a:solidFill>
                  <a:srgbClr val="002060"/>
                </a:solidFill>
                <a:effectLst/>
              </a:rPr>
              <a:t>Boost excitement and engagement in the classroom.</a:t>
            </a:r>
          </a:p>
          <a:p>
            <a:pPr algn="l">
              <a:buFont typeface="Arial" panose="020B0604020202020204" pitchFamily="34" charset="0"/>
              <a:buChar char="•"/>
            </a:pPr>
            <a:r>
              <a:rPr lang="en-US" b="0" i="0" dirty="0">
                <a:solidFill>
                  <a:srgbClr val="002060"/>
                </a:solidFill>
                <a:effectLst/>
              </a:rPr>
              <a:t>Improve learning outcomes.</a:t>
            </a:r>
          </a:p>
          <a:p>
            <a:pPr algn="l">
              <a:buFont typeface="Arial" panose="020B0604020202020204" pitchFamily="34" charset="0"/>
              <a:buChar char="•"/>
            </a:pPr>
            <a:r>
              <a:rPr lang="en-US" b="0" i="0" dirty="0">
                <a:solidFill>
                  <a:srgbClr val="002060"/>
                </a:solidFill>
                <a:effectLst/>
              </a:rPr>
              <a:t>Focus student attention on the lesson.</a:t>
            </a:r>
          </a:p>
          <a:p>
            <a:pPr algn="l">
              <a:buFont typeface="Arial" panose="020B0604020202020204" pitchFamily="34" charset="0"/>
              <a:buChar char="•"/>
            </a:pPr>
            <a:r>
              <a:rPr lang="en-US" b="0" i="0" dirty="0">
                <a:solidFill>
                  <a:srgbClr val="002060"/>
                </a:solidFill>
                <a:effectLst/>
              </a:rPr>
              <a:t>Open up new opportunities and create accessibility for every student.</a:t>
            </a:r>
          </a:p>
          <a:p>
            <a:pPr algn="l">
              <a:buFont typeface="Arial" panose="020B0604020202020204" pitchFamily="34" charset="0"/>
              <a:buChar char="•"/>
            </a:pPr>
            <a:r>
              <a:rPr lang="en-US" b="0" i="0" dirty="0">
                <a:solidFill>
                  <a:srgbClr val="002060"/>
                </a:solidFill>
                <a:effectLst/>
              </a:rPr>
              <a:t>Improve understanding of complex, conceptual subjects.</a:t>
            </a:r>
          </a:p>
          <a:p>
            <a:pPr algn="l">
              <a:buFont typeface="Arial" panose="020B0604020202020204" pitchFamily="34" charset="0"/>
              <a:buChar char="•"/>
            </a:pPr>
            <a:r>
              <a:rPr lang="en-US" b="0" i="0" dirty="0">
                <a:solidFill>
                  <a:srgbClr val="002060"/>
                </a:solidFill>
                <a:effectLst/>
              </a:rPr>
              <a:t>Build emotional intelligence, awareness and understanding.</a:t>
            </a:r>
          </a:p>
          <a:p>
            <a:pPr algn="l">
              <a:buFont typeface="Arial" panose="020B0604020202020204" pitchFamily="34" charset="0"/>
              <a:buChar char="•"/>
            </a:pPr>
            <a:r>
              <a:rPr lang="en-US" b="0" i="0" dirty="0">
                <a:solidFill>
                  <a:srgbClr val="002060"/>
                </a:solidFill>
                <a:effectLst/>
              </a:rPr>
              <a:t>Improve communication and collaboration skills.</a:t>
            </a:r>
          </a:p>
          <a:p>
            <a:endParaRPr lang="en-US" dirty="0"/>
          </a:p>
        </p:txBody>
      </p:sp>
      <p:pic>
        <p:nvPicPr>
          <p:cNvPr id="3074" name="Picture 2" descr="Benefits of VR - ClassVR">
            <a:extLst>
              <a:ext uri="{FF2B5EF4-FFF2-40B4-BE49-F238E27FC236}">
                <a16:creationId xmlns:a16="http://schemas.microsoft.com/office/drawing/2014/main" id="{B6257B07-F742-251F-4A69-121268BDA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3398" y="1789926"/>
            <a:ext cx="3460148" cy="2196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756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62483-39F3-BEA9-3F39-C4609FC45148}"/>
              </a:ext>
            </a:extLst>
          </p:cNvPr>
          <p:cNvSpPr>
            <a:spLocks noGrp="1"/>
          </p:cNvSpPr>
          <p:nvPr>
            <p:ph type="title"/>
          </p:nvPr>
        </p:nvSpPr>
        <p:spPr/>
        <p:txBody>
          <a:bodyPr/>
          <a:lstStyle/>
          <a:p>
            <a:r>
              <a:rPr lang="en-US" dirty="0"/>
              <a:t>Disadvantages of virtual reality in education</a:t>
            </a:r>
          </a:p>
        </p:txBody>
      </p:sp>
      <p:sp>
        <p:nvSpPr>
          <p:cNvPr id="3" name="Content Placeholder 2">
            <a:extLst>
              <a:ext uri="{FF2B5EF4-FFF2-40B4-BE49-F238E27FC236}">
                <a16:creationId xmlns:a16="http://schemas.microsoft.com/office/drawing/2014/main" id="{D9A55832-D3A2-9A65-8F48-06AA99394BD9}"/>
              </a:ext>
            </a:extLst>
          </p:cNvPr>
          <p:cNvSpPr>
            <a:spLocks noGrp="1"/>
          </p:cNvSpPr>
          <p:nvPr>
            <p:ph idx="1"/>
          </p:nvPr>
        </p:nvSpPr>
        <p:spPr/>
        <p:txBody>
          <a:bodyPr/>
          <a:lstStyle/>
          <a:p>
            <a:r>
              <a:rPr lang="en-US" i="0" dirty="0">
                <a:effectLst/>
              </a:rPr>
              <a:t>A lack of real communication: </a:t>
            </a:r>
            <a:r>
              <a:rPr lang="en-US" b="0" i="0" dirty="0">
                <a:solidFill>
                  <a:srgbClr val="002060"/>
                </a:solidFill>
                <a:effectLst/>
              </a:rPr>
              <a:t>The traditional education is based on personal human interaction.</a:t>
            </a:r>
          </a:p>
          <a:p>
            <a:r>
              <a:rPr lang="en-US" i="0" dirty="0">
                <a:effectLst/>
              </a:rPr>
              <a:t>A lack of flexibility: </a:t>
            </a:r>
            <a:r>
              <a:rPr lang="en-US" b="0" i="0" dirty="0">
                <a:solidFill>
                  <a:srgbClr val="002060"/>
                </a:solidFill>
                <a:effectLst/>
              </a:rPr>
              <a:t>Though VR allows for studying various aspects, it’s not as flexible as it should be.</a:t>
            </a:r>
          </a:p>
          <a:p>
            <a:r>
              <a:rPr lang="en-US" i="0" dirty="0">
                <a:effectLst/>
              </a:rPr>
              <a:t>The issue of addiction: </a:t>
            </a:r>
            <a:r>
              <a:rPr lang="en-US" b="0" i="0" dirty="0">
                <a:solidFill>
                  <a:srgbClr val="002060"/>
                </a:solidFill>
                <a:effectLst/>
              </a:rPr>
              <a:t>Like most technological inventions, VR may contribute to the development of addiction</a:t>
            </a:r>
          </a:p>
          <a:p>
            <a:endParaRPr lang="en-US" dirty="0">
              <a:solidFill>
                <a:srgbClr val="002060"/>
              </a:solidFill>
            </a:endParaRPr>
          </a:p>
        </p:txBody>
      </p:sp>
      <p:pic>
        <p:nvPicPr>
          <p:cNvPr id="4" name="Picture 3">
            <a:extLst>
              <a:ext uri="{FF2B5EF4-FFF2-40B4-BE49-F238E27FC236}">
                <a16:creationId xmlns:a16="http://schemas.microsoft.com/office/drawing/2014/main" id="{75189D37-586F-9163-DA3C-310D130D3751}"/>
              </a:ext>
            </a:extLst>
          </p:cNvPr>
          <p:cNvPicPr>
            <a:picLocks noChangeAspect="1"/>
          </p:cNvPicPr>
          <p:nvPr/>
        </p:nvPicPr>
        <p:blipFill>
          <a:blip r:embed="rId2"/>
          <a:stretch>
            <a:fillRect/>
          </a:stretch>
        </p:blipFill>
        <p:spPr>
          <a:xfrm>
            <a:off x="6448533" y="4146804"/>
            <a:ext cx="4211069" cy="2336374"/>
          </a:xfrm>
          <a:prstGeom prst="rect">
            <a:avLst/>
          </a:prstGeom>
        </p:spPr>
      </p:pic>
      <p:pic>
        <p:nvPicPr>
          <p:cNvPr id="4100" name="Picture 4" descr="Role of Virtual Reality and Augmented Reality in Education - Senses  Electronics | Intelligent Interactive Panels for Classrooms">
            <a:extLst>
              <a:ext uri="{FF2B5EF4-FFF2-40B4-BE49-F238E27FC236}">
                <a16:creationId xmlns:a16="http://schemas.microsoft.com/office/drawing/2014/main" id="{A8CED118-1177-813D-6CA1-AE2C6BD022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2398" y="4370914"/>
            <a:ext cx="3771900" cy="2112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8645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DA50B-9BCA-344D-A911-98ADABEC9475}"/>
              </a:ext>
            </a:extLst>
          </p:cNvPr>
          <p:cNvSpPr>
            <a:spLocks noGrp="1"/>
          </p:cNvSpPr>
          <p:nvPr>
            <p:ph type="title"/>
          </p:nvPr>
        </p:nvSpPr>
        <p:spPr/>
        <p:txBody>
          <a:bodyPr/>
          <a:lstStyle/>
          <a:p>
            <a:r>
              <a:rPr lang="en-US" dirty="0"/>
              <a:t>How did virtual reality help?</a:t>
            </a:r>
          </a:p>
        </p:txBody>
      </p:sp>
      <p:sp>
        <p:nvSpPr>
          <p:cNvPr id="3" name="Content Placeholder 2">
            <a:extLst>
              <a:ext uri="{FF2B5EF4-FFF2-40B4-BE49-F238E27FC236}">
                <a16:creationId xmlns:a16="http://schemas.microsoft.com/office/drawing/2014/main" id="{BF4A3FBE-8B83-3F40-064F-6BC9D2C837CE}"/>
              </a:ext>
            </a:extLst>
          </p:cNvPr>
          <p:cNvSpPr>
            <a:spLocks noGrp="1"/>
          </p:cNvSpPr>
          <p:nvPr>
            <p:ph idx="1"/>
          </p:nvPr>
        </p:nvSpPr>
        <p:spPr/>
        <p:txBody>
          <a:bodyPr/>
          <a:lstStyle/>
          <a:p>
            <a:pPr marL="0" indent="0">
              <a:buNone/>
            </a:pPr>
            <a:r>
              <a:rPr lang="en-US" dirty="0"/>
              <a:t>Virtual reality has helped in many things. Like education for people who want to be a doctor or construction workers wanting to know how high they will be or how hard. Moreover, hotels can give people a clear view of the hotel so they know what they are expecting. On the other hand, it may have disadvantages which can possibly damage them but it also has many advantages.</a:t>
            </a:r>
          </a:p>
        </p:txBody>
      </p:sp>
      <p:pic>
        <p:nvPicPr>
          <p:cNvPr id="5122" name="Picture 2" descr="Benefits &amp; Use Cases of Augmented and Virtual Reality in Education -  Skywell Software">
            <a:extLst>
              <a:ext uri="{FF2B5EF4-FFF2-40B4-BE49-F238E27FC236}">
                <a16:creationId xmlns:a16="http://schemas.microsoft.com/office/drawing/2014/main" id="{ACE81F59-6A4A-5F73-C408-1EB0FE2DFC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4681" y="4181475"/>
            <a:ext cx="4184307" cy="230342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472A70F8-C026-14BB-9118-367A720E98A5}"/>
              </a:ext>
            </a:extLst>
          </p:cNvPr>
          <p:cNvPicPr>
            <a:picLocks noChangeAspect="1"/>
          </p:cNvPicPr>
          <p:nvPr/>
        </p:nvPicPr>
        <p:blipFill>
          <a:blip r:embed="rId3"/>
          <a:stretch>
            <a:fillRect/>
          </a:stretch>
        </p:blipFill>
        <p:spPr>
          <a:xfrm>
            <a:off x="1063752" y="4181476"/>
            <a:ext cx="4363568" cy="2303430"/>
          </a:xfrm>
          <a:prstGeom prst="rect">
            <a:avLst/>
          </a:prstGeom>
        </p:spPr>
      </p:pic>
    </p:spTree>
    <p:extLst>
      <p:ext uri="{BB962C8B-B14F-4D97-AF65-F5344CB8AC3E}">
        <p14:creationId xmlns:p14="http://schemas.microsoft.com/office/powerpoint/2010/main" val="2778924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6DAFC-8EFE-6082-6F64-C6CCCBE65DAF}"/>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89F414F4-F287-79E3-FD95-523851A9C90E}"/>
              </a:ext>
            </a:extLst>
          </p:cNvPr>
          <p:cNvSpPr>
            <a:spLocks noGrp="1"/>
          </p:cNvSpPr>
          <p:nvPr>
            <p:ph idx="1"/>
          </p:nvPr>
        </p:nvSpPr>
        <p:spPr/>
        <p:txBody>
          <a:bodyPr/>
          <a:lstStyle/>
          <a:p>
            <a:r>
              <a:rPr lang="en-US" dirty="0">
                <a:hlinkClick r:id="rId2"/>
              </a:rPr>
              <a:t>https://www.classvr.com/blog/advantages-of-virtual-reality-in-education/#:~:text=So%2C%20in%20summary%20virtual%20reality,skills%20needed%20for%20the%20future</a:t>
            </a:r>
            <a:r>
              <a:rPr lang="en-US" dirty="0"/>
              <a:t>.</a:t>
            </a:r>
          </a:p>
          <a:p>
            <a:r>
              <a:rPr lang="en-US" dirty="0">
                <a:hlinkClick r:id="rId3"/>
              </a:rPr>
              <a:t>https://www.marxentlabs.com/what-is-virtual-reality/</a:t>
            </a:r>
            <a:endParaRPr lang="en-US" dirty="0"/>
          </a:p>
          <a:p>
            <a:r>
              <a:rPr lang="en-US" dirty="0">
                <a:hlinkClick r:id="rId4"/>
              </a:rPr>
              <a:t>https://www.techtarget.com/whatis/definition/virtual-reality#:~:text=Virtual%20reality%20is%20a%20simulated,perceived%20through%20the%20users%27%20senses</a:t>
            </a:r>
            <a:r>
              <a:rPr lang="en-US" dirty="0"/>
              <a:t>.</a:t>
            </a:r>
          </a:p>
          <a:p>
            <a:r>
              <a:rPr lang="en-US" dirty="0">
                <a:hlinkClick r:id="rId5"/>
              </a:rPr>
              <a:t>https://edubirdie.com/examples/major-advantages-and-disadvantages-of-using-virtual-reality-in-education/</a:t>
            </a:r>
            <a:endParaRPr lang="en-US" dirty="0"/>
          </a:p>
          <a:p>
            <a:endParaRPr lang="en-US" dirty="0"/>
          </a:p>
        </p:txBody>
      </p:sp>
    </p:spTree>
    <p:extLst>
      <p:ext uri="{BB962C8B-B14F-4D97-AF65-F5344CB8AC3E}">
        <p14:creationId xmlns:p14="http://schemas.microsoft.com/office/powerpoint/2010/main" val="1995981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36</TotalTime>
  <Words>469</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Rockwell</vt:lpstr>
      <vt:lpstr>Rockwell Condensed</vt:lpstr>
      <vt:lpstr>Wingdings</vt:lpstr>
      <vt:lpstr>Wood Type</vt:lpstr>
      <vt:lpstr>Virtual reality</vt:lpstr>
      <vt:lpstr>What is virtual reality?</vt:lpstr>
      <vt:lpstr>What is virtual reality used for?</vt:lpstr>
      <vt:lpstr>advantages of virtual reality in education</vt:lpstr>
      <vt:lpstr>Disadvantages of virtual reality in education</vt:lpstr>
      <vt:lpstr>How did virtual reality help?</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reality</dc:title>
  <dc:creator>Qais</dc:creator>
  <cp:lastModifiedBy>Qais</cp:lastModifiedBy>
  <cp:revision>12</cp:revision>
  <dcterms:created xsi:type="dcterms:W3CDTF">2023-02-02T12:58:11Z</dcterms:created>
  <dcterms:modified xsi:type="dcterms:W3CDTF">2023-02-02T13:34:36Z</dcterms:modified>
</cp:coreProperties>
</file>