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38" autoAdjust="0"/>
    <p:restoredTop sz="94660"/>
  </p:normalViewPr>
  <p:slideViewPr>
    <p:cSldViewPr>
      <p:cViewPr varScale="1">
        <p:scale>
          <a:sx n="66" d="100"/>
          <a:sy n="66" d="100"/>
        </p:scale>
        <p:origin x="-150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FD3416A3-95A5-4D76-ABFE-88954B01BC80}" type="datetimeFigureOut">
              <a:rPr lang="ar-JO" smtClean="0"/>
              <a:t>16/05/1444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772176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FD3416A3-95A5-4D76-ABFE-88954B01BC80}" type="datetimeFigureOut">
              <a:rPr lang="ar-JO" smtClean="0"/>
              <a:t>16/05/1444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3167906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FD3416A3-95A5-4D76-ABFE-88954B01BC80}" type="datetimeFigureOut">
              <a:rPr lang="ar-JO" smtClean="0"/>
              <a:t>16/05/1444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28829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FD3416A3-95A5-4D76-ABFE-88954B01BC80}" type="datetimeFigureOut">
              <a:rPr lang="ar-JO" smtClean="0"/>
              <a:t>16/05/1444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588981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3416A3-95A5-4D76-ABFE-88954B01BC80}" type="datetimeFigureOut">
              <a:rPr lang="ar-JO" smtClean="0"/>
              <a:t>16/05/1444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653257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FD3416A3-95A5-4D76-ABFE-88954B01BC80}" type="datetimeFigureOut">
              <a:rPr lang="ar-JO" smtClean="0"/>
              <a:t>16/05/1444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481838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FD3416A3-95A5-4D76-ABFE-88954B01BC80}" type="datetimeFigureOut">
              <a:rPr lang="ar-JO" smtClean="0"/>
              <a:t>16/05/1444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3911747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FD3416A3-95A5-4D76-ABFE-88954B01BC80}" type="datetimeFigureOut">
              <a:rPr lang="ar-JO" smtClean="0"/>
              <a:t>16/05/1444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66677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416A3-95A5-4D76-ABFE-88954B01BC80}" type="datetimeFigureOut">
              <a:rPr lang="ar-JO" smtClean="0"/>
              <a:t>16/05/1444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17482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416A3-95A5-4D76-ABFE-88954B01BC80}" type="datetimeFigureOut">
              <a:rPr lang="ar-JO" smtClean="0"/>
              <a:t>16/05/1444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1774203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3416A3-95A5-4D76-ABFE-88954B01BC80}" type="datetimeFigureOut">
              <a:rPr lang="ar-JO" smtClean="0"/>
              <a:t>16/05/1444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E4C470D3-E4C8-4331-A577-59175F21E0D0}" type="slidenum">
              <a:rPr lang="ar-JO" smtClean="0"/>
              <a:t>‹#›</a:t>
            </a:fld>
            <a:endParaRPr lang="ar-JO"/>
          </a:p>
        </p:txBody>
      </p:sp>
    </p:spTree>
    <p:extLst>
      <p:ext uri="{BB962C8B-B14F-4D97-AF65-F5344CB8AC3E}">
        <p14:creationId xmlns:p14="http://schemas.microsoft.com/office/powerpoint/2010/main" val="53427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D3416A3-95A5-4D76-ABFE-88954B01BC80}" type="datetimeFigureOut">
              <a:rPr lang="ar-JO" smtClean="0"/>
              <a:t>16/05/1444</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C470D3-E4C8-4331-A577-59175F21E0D0}" type="slidenum">
              <a:rPr lang="ar-JO" smtClean="0"/>
              <a:t>‹#›</a:t>
            </a:fld>
            <a:endParaRPr lang="ar-JO"/>
          </a:p>
        </p:txBody>
      </p:sp>
    </p:spTree>
    <p:extLst>
      <p:ext uri="{BB962C8B-B14F-4D97-AF65-F5344CB8AC3E}">
        <p14:creationId xmlns:p14="http://schemas.microsoft.com/office/powerpoint/2010/main" val="3367063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Old Man and the Sea</a:t>
            </a:r>
            <a:endParaRPr lang="ar-JO" dirty="0">
              <a:solidFill>
                <a:schemeClr val="tx2"/>
              </a:solidFill>
              <a:effectLst>
                <a:outerShdw blurRad="38100" dist="38100" dir="2700000" algn="tl">
                  <a:srgbClr val="000000">
                    <a:alpha val="43137"/>
                  </a:srgbClr>
                </a:outerShdw>
              </a:effectLst>
              <a:latin typeface="Aharoni" panose="02010803020104030203" pitchFamily="2" charset="-79"/>
            </a:endParaRPr>
          </a:p>
        </p:txBody>
      </p:sp>
      <p:sp>
        <p:nvSpPr>
          <p:cNvPr id="3" name="Subtitle 2"/>
          <p:cNvSpPr>
            <a:spLocks noGrp="1"/>
          </p:cNvSpPr>
          <p:nvPr>
            <p:ph type="subTitle" idx="1"/>
          </p:nvPr>
        </p:nvSpPr>
        <p:spPr>
          <a:xfrm>
            <a:off x="1066800" y="3276600"/>
            <a:ext cx="7086600" cy="1752600"/>
          </a:xfrm>
        </p:spPr>
        <p:txBody>
          <a:bodyPr>
            <a:normAutofit fontScale="85000" lnSpcReduction="20000"/>
          </a:bodyPr>
          <a:lstStyle/>
          <a:p>
            <a:pPr>
              <a:lnSpc>
                <a:spcPct val="300000"/>
              </a:lnSpc>
            </a:pPr>
            <a:r>
              <a:rPr lang="ar-JO" b="1" dirty="0" smtClean="0">
                <a:solidFill>
                  <a:srgbClr val="002060"/>
                </a:solidFill>
                <a:latin typeface="Forte" panose="03060902040502070203" pitchFamily="66" charset="0"/>
              </a:rPr>
              <a:t>:</a:t>
            </a:r>
            <a:r>
              <a:rPr lang="en-US" sz="2800" b="1" dirty="0" smtClean="0">
                <a:solidFill>
                  <a:srgbClr val="002060"/>
                </a:solidFill>
                <a:latin typeface="Lucida Calligraphy" panose="03010101010101010101" pitchFamily="66" charset="0"/>
                <a:cs typeface="Utsaah" panose="020B0604020202020204" pitchFamily="34" charset="0"/>
              </a:rPr>
              <a:t>Summarized by </a:t>
            </a:r>
          </a:p>
          <a:p>
            <a:r>
              <a:rPr lang="en-US" sz="3300" b="1" dirty="0" err="1">
                <a:solidFill>
                  <a:srgbClr val="002060"/>
                </a:solidFill>
                <a:latin typeface="Lucida Calligraphy" panose="03010101010101010101" pitchFamily="66" charset="0"/>
                <a:cs typeface="Utsaah" panose="020B0604020202020204" pitchFamily="34" charset="0"/>
              </a:rPr>
              <a:t>Z</a:t>
            </a:r>
            <a:r>
              <a:rPr lang="en-US" sz="3300" b="1" dirty="0" err="1" smtClean="0">
                <a:solidFill>
                  <a:srgbClr val="002060"/>
                </a:solidFill>
                <a:latin typeface="Lucida Calligraphy" panose="03010101010101010101" pitchFamily="66" charset="0"/>
                <a:cs typeface="Utsaah" panose="020B0604020202020204" pitchFamily="34" charset="0"/>
              </a:rPr>
              <a:t>eina</a:t>
            </a:r>
            <a:r>
              <a:rPr lang="en-US" sz="3300" b="1" dirty="0" smtClean="0">
                <a:solidFill>
                  <a:srgbClr val="002060"/>
                </a:solidFill>
                <a:latin typeface="Lucida Calligraphy" panose="03010101010101010101" pitchFamily="66" charset="0"/>
                <a:cs typeface="Utsaah" panose="020B0604020202020204" pitchFamily="34" charset="0"/>
              </a:rPr>
              <a:t>  </a:t>
            </a:r>
            <a:r>
              <a:rPr lang="en-US" sz="3300" b="1" dirty="0" err="1" smtClean="0">
                <a:solidFill>
                  <a:srgbClr val="002060"/>
                </a:solidFill>
                <a:latin typeface="Lucida Calligraphy" panose="03010101010101010101" pitchFamily="66" charset="0"/>
                <a:cs typeface="Utsaah" panose="020B0604020202020204" pitchFamily="34" charset="0"/>
              </a:rPr>
              <a:t>Qudies</a:t>
            </a:r>
            <a:r>
              <a:rPr lang="en-US" sz="3300" b="1" dirty="0" smtClean="0">
                <a:solidFill>
                  <a:srgbClr val="002060"/>
                </a:solidFill>
                <a:latin typeface="Lucida Calligraphy" panose="03010101010101010101" pitchFamily="66" charset="0"/>
                <a:cs typeface="Utsaah" panose="020B0604020202020204" pitchFamily="34" charset="0"/>
              </a:rPr>
              <a:t> - 6C</a:t>
            </a:r>
            <a:endParaRPr lang="en-US" sz="3300" b="1" dirty="0">
              <a:solidFill>
                <a:srgbClr val="002060"/>
              </a:solidFill>
              <a:latin typeface="Lucida Calligraphy" panose="03010101010101010101" pitchFamily="66" charset="0"/>
              <a:cs typeface="Utsaah" panose="020B0604020202020204" pitchFamily="34" charset="0"/>
            </a:endParaRPr>
          </a:p>
        </p:txBody>
      </p:sp>
    </p:spTree>
    <p:extLst>
      <p:ext uri="{BB962C8B-B14F-4D97-AF65-F5344CB8AC3E}">
        <p14:creationId xmlns:p14="http://schemas.microsoft.com/office/powerpoint/2010/main" val="3523185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505200"/>
            <a:ext cx="7162800" cy="3057837"/>
          </a:xfrm>
        </p:spPr>
        <p:txBody>
          <a:bodyPr>
            <a:normAutofit fontScale="92500"/>
          </a:bodyPr>
          <a:lstStyle/>
          <a:p>
            <a:pPr algn="l" rtl="0"/>
            <a:r>
              <a:rPr lang="en-US" sz="2200" dirty="0" smtClean="0">
                <a:solidFill>
                  <a:srgbClr val="002060"/>
                </a:solidFill>
                <a:latin typeface="Lucida Calligraphy" panose="03010101010101010101" pitchFamily="66" charset="0"/>
              </a:rPr>
              <a:t>One of the best-selling books to read, and movies to watch. The movie also won an </a:t>
            </a:r>
            <a:r>
              <a:rPr lang="en-US" sz="2200" b="1" dirty="0" smtClean="0">
                <a:solidFill>
                  <a:srgbClr val="002060"/>
                </a:solidFill>
                <a:latin typeface="Lucida Calligraphy" panose="03010101010101010101" pitchFamily="66" charset="0"/>
              </a:rPr>
              <a:t>Oscar</a:t>
            </a:r>
            <a:r>
              <a:rPr lang="en-US" sz="2200" dirty="0" smtClean="0">
                <a:solidFill>
                  <a:srgbClr val="002060"/>
                </a:solidFill>
                <a:latin typeface="Lucida Calligraphy" panose="03010101010101010101" pitchFamily="66" charset="0"/>
              </a:rPr>
              <a:t>.</a:t>
            </a:r>
          </a:p>
          <a:p>
            <a:pPr marL="0" indent="0" algn="l" rtl="0">
              <a:buNone/>
            </a:pPr>
            <a:endParaRPr lang="en-US" sz="2200" dirty="0" smtClean="0">
              <a:solidFill>
                <a:srgbClr val="002060"/>
              </a:solidFill>
              <a:latin typeface="Lucida Calligraphy" panose="03010101010101010101" pitchFamily="66" charset="0"/>
            </a:endParaRPr>
          </a:p>
          <a:p>
            <a:pPr algn="l" rtl="0"/>
            <a:r>
              <a:rPr lang="en-US" sz="2200" dirty="0" smtClean="0">
                <a:solidFill>
                  <a:srgbClr val="002060"/>
                </a:solidFill>
                <a:latin typeface="Lucida Calligraphy" panose="03010101010101010101" pitchFamily="66" charset="0"/>
              </a:rPr>
              <a:t>The novel  was written by the American author </a:t>
            </a:r>
            <a:r>
              <a:rPr lang="en-US" sz="2200" b="1" dirty="0" smtClean="0">
                <a:solidFill>
                  <a:srgbClr val="002060"/>
                </a:solidFill>
                <a:latin typeface="Lucida Calligraphy" panose="03010101010101010101" pitchFamily="66" charset="0"/>
              </a:rPr>
              <a:t>Ernest Hemingway </a:t>
            </a:r>
            <a:r>
              <a:rPr lang="en-US" sz="2200" dirty="0" smtClean="0">
                <a:solidFill>
                  <a:srgbClr val="002060"/>
                </a:solidFill>
                <a:latin typeface="Lucida Calligraphy" panose="03010101010101010101" pitchFamily="66" charset="0"/>
              </a:rPr>
              <a:t>in 1951.</a:t>
            </a:r>
          </a:p>
          <a:p>
            <a:pPr marL="0" indent="0" algn="l" rtl="0">
              <a:buNone/>
            </a:pPr>
            <a:endParaRPr lang="en-US" sz="2200" dirty="0" smtClean="0">
              <a:solidFill>
                <a:srgbClr val="002060"/>
              </a:solidFill>
              <a:latin typeface="Lucida Calligraphy" panose="03010101010101010101" pitchFamily="66" charset="0"/>
            </a:endParaRPr>
          </a:p>
          <a:p>
            <a:pPr algn="l" rtl="0"/>
            <a:r>
              <a:rPr lang="en-US" sz="2200" dirty="0" smtClean="0">
                <a:solidFill>
                  <a:srgbClr val="002060"/>
                </a:solidFill>
                <a:latin typeface="Lucida Calligraphy" panose="03010101010101010101" pitchFamily="66" charset="0"/>
              </a:rPr>
              <a:t>The author won a </a:t>
            </a:r>
            <a:r>
              <a:rPr lang="en-US" sz="2200" b="1" dirty="0" smtClean="0">
                <a:solidFill>
                  <a:srgbClr val="002060"/>
                </a:solidFill>
                <a:latin typeface="Lucida Calligraphy" panose="03010101010101010101" pitchFamily="66" charset="0"/>
              </a:rPr>
              <a:t>Nobel Prize </a:t>
            </a:r>
            <a:r>
              <a:rPr lang="en-US" sz="2200" dirty="0" smtClean="0">
                <a:solidFill>
                  <a:srgbClr val="002060"/>
                </a:solidFill>
                <a:latin typeface="Lucida Calligraphy" panose="03010101010101010101" pitchFamily="66" charset="0"/>
              </a:rPr>
              <a:t>for this novel in 1954.</a:t>
            </a:r>
          </a:p>
        </p:txBody>
      </p:sp>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sharpenSoften amount="20000"/>
                    </a14:imgEffect>
                  </a14:imgLayer>
                </a14:imgProps>
              </a:ext>
              <a:ext uri="{28A0092B-C50C-407E-A947-70E740481C1C}">
                <a14:useLocalDpi xmlns:a14="http://schemas.microsoft.com/office/drawing/2010/main" val="0"/>
              </a:ext>
            </a:extLst>
          </a:blip>
          <a:srcRect t="-8605" r="305" b="8605"/>
          <a:stretch/>
        </p:blipFill>
        <p:spPr>
          <a:xfrm>
            <a:off x="990600" y="76200"/>
            <a:ext cx="6934200" cy="3333518"/>
          </a:xfrm>
          <a:prstGeom prst="rect">
            <a:avLst/>
          </a:prstGeom>
        </p:spPr>
      </p:pic>
    </p:spTree>
    <p:extLst>
      <p:ext uri="{BB962C8B-B14F-4D97-AF65-F5344CB8AC3E}">
        <p14:creationId xmlns:p14="http://schemas.microsoft.com/office/powerpoint/2010/main" val="3848405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3400" y="755416"/>
            <a:ext cx="4648199" cy="5306389"/>
          </a:xfrm>
          <a:prstGeom prst="rect">
            <a:avLst/>
          </a:prstGeom>
        </p:spPr>
        <p:txBody>
          <a:bodyPr wrap="square">
            <a:spAutoFit/>
          </a:bodyPr>
          <a:lstStyle/>
          <a:p>
            <a:pPr algn="l">
              <a:lnSpc>
                <a:spcPct val="150000"/>
              </a:lnSpc>
            </a:pPr>
            <a:r>
              <a:rPr lang="en-US" sz="2800" b="1" dirty="0" smtClean="0">
                <a:solidFill>
                  <a:srgbClr val="002060"/>
                </a:solidFill>
                <a:latin typeface="Lucida Calligraphy" panose="03010101010101010101" pitchFamily="66" charset="0"/>
              </a:rPr>
              <a:t>Theme</a:t>
            </a:r>
          </a:p>
          <a:p>
            <a:pPr algn="l">
              <a:lnSpc>
                <a:spcPct val="150000"/>
              </a:lnSpc>
            </a:pPr>
            <a:r>
              <a:rPr lang="en-US" sz="2200" dirty="0" smtClean="0">
                <a:solidFill>
                  <a:srgbClr val="002060"/>
                </a:solidFill>
                <a:latin typeface="Lucida Calligraphy" panose="03010101010101010101" pitchFamily="66" charset="0"/>
              </a:rPr>
              <a:t>The story talks about Santiago, an old man who faces several challenges but who keeps fighting as long as he has breath. It tells us that man’s persistence and determination can triumph over nature challenges, body weakness, and bad luck. </a:t>
            </a:r>
            <a:r>
              <a:rPr lang="en-US" sz="2400" dirty="0" smtClean="0">
                <a:solidFill>
                  <a:srgbClr val="002060"/>
                </a:solidFill>
                <a:latin typeface="Lucida Calligraphy" panose="03010101010101010101" pitchFamily="66" charset="0"/>
              </a:rPr>
              <a:t> </a:t>
            </a:r>
            <a:endParaRPr lang="ar-JO"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456" y="771348"/>
            <a:ext cx="3701144" cy="5324652"/>
          </a:xfrm>
          <a:prstGeom prst="rect">
            <a:avLst/>
          </a:prstGeom>
        </p:spPr>
      </p:pic>
    </p:spTree>
    <p:extLst>
      <p:ext uri="{BB962C8B-B14F-4D97-AF65-F5344CB8AC3E}">
        <p14:creationId xmlns:p14="http://schemas.microsoft.com/office/powerpoint/2010/main" val="328981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9762"/>
          </a:xfrm>
        </p:spPr>
        <p:txBody>
          <a:bodyPr>
            <a:normAutofit/>
          </a:bodyPr>
          <a:lstStyle/>
          <a:p>
            <a:r>
              <a:rPr lang="en-US" sz="2800" b="1" dirty="0" smtClean="0">
                <a:solidFill>
                  <a:srgbClr val="002060"/>
                </a:solidFill>
                <a:latin typeface="Lucida Calligraphy" panose="03010101010101010101" pitchFamily="66" charset="0"/>
              </a:rPr>
              <a:t>Genre</a:t>
            </a:r>
            <a:endParaRPr lang="ar-JO" sz="2800" b="1" dirty="0">
              <a:solidFill>
                <a:srgbClr val="002060"/>
              </a:solidFill>
              <a:latin typeface="Lucida Calligraphy" panose="03010101010101010101" pitchFamily="66" charset="0"/>
            </a:endParaRPr>
          </a:p>
        </p:txBody>
      </p:sp>
      <p:sp>
        <p:nvSpPr>
          <p:cNvPr id="5" name="Content Placeholder 4"/>
          <p:cNvSpPr>
            <a:spLocks noGrp="1"/>
          </p:cNvSpPr>
          <p:nvPr>
            <p:ph idx="1"/>
          </p:nvPr>
        </p:nvSpPr>
        <p:spPr>
          <a:xfrm>
            <a:off x="457200" y="914400"/>
            <a:ext cx="8229600" cy="5562600"/>
          </a:xfrm>
        </p:spPr>
        <p:txBody>
          <a:bodyPr>
            <a:normAutofit lnSpcReduction="10000"/>
          </a:bodyPr>
          <a:lstStyle/>
          <a:p>
            <a:pPr marL="0" indent="0" algn="l">
              <a:lnSpc>
                <a:spcPct val="160000"/>
              </a:lnSpc>
              <a:buNone/>
            </a:pPr>
            <a:r>
              <a:rPr lang="en-US" sz="2200" dirty="0" smtClean="0">
                <a:solidFill>
                  <a:srgbClr val="002060"/>
                </a:solidFill>
                <a:latin typeface="Lucida Calligraphy" panose="03010101010101010101" pitchFamily="66" charset="0"/>
              </a:rPr>
              <a:t>The book falls in the category of </a:t>
            </a:r>
            <a:r>
              <a:rPr lang="en-US" sz="2200" b="1" dirty="0" smtClean="0">
                <a:solidFill>
                  <a:srgbClr val="002060"/>
                </a:solidFill>
                <a:latin typeface="Lucida Calligraphy" panose="03010101010101010101" pitchFamily="66" charset="0"/>
              </a:rPr>
              <a:t>literary fiction</a:t>
            </a:r>
            <a:r>
              <a:rPr lang="en-US" sz="2200" dirty="0" smtClean="0">
                <a:solidFill>
                  <a:srgbClr val="002060"/>
                </a:solidFill>
                <a:latin typeface="Lucida Calligraphy" panose="03010101010101010101" pitchFamily="66" charset="0"/>
              </a:rPr>
              <a:t>. It’s more than just an enjoyable story; it has layers. It offers the reader deeper understanding of the human condition.</a:t>
            </a:r>
          </a:p>
          <a:p>
            <a:pPr marL="0" indent="0" algn="l">
              <a:buNone/>
            </a:pPr>
            <a:endParaRPr lang="en-US" sz="2200" dirty="0">
              <a:latin typeface="Lucida Calligraphy" panose="03010101010101010101" pitchFamily="66" charset="0"/>
            </a:endParaRPr>
          </a:p>
          <a:p>
            <a:pPr marL="0" indent="0" algn="l">
              <a:lnSpc>
                <a:spcPct val="160000"/>
              </a:lnSpc>
              <a:buNone/>
            </a:pPr>
            <a:r>
              <a:rPr lang="en-US" sz="2200" dirty="0" smtClean="0">
                <a:solidFill>
                  <a:srgbClr val="002060"/>
                </a:solidFill>
                <a:latin typeface="Lucida Calligraphy" panose="03010101010101010101" pitchFamily="66" charset="0"/>
              </a:rPr>
              <a:t>It’s a classic </a:t>
            </a:r>
            <a:r>
              <a:rPr lang="en-US" sz="2200" b="1" dirty="0" smtClean="0">
                <a:solidFill>
                  <a:srgbClr val="002060"/>
                </a:solidFill>
                <a:latin typeface="Lucida Calligraphy" panose="03010101010101010101" pitchFamily="66" charset="0"/>
              </a:rPr>
              <a:t>hero’s quest</a:t>
            </a:r>
            <a:r>
              <a:rPr lang="en-US" sz="2200" dirty="0" smtClean="0">
                <a:solidFill>
                  <a:srgbClr val="002060"/>
                </a:solidFill>
                <a:latin typeface="Lucida Calligraphy" panose="03010101010101010101" pitchFamily="66" charset="0"/>
              </a:rPr>
              <a:t>. The story starts with a hero who has a goal that only he can achieve. The hero sets off in pursuit of his goal. Along the way, he makes friends and faces obstacles. The hero battles his enemies in an epic struggle, and finally, he returns triumphant. It is basic </a:t>
            </a:r>
            <a:r>
              <a:rPr lang="en-US" sz="2200" b="1" dirty="0" smtClean="0">
                <a:solidFill>
                  <a:srgbClr val="002060"/>
                </a:solidFill>
                <a:latin typeface="Lucida Calligraphy" panose="03010101010101010101" pitchFamily="66" charset="0"/>
              </a:rPr>
              <a:t>mythic structure</a:t>
            </a:r>
            <a:r>
              <a:rPr lang="en-US" sz="2200" dirty="0" smtClean="0">
                <a:solidFill>
                  <a:srgbClr val="002060"/>
                </a:solidFill>
                <a:latin typeface="Lucida Calligraphy" panose="03010101010101010101" pitchFamily="66" charset="0"/>
              </a:rPr>
              <a:t>.</a:t>
            </a:r>
          </a:p>
        </p:txBody>
      </p:sp>
    </p:spTree>
    <p:extLst>
      <p:ext uri="{BB962C8B-B14F-4D97-AF65-F5344CB8AC3E}">
        <p14:creationId xmlns:p14="http://schemas.microsoft.com/office/powerpoint/2010/main" val="3804520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b="1" dirty="0" smtClean="0">
                <a:solidFill>
                  <a:srgbClr val="002060"/>
                </a:solidFill>
                <a:latin typeface="Lucida Calligraphy" panose="03010101010101010101" pitchFamily="66" charset="0"/>
              </a:rPr>
              <a:t>Book Summary</a:t>
            </a:r>
            <a:endParaRPr lang="ar-JO" sz="2800" b="1" dirty="0">
              <a:solidFill>
                <a:srgbClr val="002060"/>
              </a:solidFill>
              <a:latin typeface="Lucida Calligraphy" panose="03010101010101010101" pitchFamily="66" charset="0"/>
            </a:endParaRPr>
          </a:p>
        </p:txBody>
      </p:sp>
      <p:sp>
        <p:nvSpPr>
          <p:cNvPr id="3" name="Content Placeholder 2"/>
          <p:cNvSpPr>
            <a:spLocks noGrp="1"/>
          </p:cNvSpPr>
          <p:nvPr>
            <p:ph idx="1"/>
          </p:nvPr>
        </p:nvSpPr>
        <p:spPr>
          <a:xfrm>
            <a:off x="457200" y="1295400"/>
            <a:ext cx="8229600" cy="4830763"/>
          </a:xfrm>
        </p:spPr>
        <p:txBody>
          <a:bodyPr>
            <a:noAutofit/>
          </a:bodyPr>
          <a:lstStyle/>
          <a:p>
            <a:pPr marL="0" indent="0" algn="l" rtl="0">
              <a:lnSpc>
                <a:spcPct val="160000"/>
              </a:lnSpc>
              <a:buNone/>
            </a:pPr>
            <a:r>
              <a:rPr lang="en-US" sz="2000" dirty="0">
                <a:solidFill>
                  <a:srgbClr val="002060"/>
                </a:solidFill>
                <a:latin typeface="Lucida Calligraphy" panose="03010101010101010101" pitchFamily="66" charset="0"/>
              </a:rPr>
              <a:t>S</a:t>
            </a:r>
            <a:r>
              <a:rPr lang="en-US" sz="2000" dirty="0" smtClean="0">
                <a:solidFill>
                  <a:srgbClr val="002060"/>
                </a:solidFill>
                <a:latin typeface="Lucida Calligraphy" panose="03010101010101010101" pitchFamily="66" charset="0"/>
              </a:rPr>
              <a:t>antiago is an old Cuban fisherman . For eighty-four days, he has set out to sea and returned empty-handed. The parents of his young devoted friend Manolin have forced him to leave the old man to fish in a more lucky boat.</a:t>
            </a:r>
          </a:p>
          <a:p>
            <a:pPr marL="0" indent="0" algn="l" rtl="0">
              <a:lnSpc>
                <a:spcPct val="160000"/>
              </a:lnSpc>
              <a:buNone/>
            </a:pPr>
            <a:endParaRPr lang="en-US" sz="2000" dirty="0" smtClean="0">
              <a:solidFill>
                <a:srgbClr val="002060"/>
              </a:solidFill>
              <a:latin typeface="Lucida Calligraphy" panose="03010101010101010101" pitchFamily="66" charset="0"/>
            </a:endParaRPr>
          </a:p>
          <a:p>
            <a:pPr marL="0" indent="0" algn="l" rtl="0">
              <a:lnSpc>
                <a:spcPct val="160000"/>
              </a:lnSpc>
              <a:buNone/>
            </a:pPr>
            <a:r>
              <a:rPr lang="en-US" sz="2000" dirty="0" smtClean="0">
                <a:solidFill>
                  <a:srgbClr val="002060"/>
                </a:solidFill>
                <a:latin typeface="Lucida Calligraphy" panose="03010101010101010101" pitchFamily="66" charset="0"/>
              </a:rPr>
              <a:t>Nevertheless, the boy continues to care for Santiago </a:t>
            </a:r>
            <a:r>
              <a:rPr lang="ar-JO" sz="2000" dirty="0" smtClean="0">
                <a:solidFill>
                  <a:srgbClr val="002060"/>
                </a:solidFill>
                <a:latin typeface="Lucida Calligraphy" panose="03010101010101010101" pitchFamily="66" charset="0"/>
              </a:rPr>
              <a:t> </a:t>
            </a:r>
            <a:r>
              <a:rPr lang="en-US" sz="2000" dirty="0" smtClean="0">
                <a:solidFill>
                  <a:srgbClr val="002060"/>
                </a:solidFill>
                <a:latin typeface="Lucida Calligraphy" panose="03010101010101010101" pitchFamily="66" charset="0"/>
              </a:rPr>
              <a:t>upon his return each night. Santiago is confident that his failure will soon come to an end , and he resolves to sail out further than usual on the eighty-fifth day.</a:t>
            </a:r>
          </a:p>
          <a:p>
            <a:pPr marL="0" indent="0" algn="l">
              <a:lnSpc>
                <a:spcPct val="160000"/>
              </a:lnSpc>
              <a:buNone/>
            </a:pPr>
            <a:endParaRPr lang="en-US" sz="2000" dirty="0">
              <a:solidFill>
                <a:srgbClr val="002060"/>
              </a:solidFill>
              <a:latin typeface="Lucida Calligraphy" panose="03010101010101010101" pitchFamily="66" charset="0"/>
            </a:endParaRPr>
          </a:p>
        </p:txBody>
      </p:sp>
    </p:spTree>
    <p:extLst>
      <p:ext uri="{BB962C8B-B14F-4D97-AF65-F5344CB8AC3E}">
        <p14:creationId xmlns:p14="http://schemas.microsoft.com/office/powerpoint/2010/main" val="3378380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rtl="0">
              <a:lnSpc>
                <a:spcPct val="150000"/>
              </a:lnSpc>
            </a:pPr>
            <a:r>
              <a:rPr lang="en-US" sz="2200" dirty="0" smtClean="0">
                <a:latin typeface="Lucida Calligraphy" panose="03010101010101010101" pitchFamily="66" charset="0"/>
              </a:rPr>
              <a:t/>
            </a:r>
            <a:br>
              <a:rPr lang="en-US" sz="2200" dirty="0" smtClean="0">
                <a:latin typeface="Lucida Calligraphy" panose="03010101010101010101" pitchFamily="66" charset="0"/>
              </a:rPr>
            </a:br>
            <a:r>
              <a:rPr lang="en-US" sz="2200" dirty="0">
                <a:latin typeface="Lucida Calligraphy" panose="03010101010101010101" pitchFamily="66" charset="0"/>
              </a:rPr>
              <a:t/>
            </a:r>
            <a:br>
              <a:rPr lang="en-US" sz="2200" dirty="0">
                <a:latin typeface="Lucida Calligraphy" panose="03010101010101010101" pitchFamily="66" charset="0"/>
              </a:rPr>
            </a:br>
            <a:r>
              <a:rPr lang="en-US" sz="2200" dirty="0" smtClean="0">
                <a:solidFill>
                  <a:srgbClr val="002060"/>
                </a:solidFill>
                <a:latin typeface="Lucida Calligraphy" panose="03010101010101010101" pitchFamily="66" charset="0"/>
              </a:rPr>
              <a:t>He does as promised and prepares his lines and drops them. At noon, a big fish known as marlin takes the bait. Santiago expertly hooks the fish , but he cannot pull it in. Instead, the fish begins to pull the boat…</a:t>
            </a:r>
            <a:br>
              <a:rPr lang="en-US" sz="2200" dirty="0" smtClean="0">
                <a:solidFill>
                  <a:srgbClr val="002060"/>
                </a:solidFill>
                <a:latin typeface="Lucida Calligraphy" panose="03010101010101010101" pitchFamily="66" charset="0"/>
              </a:rPr>
            </a:br>
            <a:r>
              <a:rPr lang="en-US" sz="2200" dirty="0" smtClean="0">
                <a:solidFill>
                  <a:srgbClr val="002060"/>
                </a:solidFill>
                <a:latin typeface="Lucida Calligraphy" panose="03010101010101010101" pitchFamily="66" charset="0"/>
              </a:rPr>
              <a:t> </a:t>
            </a:r>
            <a:r>
              <a:rPr lang="ar-JO" sz="2400" dirty="0" smtClean="0">
                <a:solidFill>
                  <a:srgbClr val="002060"/>
                </a:solidFill>
                <a:latin typeface="Lucida Calligraphy" panose="03010101010101010101" pitchFamily="66" charset="0"/>
              </a:rPr>
              <a:t/>
            </a:r>
            <a:br>
              <a:rPr lang="ar-JO" sz="2400" dirty="0" smtClean="0">
                <a:solidFill>
                  <a:srgbClr val="002060"/>
                </a:solidFill>
                <a:latin typeface="Lucida Calligraphy" panose="03010101010101010101" pitchFamily="66" charset="0"/>
              </a:rPr>
            </a:br>
            <a:r>
              <a:rPr lang="en-US" sz="2200" dirty="0" smtClean="0">
                <a:solidFill>
                  <a:srgbClr val="002060"/>
                </a:solidFill>
                <a:latin typeface="Lucida Calligraphy" panose="03010101010101010101" pitchFamily="66" charset="0"/>
              </a:rPr>
              <a:t>It swims steadily until at last, after two full days and nights, it tires and swims with the current. The whole time, Santiago endures constant pain from the fishing line that he tied around his shoulders. On the third day, Santiago manages to pull the marlin close enough to kill it with a harpoon thrust. It is the largest fish Santiago has ever seen. He ties it to his boat and heads back.</a:t>
            </a:r>
            <a:br>
              <a:rPr lang="en-US" sz="2200" dirty="0" smtClean="0">
                <a:solidFill>
                  <a:srgbClr val="002060"/>
                </a:solidFill>
                <a:latin typeface="Lucida Calligraphy" panose="03010101010101010101" pitchFamily="66" charset="0"/>
              </a:rPr>
            </a:br>
            <a:r>
              <a:rPr lang="en-US" sz="2200" dirty="0">
                <a:solidFill>
                  <a:srgbClr val="002060"/>
                </a:solidFill>
                <a:latin typeface="Lucida Calligraphy" panose="03010101010101010101" pitchFamily="66" charset="0"/>
              </a:rPr>
              <a:t/>
            </a:r>
            <a:br>
              <a:rPr lang="en-US" sz="2200" dirty="0">
                <a:solidFill>
                  <a:srgbClr val="002060"/>
                </a:solidFill>
                <a:latin typeface="Lucida Calligraphy" panose="03010101010101010101" pitchFamily="66" charset="0"/>
              </a:rPr>
            </a:br>
            <a:endParaRPr lang="ar-JO" sz="2200" dirty="0">
              <a:solidFill>
                <a:srgbClr val="002060"/>
              </a:solidFill>
              <a:latin typeface="Lucida Calligraphy" panose="03010101010101010101" pitchFamily="66" charset="0"/>
            </a:endParaRPr>
          </a:p>
        </p:txBody>
      </p:sp>
    </p:spTree>
    <p:extLst>
      <p:ext uri="{BB962C8B-B14F-4D97-AF65-F5344CB8AC3E}">
        <p14:creationId xmlns:p14="http://schemas.microsoft.com/office/powerpoint/2010/main" val="2888046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rtl="0">
              <a:lnSpc>
                <a:spcPct val="150000"/>
              </a:lnSpc>
            </a:pPr>
            <a:r>
              <a:rPr lang="en-US" sz="2200" dirty="0" smtClean="0">
                <a:solidFill>
                  <a:srgbClr val="002060"/>
                </a:solidFill>
                <a:latin typeface="Lucida Calligraphy" panose="03010101010101010101" pitchFamily="66" charset="0"/>
              </a:rPr>
              <a:t/>
            </a:r>
            <a:br>
              <a:rPr lang="en-US" sz="2200" dirty="0" smtClean="0">
                <a:solidFill>
                  <a:srgbClr val="002060"/>
                </a:solidFill>
                <a:latin typeface="Lucida Calligraphy" panose="03010101010101010101" pitchFamily="66" charset="0"/>
              </a:rPr>
            </a:br>
            <a:r>
              <a:rPr lang="en-US" sz="2200" dirty="0">
                <a:solidFill>
                  <a:srgbClr val="002060"/>
                </a:solidFill>
                <a:latin typeface="Lucida Calligraphy" panose="03010101010101010101" pitchFamily="66" charset="0"/>
              </a:rPr>
              <a:t/>
            </a:r>
            <a:br>
              <a:rPr lang="en-US" sz="2200" dirty="0">
                <a:solidFill>
                  <a:srgbClr val="002060"/>
                </a:solidFill>
                <a:latin typeface="Lucida Calligraphy" panose="03010101010101010101" pitchFamily="66" charset="0"/>
              </a:rPr>
            </a:br>
            <a:r>
              <a:rPr lang="en-US" sz="2200" dirty="0" smtClean="0">
                <a:solidFill>
                  <a:srgbClr val="002060"/>
                </a:solidFill>
                <a:latin typeface="Lucida Calligraphy" panose="03010101010101010101" pitchFamily="66" charset="0"/>
              </a:rPr>
              <a:t>As </a:t>
            </a:r>
            <a:r>
              <a:rPr lang="en-US" sz="2200" dirty="0">
                <a:solidFill>
                  <a:srgbClr val="002060"/>
                </a:solidFill>
                <a:latin typeface="Lucida Calligraphy" panose="03010101010101010101" pitchFamily="66" charset="0"/>
              </a:rPr>
              <a:t>he sails on with the fish, its blood leaves a trail in the water and attracts sharks. The old man fights off the successive predators as best as he can. Although he kills several sharks, more and more appear. They eat the </a:t>
            </a:r>
            <a:r>
              <a:rPr lang="en-US" sz="2200" dirty="0" smtClean="0">
                <a:solidFill>
                  <a:srgbClr val="002060"/>
                </a:solidFill>
                <a:latin typeface="Lucida Calligraphy" panose="03010101010101010101" pitchFamily="66" charset="0"/>
              </a:rPr>
              <a:t>marlin’s </a:t>
            </a:r>
            <a:r>
              <a:rPr lang="en-US" sz="2200" dirty="0">
                <a:solidFill>
                  <a:srgbClr val="002060"/>
                </a:solidFill>
                <a:latin typeface="Lucida Calligraphy" panose="03010101010101010101" pitchFamily="66" charset="0"/>
              </a:rPr>
              <a:t>precious meat, leaving only the skeleton</a:t>
            </a:r>
            <a:r>
              <a:rPr lang="en-US" sz="2200" dirty="0" smtClean="0">
                <a:solidFill>
                  <a:srgbClr val="002060"/>
                </a:solidFill>
                <a:latin typeface="Lucida Calligraphy" panose="03010101010101010101" pitchFamily="66" charset="0"/>
              </a:rPr>
              <a:t>. Santiago blames himself for sailing too far. He arrives home before daybreak and sleeps deeply.</a:t>
            </a:r>
            <a:br>
              <a:rPr lang="en-US" sz="2200" dirty="0" smtClean="0">
                <a:solidFill>
                  <a:srgbClr val="002060"/>
                </a:solidFill>
                <a:latin typeface="Lucida Calligraphy" panose="03010101010101010101" pitchFamily="66" charset="0"/>
              </a:rPr>
            </a:br>
            <a:r>
              <a:rPr lang="en-US" sz="2200" dirty="0">
                <a:solidFill>
                  <a:srgbClr val="002060"/>
                </a:solidFill>
                <a:latin typeface="Lucida Calligraphy" panose="03010101010101010101" pitchFamily="66" charset="0"/>
              </a:rPr>
              <a:t/>
            </a:r>
            <a:br>
              <a:rPr lang="en-US" sz="2200" dirty="0">
                <a:solidFill>
                  <a:srgbClr val="002060"/>
                </a:solidFill>
                <a:latin typeface="Lucida Calligraphy" panose="03010101010101010101" pitchFamily="66" charset="0"/>
              </a:rPr>
            </a:br>
            <a:r>
              <a:rPr lang="en-US" sz="2200" dirty="0" smtClean="0">
                <a:solidFill>
                  <a:srgbClr val="002060"/>
                </a:solidFill>
                <a:latin typeface="Lucida Calligraphy" panose="03010101010101010101" pitchFamily="66" charset="0"/>
              </a:rPr>
              <a:t>The next day, a group of amazed fishermen gathers around the fish’s skeleton. Tourists mistake it for a shark. Manolin, who has been worried about Santiago, is moved to tears when he finds him safe in bed, and the two agree to fish as partners once more.</a:t>
            </a:r>
            <a:r>
              <a:rPr lang="en-US" sz="2000" dirty="0" smtClean="0">
                <a:solidFill>
                  <a:srgbClr val="002060"/>
                </a:solidFill>
                <a:latin typeface="Lucida Calligraphy" panose="03010101010101010101" pitchFamily="66" charset="0"/>
              </a:rPr>
              <a:t/>
            </a:r>
            <a:br>
              <a:rPr lang="en-US" sz="2000" dirty="0" smtClean="0">
                <a:solidFill>
                  <a:srgbClr val="002060"/>
                </a:solidFill>
                <a:latin typeface="Lucida Calligraphy" panose="03010101010101010101" pitchFamily="66" charset="0"/>
              </a:rPr>
            </a:br>
            <a:endParaRPr lang="ar-JO" dirty="0">
              <a:solidFill>
                <a:srgbClr val="002060"/>
              </a:solidFill>
            </a:endParaRPr>
          </a:p>
        </p:txBody>
      </p:sp>
    </p:spTree>
    <p:extLst>
      <p:ext uri="{BB962C8B-B14F-4D97-AF65-F5344CB8AC3E}">
        <p14:creationId xmlns:p14="http://schemas.microsoft.com/office/powerpoint/2010/main" val="2848176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5334000" cy="762000"/>
          </a:xfrm>
        </p:spPr>
        <p:txBody>
          <a:bodyPr>
            <a:normAutofit/>
          </a:bodyPr>
          <a:lstStyle/>
          <a:p>
            <a:r>
              <a:rPr lang="en-US" sz="2600" b="1" dirty="0" smtClean="0">
                <a:solidFill>
                  <a:srgbClr val="002060"/>
                </a:solidFill>
                <a:latin typeface="Lucida Calligraphy" panose="03010101010101010101" pitchFamily="66" charset="0"/>
              </a:rPr>
              <a:t>Why I Chose this Book?</a:t>
            </a:r>
            <a:endParaRPr lang="ar-JO" sz="2600" b="1" dirty="0">
              <a:solidFill>
                <a:srgbClr val="002060"/>
              </a:solidFill>
              <a:latin typeface="Lucida Calligraphy" panose="03010101010101010101" pitchFamily="66" charset="0"/>
            </a:endParaRPr>
          </a:p>
        </p:txBody>
      </p:sp>
      <p:sp>
        <p:nvSpPr>
          <p:cNvPr id="3" name="Content Placeholder 2"/>
          <p:cNvSpPr>
            <a:spLocks noGrp="1"/>
          </p:cNvSpPr>
          <p:nvPr>
            <p:ph idx="1"/>
          </p:nvPr>
        </p:nvSpPr>
        <p:spPr>
          <a:xfrm>
            <a:off x="457200" y="685800"/>
            <a:ext cx="8458200" cy="5943600"/>
          </a:xfrm>
        </p:spPr>
        <p:txBody>
          <a:bodyPr>
            <a:normAutofit fontScale="25000" lnSpcReduction="20000"/>
          </a:bodyPr>
          <a:lstStyle/>
          <a:p>
            <a:pPr marL="0" indent="0" algn="l" rtl="0">
              <a:lnSpc>
                <a:spcPct val="170000"/>
              </a:lnSpc>
              <a:buNone/>
            </a:pPr>
            <a:r>
              <a:rPr lang="en-US" sz="7600" dirty="0" smtClean="0">
                <a:solidFill>
                  <a:srgbClr val="002060"/>
                </a:solidFill>
                <a:latin typeface="Lucida Calligraphy" panose="03010101010101010101" pitchFamily="66" charset="0"/>
              </a:rPr>
              <a:t>I was lucky to read the book and watch the movie afterwards, and I was really inspired by the lessons and morals it had.</a:t>
            </a:r>
          </a:p>
          <a:p>
            <a:pPr marL="0" indent="0" algn="l" rtl="0">
              <a:lnSpc>
                <a:spcPct val="170000"/>
              </a:lnSpc>
              <a:buNone/>
            </a:pPr>
            <a:r>
              <a:rPr lang="en-US" sz="7600" dirty="0" smtClean="0">
                <a:solidFill>
                  <a:srgbClr val="002060"/>
                </a:solidFill>
                <a:latin typeface="Lucida Calligraphy" panose="03010101010101010101" pitchFamily="66" charset="0"/>
              </a:rPr>
              <a:t>It taught me that being determined and never giving up indicates what kind of human being you are. The old man’s experience is an inspiration for living one’s own life and dealing with its problems.</a:t>
            </a:r>
          </a:p>
          <a:p>
            <a:pPr marL="0" indent="0" algn="l" rtl="0">
              <a:lnSpc>
                <a:spcPct val="170000"/>
              </a:lnSpc>
              <a:buNone/>
            </a:pPr>
            <a:endParaRPr lang="en-US" sz="7600" dirty="0">
              <a:solidFill>
                <a:srgbClr val="002060"/>
              </a:solidFill>
              <a:latin typeface="Lucida Calligraphy" panose="03010101010101010101" pitchFamily="66" charset="0"/>
            </a:endParaRPr>
          </a:p>
          <a:p>
            <a:pPr marL="0" indent="0" algn="l" rtl="0">
              <a:lnSpc>
                <a:spcPct val="170000"/>
              </a:lnSpc>
              <a:buNone/>
            </a:pPr>
            <a:r>
              <a:rPr lang="en-US" sz="7600" dirty="0" smtClean="0">
                <a:solidFill>
                  <a:srgbClr val="002060"/>
                </a:solidFill>
                <a:latin typeface="Lucida Calligraphy" panose="03010101010101010101" pitchFamily="66" charset="0"/>
              </a:rPr>
              <a:t>It seems like a simple story of a fisherman who catches a huge fish after 84 days of bad luck only to lose it to a shark attack. But it is more than that… It’s a tale of bravery and persistence. It’s a tale about rising up again after being destroyed because when you rise back up, you’ll  never be defeated! The failure of yesterday is a new opportunity to change things around today!</a:t>
            </a:r>
          </a:p>
          <a:p>
            <a:pPr marL="0" indent="0" algn="l" rtl="0">
              <a:buNone/>
            </a:pPr>
            <a:endParaRPr lang="en-US" dirty="0"/>
          </a:p>
          <a:p>
            <a:pPr marL="0" indent="0" algn="l" rtl="0">
              <a:buNone/>
            </a:pPr>
            <a:endParaRPr lang="ar-JO" dirty="0"/>
          </a:p>
        </p:txBody>
      </p:sp>
    </p:spTree>
    <p:extLst>
      <p:ext uri="{BB962C8B-B14F-4D97-AF65-F5344CB8AC3E}">
        <p14:creationId xmlns:p14="http://schemas.microsoft.com/office/powerpoint/2010/main" val="1855809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4000" b="1" dirty="0" smtClean="0">
                <a:solidFill>
                  <a:srgbClr val="002060"/>
                </a:solidFill>
                <a:latin typeface="Vijaya" panose="020B0604020202020204" pitchFamily="34" charset="0"/>
                <a:cs typeface="Vijaya" panose="020B0604020202020204" pitchFamily="34" charset="0"/>
              </a:rPr>
              <a:t>Q</a:t>
            </a:r>
            <a:r>
              <a:rPr lang="en-US" sz="2800" b="1" dirty="0" smtClean="0">
                <a:solidFill>
                  <a:srgbClr val="002060"/>
                </a:solidFill>
                <a:latin typeface="Lucida Calligraphy" panose="03010101010101010101" pitchFamily="66" charset="0"/>
              </a:rPr>
              <a:t>uotes that I Liked</a:t>
            </a:r>
            <a:endParaRPr lang="ar-JO" sz="2800" b="1" dirty="0">
              <a:solidFill>
                <a:srgbClr val="002060"/>
              </a:solidFill>
              <a:latin typeface="Lucida Calligraphy" panose="03010101010101010101" pitchFamily="66" charset="0"/>
            </a:endParaRPr>
          </a:p>
        </p:txBody>
      </p:sp>
      <p:sp>
        <p:nvSpPr>
          <p:cNvPr id="3" name="Content Placeholder 2"/>
          <p:cNvSpPr>
            <a:spLocks noGrp="1"/>
          </p:cNvSpPr>
          <p:nvPr>
            <p:ph idx="1"/>
          </p:nvPr>
        </p:nvSpPr>
        <p:spPr>
          <a:xfrm>
            <a:off x="152400" y="914400"/>
            <a:ext cx="8839200" cy="5638800"/>
          </a:xfrm>
        </p:spPr>
        <p:txBody>
          <a:bodyPr>
            <a:normAutofit/>
          </a:bodyPr>
          <a:lstStyle/>
          <a:p>
            <a:pPr algn="l" rtl="0">
              <a:lnSpc>
                <a:spcPct val="150000"/>
              </a:lnSpc>
            </a:pPr>
            <a:r>
              <a:rPr lang="en-US" sz="1900" dirty="0" smtClean="0">
                <a:solidFill>
                  <a:srgbClr val="002060"/>
                </a:solidFill>
                <a:latin typeface="Lucida Calligraphy" panose="03010101010101010101" pitchFamily="66" charset="0"/>
              </a:rPr>
              <a:t>“Man is not made for defeat. A man can be destroyed but not defeated.”</a:t>
            </a:r>
          </a:p>
          <a:p>
            <a:pPr algn="l" rtl="0">
              <a:lnSpc>
                <a:spcPct val="150000"/>
              </a:lnSpc>
            </a:pPr>
            <a:endParaRPr lang="en-US" sz="1900" dirty="0" smtClean="0">
              <a:solidFill>
                <a:srgbClr val="002060"/>
              </a:solidFill>
              <a:latin typeface="Lucida Calligraphy" panose="03010101010101010101" pitchFamily="66" charset="0"/>
            </a:endParaRPr>
          </a:p>
          <a:p>
            <a:pPr algn="l" rtl="0">
              <a:lnSpc>
                <a:spcPct val="150000"/>
              </a:lnSpc>
            </a:pPr>
            <a:r>
              <a:rPr lang="en-US" sz="1900" dirty="0">
                <a:solidFill>
                  <a:srgbClr val="002060"/>
                </a:solidFill>
                <a:latin typeface="Lucida Calligraphy" panose="03010101010101010101" pitchFamily="66" charset="0"/>
              </a:rPr>
              <a:t> </a:t>
            </a:r>
            <a:r>
              <a:rPr lang="en-US" sz="1900" dirty="0" smtClean="0">
                <a:solidFill>
                  <a:srgbClr val="002060"/>
                </a:solidFill>
                <a:latin typeface="Lucida Calligraphy" panose="03010101010101010101" pitchFamily="66" charset="0"/>
              </a:rPr>
              <a:t>“Every day is a new day. It’s better to be lucky. But I would rather be exact. Then when luck comes, you’re ready.”</a:t>
            </a:r>
          </a:p>
          <a:p>
            <a:pPr algn="l" rtl="0">
              <a:lnSpc>
                <a:spcPct val="150000"/>
              </a:lnSpc>
            </a:pPr>
            <a:endParaRPr lang="en-US" sz="1900" dirty="0" smtClean="0">
              <a:solidFill>
                <a:srgbClr val="002060"/>
              </a:solidFill>
              <a:latin typeface="Lucida Calligraphy" panose="03010101010101010101" pitchFamily="66" charset="0"/>
            </a:endParaRPr>
          </a:p>
          <a:p>
            <a:pPr algn="l" rtl="0">
              <a:lnSpc>
                <a:spcPct val="150000"/>
              </a:lnSpc>
            </a:pPr>
            <a:r>
              <a:rPr lang="en-US" sz="1900" dirty="0">
                <a:solidFill>
                  <a:srgbClr val="002060"/>
                </a:solidFill>
                <a:latin typeface="Lucida Calligraphy" panose="03010101010101010101" pitchFamily="66" charset="0"/>
              </a:rPr>
              <a:t> </a:t>
            </a:r>
            <a:r>
              <a:rPr lang="en-US" sz="1900" dirty="0" smtClean="0">
                <a:solidFill>
                  <a:srgbClr val="002060"/>
                </a:solidFill>
                <a:latin typeface="Lucida Calligraphy" panose="03010101010101010101" pitchFamily="66" charset="0"/>
              </a:rPr>
              <a:t>“Now he was proving it again. Each time was a new time &amp; he never thought about the past when he was doing it again.”</a:t>
            </a:r>
          </a:p>
          <a:p>
            <a:pPr algn="l" rtl="0">
              <a:lnSpc>
                <a:spcPct val="150000"/>
              </a:lnSpc>
            </a:pPr>
            <a:endParaRPr lang="en-US" sz="1900" dirty="0" smtClean="0">
              <a:solidFill>
                <a:srgbClr val="002060"/>
              </a:solidFill>
              <a:latin typeface="Lucida Calligraphy" panose="03010101010101010101" pitchFamily="66" charset="0"/>
            </a:endParaRPr>
          </a:p>
          <a:p>
            <a:pPr algn="l" rtl="0">
              <a:lnSpc>
                <a:spcPct val="150000"/>
              </a:lnSpc>
            </a:pPr>
            <a:r>
              <a:rPr lang="en-US" sz="1900" dirty="0" smtClean="0">
                <a:solidFill>
                  <a:srgbClr val="002060"/>
                </a:solidFill>
                <a:latin typeface="Lucida Calligraphy" panose="03010101010101010101" pitchFamily="66" charset="0"/>
              </a:rPr>
              <a:t>“ You didn’t kill the fish only to keep alive &amp; to sell for food. You killed him for pride and because you’re a fisherman! ”</a:t>
            </a:r>
          </a:p>
          <a:p>
            <a:pPr algn="l" rtl="0"/>
            <a:endParaRPr lang="ar-JO" dirty="0"/>
          </a:p>
        </p:txBody>
      </p:sp>
    </p:spTree>
    <p:extLst>
      <p:ext uri="{BB962C8B-B14F-4D97-AF65-F5344CB8AC3E}">
        <p14:creationId xmlns:p14="http://schemas.microsoft.com/office/powerpoint/2010/main" val="2062278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TotalTime>
  <Words>550</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Old Man and the Sea</vt:lpstr>
      <vt:lpstr>PowerPoint Presentation</vt:lpstr>
      <vt:lpstr>PowerPoint Presentation</vt:lpstr>
      <vt:lpstr>Genre</vt:lpstr>
      <vt:lpstr>Book Summary</vt:lpstr>
      <vt:lpstr>  He does as promised and prepares his lines and drops them. At noon, a big fish known as marlin takes the bait. Santiago expertly hooks the fish , but he cannot pull it in. Instead, the fish begins to pull the boat…   It swims steadily until at last, after two full days and nights, it tires and swims with the current. The whole time, Santiago endures constant pain from the fishing line that he tied around his shoulders. On the third day, Santiago manages to pull the marlin close enough to kill it with a harpoon thrust. It is the largest fish Santiago has ever seen. He ties it to his boat and heads back.  </vt:lpstr>
      <vt:lpstr>  As he sails on with the fish, its blood leaves a trail in the water and attracts sharks. The old man fights off the successive predators as best as he can. Although he kills several sharks, more and more appear. They eat the marlin’s precious meat, leaving only the skeleton. Santiago blames himself for sailing too far. He arrives home before daybreak and sleeps deeply.  The next day, a group of amazed fishermen gathers around the fish’s skeleton. Tourists mistake it for a shark. Manolin, who has been worried about Santiago, is moved to tears when he finds him safe in bed, and the two agree to fish as partners once more. </vt:lpstr>
      <vt:lpstr>Why I Chose this Book?</vt:lpstr>
      <vt:lpstr>Quotes that I Liked</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35</cp:revision>
  <dcterms:created xsi:type="dcterms:W3CDTF">2022-12-09T08:04:58Z</dcterms:created>
  <dcterms:modified xsi:type="dcterms:W3CDTF">2022-12-09T13:13:24Z</dcterms:modified>
</cp:coreProperties>
</file>