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EE26-DCC1-9F44-FEEB-85FE4DF2DB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D0D41E9-873A-D4E5-F797-EF7A199B1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A99C634-4401-1140-E6C4-9C70BFC753E0}"/>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5" name="Footer Placeholder 4">
            <a:extLst>
              <a:ext uri="{FF2B5EF4-FFF2-40B4-BE49-F238E27FC236}">
                <a16:creationId xmlns:a16="http://schemas.microsoft.com/office/drawing/2014/main" id="{58FE102B-C9AB-3E68-07A3-06048C650D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2F7FE3-F158-FFE2-61D7-4730F6B153DD}"/>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420832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B895C-60C2-8D68-0EBF-F80103C5A61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FC15F2-801F-3EC7-8A2F-A37C871E88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ED7221-0587-3C58-8D54-3D66A17299EC}"/>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5" name="Footer Placeholder 4">
            <a:extLst>
              <a:ext uri="{FF2B5EF4-FFF2-40B4-BE49-F238E27FC236}">
                <a16:creationId xmlns:a16="http://schemas.microsoft.com/office/drawing/2014/main" id="{5B46391E-D40B-C2BF-5D01-F17E5A7852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4830B8-7FE7-6F7C-46A1-9A482C83DD04}"/>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108501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4CDCD-CE71-6EB7-F619-A872D17B71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16D876-D53F-C64A-4E74-8DE97340D2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DAC1FA-CB39-1CDE-D0EE-5F1AA511BA3F}"/>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5" name="Footer Placeholder 4">
            <a:extLst>
              <a:ext uri="{FF2B5EF4-FFF2-40B4-BE49-F238E27FC236}">
                <a16:creationId xmlns:a16="http://schemas.microsoft.com/office/drawing/2014/main" id="{F96D6E62-3474-D563-CCD2-3C6CECBBD4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DD4D45-825A-1CE8-0214-2D3D15300FFD}"/>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162793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BB6B0-F1E8-3CF1-1391-0C829C0052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BC7765-4E48-7F34-5BEF-5026532E98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4FCC26-0955-F0DC-6F82-A71F4B60B7E5}"/>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5" name="Footer Placeholder 4">
            <a:extLst>
              <a:ext uri="{FF2B5EF4-FFF2-40B4-BE49-F238E27FC236}">
                <a16:creationId xmlns:a16="http://schemas.microsoft.com/office/drawing/2014/main" id="{68FA34C5-2027-E07F-8209-C6C2D241E5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6013A7-4F48-7A92-9A37-A7D5B7B3B6A0}"/>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344562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C1E4D-0D64-5F32-0A3F-B2E607EAC8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CCF90C-E6D7-1C76-E412-67B5730C6E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5BEC76-C94E-6DA7-2F30-67E62FDA20C9}"/>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5" name="Footer Placeholder 4">
            <a:extLst>
              <a:ext uri="{FF2B5EF4-FFF2-40B4-BE49-F238E27FC236}">
                <a16:creationId xmlns:a16="http://schemas.microsoft.com/office/drawing/2014/main" id="{07869E3F-7D4F-76B6-9EF4-D18A3183F6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B043B2-6FC4-ED4A-B00F-A44A18EEE66C}"/>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243477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4062-A1EE-1EA1-687F-304F3B5CB2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83C4F3-1CD4-8935-511D-9DE7948616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C7C65F-72AB-88CB-AF5C-AA600B03C4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391EAA-8480-0403-D23B-28A697D536F0}"/>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6" name="Footer Placeholder 5">
            <a:extLst>
              <a:ext uri="{FF2B5EF4-FFF2-40B4-BE49-F238E27FC236}">
                <a16:creationId xmlns:a16="http://schemas.microsoft.com/office/drawing/2014/main" id="{453D2350-267D-B70E-5D22-6D0C04C697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A09E39-D52F-C4E9-68FF-738196D65124}"/>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265211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194FA-8EFC-947C-7AF4-03BF9B25B42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12E554-F5FF-30B6-49C5-D9B65C5E65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A9503C-5DC7-768C-B39E-880A8ED4BA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AC9769-C4B8-5E4B-F04F-D066CCA9C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6D3FDF-7C47-995C-F183-ACED4C8CDD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3351219-9D04-1464-8D78-0A2BCCB9DAE3}"/>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8" name="Footer Placeholder 7">
            <a:extLst>
              <a:ext uri="{FF2B5EF4-FFF2-40B4-BE49-F238E27FC236}">
                <a16:creationId xmlns:a16="http://schemas.microsoft.com/office/drawing/2014/main" id="{AC8F86D5-FB40-687E-5730-C9DBE251E33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AB65AF4-D7CD-2ACA-6468-B8060234A9E9}"/>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152741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84ADF-AC68-87BE-842C-E4BACAC8D10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8D75DF5-083A-9134-496F-6A702E15E194}"/>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4" name="Footer Placeholder 3">
            <a:extLst>
              <a:ext uri="{FF2B5EF4-FFF2-40B4-BE49-F238E27FC236}">
                <a16:creationId xmlns:a16="http://schemas.microsoft.com/office/drawing/2014/main" id="{D19B295B-0F97-5717-5508-9B4765C7303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7534E6-1E3F-06CD-AF47-6B8ECB354D94}"/>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326633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EEC1AD-1341-F8AE-7799-EA26BB6E7C37}"/>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3" name="Footer Placeholder 2">
            <a:extLst>
              <a:ext uri="{FF2B5EF4-FFF2-40B4-BE49-F238E27FC236}">
                <a16:creationId xmlns:a16="http://schemas.microsoft.com/office/drawing/2014/main" id="{A0650DBC-98B7-7C94-0F15-2F63BD382C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2388B7-34DB-70CB-748A-AE83CB99F56B}"/>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4186793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FD96-E86B-B1CD-7271-DE84E94854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E4FA882-D6AE-B53B-ECAE-21E3F08D06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CD92FAF-03A3-4D1F-E0F2-5E93DD45A6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887486-D65A-B40B-A7EF-2548ED774859}"/>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6" name="Footer Placeholder 5">
            <a:extLst>
              <a:ext uri="{FF2B5EF4-FFF2-40B4-BE49-F238E27FC236}">
                <a16:creationId xmlns:a16="http://schemas.microsoft.com/office/drawing/2014/main" id="{624E204C-8CE2-9EE8-FF42-C28AC39057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CD97-C2FC-19EB-B408-EC4655823161}"/>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101349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CA9BE-B6AF-AC9E-7856-DC8FF3EF54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7DE8EA-BEF1-C556-E101-15AA31118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3A69F6C-6069-8A65-3015-A0892E57D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C07DE6-2D9B-DF3B-5760-BE594A797D3A}"/>
              </a:ext>
            </a:extLst>
          </p:cNvPr>
          <p:cNvSpPr>
            <a:spLocks noGrp="1"/>
          </p:cNvSpPr>
          <p:nvPr>
            <p:ph type="dt" sz="half" idx="10"/>
          </p:nvPr>
        </p:nvSpPr>
        <p:spPr/>
        <p:txBody>
          <a:bodyPr/>
          <a:lstStyle/>
          <a:p>
            <a:fld id="{E4BF489A-85E2-4439-8CC1-07057963C807}" type="datetimeFigureOut">
              <a:rPr lang="en-GB" smtClean="0"/>
              <a:t>07/12/2022</a:t>
            </a:fld>
            <a:endParaRPr lang="en-GB"/>
          </a:p>
        </p:txBody>
      </p:sp>
      <p:sp>
        <p:nvSpPr>
          <p:cNvPr id="6" name="Footer Placeholder 5">
            <a:extLst>
              <a:ext uri="{FF2B5EF4-FFF2-40B4-BE49-F238E27FC236}">
                <a16:creationId xmlns:a16="http://schemas.microsoft.com/office/drawing/2014/main" id="{56E16FFD-C3C1-DA92-8F64-EA0B5FD17F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5581E4-AF5D-429D-7A6E-A1AB8DF7884A}"/>
              </a:ext>
            </a:extLst>
          </p:cNvPr>
          <p:cNvSpPr>
            <a:spLocks noGrp="1"/>
          </p:cNvSpPr>
          <p:nvPr>
            <p:ph type="sldNum" sz="quarter" idx="12"/>
          </p:nvPr>
        </p:nvSpPr>
        <p:spPr/>
        <p:txBody>
          <a:bodyPr/>
          <a:lstStyle/>
          <a:p>
            <a:fld id="{EFF54F37-4645-47AD-AFE5-A65490E518D8}" type="slidenum">
              <a:rPr lang="en-GB" smtClean="0"/>
              <a:t>‹#›</a:t>
            </a:fld>
            <a:endParaRPr lang="en-GB"/>
          </a:p>
        </p:txBody>
      </p:sp>
    </p:spTree>
    <p:extLst>
      <p:ext uri="{BB962C8B-B14F-4D97-AF65-F5344CB8AC3E}">
        <p14:creationId xmlns:p14="http://schemas.microsoft.com/office/powerpoint/2010/main" val="283917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B88B2E-6693-F84B-C524-B6DA6CDFC0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2751ECA-DF10-00A3-8DAA-485D6D3F6F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49E412-2571-2A92-88E2-E63576F96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F489A-85E2-4439-8CC1-07057963C807}" type="datetimeFigureOut">
              <a:rPr lang="en-GB" smtClean="0"/>
              <a:t>07/12/2022</a:t>
            </a:fld>
            <a:endParaRPr lang="en-GB"/>
          </a:p>
        </p:txBody>
      </p:sp>
      <p:sp>
        <p:nvSpPr>
          <p:cNvPr id="5" name="Footer Placeholder 4">
            <a:extLst>
              <a:ext uri="{FF2B5EF4-FFF2-40B4-BE49-F238E27FC236}">
                <a16:creationId xmlns:a16="http://schemas.microsoft.com/office/drawing/2014/main" id="{3D7E4EBE-1771-6D0B-7796-2EC22CC108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1D973E-0E09-F7CE-DF3D-F1A413B225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54F37-4645-47AD-AFE5-A65490E518D8}" type="slidenum">
              <a:rPr lang="en-GB" smtClean="0"/>
              <a:t>‹#›</a:t>
            </a:fld>
            <a:endParaRPr lang="en-GB"/>
          </a:p>
        </p:txBody>
      </p:sp>
    </p:spTree>
    <p:extLst>
      <p:ext uri="{BB962C8B-B14F-4D97-AF65-F5344CB8AC3E}">
        <p14:creationId xmlns:p14="http://schemas.microsoft.com/office/powerpoint/2010/main" val="345422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3A526-7643-687E-717F-9F3F8D8414A0}"/>
              </a:ext>
            </a:extLst>
          </p:cNvPr>
          <p:cNvSpPr>
            <a:spLocks noGrp="1"/>
          </p:cNvSpPr>
          <p:nvPr>
            <p:ph type="ctrTitle"/>
          </p:nvPr>
        </p:nvSpPr>
        <p:spPr/>
        <p:txBody>
          <a:bodyPr/>
          <a:lstStyle/>
          <a:p>
            <a:r>
              <a:rPr lang="ar-JO" dirty="0"/>
              <a:t>الملك الحسين بن طلال </a:t>
            </a:r>
            <a:endParaRPr lang="en-GB" dirty="0"/>
          </a:p>
        </p:txBody>
      </p:sp>
      <p:sp>
        <p:nvSpPr>
          <p:cNvPr id="3" name="Subtitle 2">
            <a:extLst>
              <a:ext uri="{FF2B5EF4-FFF2-40B4-BE49-F238E27FC236}">
                <a16:creationId xmlns:a16="http://schemas.microsoft.com/office/drawing/2014/main" id="{090D3B28-0B03-86A1-D64C-D13ABBB7F150}"/>
              </a:ext>
            </a:extLst>
          </p:cNvPr>
          <p:cNvSpPr>
            <a:spLocks noGrp="1"/>
          </p:cNvSpPr>
          <p:nvPr>
            <p:ph type="subTitle" idx="1"/>
          </p:nvPr>
        </p:nvSpPr>
        <p:spPr/>
        <p:txBody>
          <a:bodyPr>
            <a:noAutofit/>
          </a:bodyPr>
          <a:lstStyle/>
          <a:p>
            <a:r>
              <a:rPr lang="ar-JO" b="0" i="0" dirty="0">
                <a:solidFill>
                  <a:srgbClr val="202122"/>
                </a:solidFill>
                <a:effectLst/>
                <a:latin typeface="Arial" panose="020B0604020202020204" pitchFamily="34" charset="0"/>
              </a:rPr>
              <a:t>14 تشرين الثاني 1935 - 7 شباط 1999</a:t>
            </a:r>
          </a:p>
          <a:p>
            <a:r>
              <a:rPr lang="ar-JO" dirty="0">
                <a:solidFill>
                  <a:srgbClr val="202122"/>
                </a:solidFill>
                <a:latin typeface="Arial" panose="020B0604020202020204" pitchFamily="34" charset="0"/>
              </a:rPr>
              <a:t>أبو عبدالله </a:t>
            </a:r>
          </a:p>
          <a:p>
            <a:r>
              <a:rPr lang="ar-JO" dirty="0">
                <a:solidFill>
                  <a:srgbClr val="202122"/>
                </a:solidFill>
                <a:latin typeface="Arial" panose="020B0604020202020204" pitchFamily="34" charset="0"/>
              </a:rPr>
              <a:t>ملك القلوب</a:t>
            </a:r>
            <a:endParaRPr lang="en-US" dirty="0">
              <a:solidFill>
                <a:srgbClr val="202122"/>
              </a:solidFill>
              <a:latin typeface="Arial" panose="020B0604020202020204" pitchFamily="34" charset="0"/>
            </a:endParaRPr>
          </a:p>
          <a:p>
            <a:endParaRPr lang="en-US" dirty="0">
              <a:solidFill>
                <a:srgbClr val="202122"/>
              </a:solidFill>
              <a:latin typeface="Arial" panose="020B0604020202020204" pitchFamily="34" charset="0"/>
            </a:endParaRPr>
          </a:p>
          <a:p>
            <a:endParaRPr lang="en-US" dirty="0">
              <a:solidFill>
                <a:srgbClr val="202122"/>
              </a:solidFill>
              <a:latin typeface="Arial" panose="020B0604020202020204" pitchFamily="34" charset="0"/>
            </a:endParaRPr>
          </a:p>
          <a:p>
            <a:pPr algn="l"/>
            <a:r>
              <a:rPr lang="ar-JO" dirty="0">
                <a:solidFill>
                  <a:srgbClr val="202122"/>
                </a:solidFill>
                <a:latin typeface="Arial" panose="020B0604020202020204" pitchFamily="34" charset="0"/>
              </a:rPr>
              <a:t>مايا جلاجل </a:t>
            </a:r>
            <a:endParaRPr lang="en-GB" dirty="0"/>
          </a:p>
        </p:txBody>
      </p:sp>
    </p:spTree>
    <p:extLst>
      <p:ext uri="{BB962C8B-B14F-4D97-AF65-F5344CB8AC3E}">
        <p14:creationId xmlns:p14="http://schemas.microsoft.com/office/powerpoint/2010/main" val="4124519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4AED650-A2F6-6B16-3E7C-BF232E1D60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81535" y="830909"/>
            <a:ext cx="4963885" cy="5723906"/>
          </a:xfrm>
        </p:spPr>
      </p:pic>
    </p:spTree>
    <p:extLst>
      <p:ext uri="{BB962C8B-B14F-4D97-AF65-F5344CB8AC3E}">
        <p14:creationId xmlns:p14="http://schemas.microsoft.com/office/powerpoint/2010/main" val="4303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DD8A42-56EF-D9F9-AD4F-8546BE7F0615}"/>
              </a:ext>
            </a:extLst>
          </p:cNvPr>
          <p:cNvSpPr>
            <a:spLocks noGrp="1"/>
          </p:cNvSpPr>
          <p:nvPr>
            <p:ph idx="1"/>
          </p:nvPr>
        </p:nvSpPr>
        <p:spPr>
          <a:xfrm>
            <a:off x="838200" y="961053"/>
            <a:ext cx="10526486" cy="5215910"/>
          </a:xfrm>
        </p:spPr>
        <p:txBody>
          <a:bodyPr>
            <a:normAutofit/>
          </a:bodyPr>
          <a:lstStyle/>
          <a:p>
            <a:pPr marL="0" indent="0" algn="just" rtl="1">
              <a:buNone/>
            </a:pPr>
            <a:r>
              <a:rPr lang="ar-JO" b="0" i="0" dirty="0">
                <a:effectLst/>
                <a:latin typeface="Arial" panose="020B0604020202020204" pitchFamily="34" charset="0"/>
              </a:rPr>
              <a:t>ولد الحسين في </a:t>
            </a:r>
            <a:r>
              <a:rPr lang="ar-JO" b="0" i="0" u="none" strike="noStrike" dirty="0">
                <a:effectLst/>
                <a:latin typeface="Arial" panose="020B0604020202020204" pitchFamily="34" charset="0"/>
              </a:rPr>
              <a:t>عمان</a:t>
            </a:r>
            <a:r>
              <a:rPr lang="ar-JO" b="0" i="0" dirty="0">
                <a:effectLst/>
                <a:latin typeface="Arial" panose="020B0604020202020204" pitchFamily="34" charset="0"/>
              </a:rPr>
              <a:t> في 14 نوفمبر 1935 وكان المولود الأول لكل من ولي العهد الأمير </a:t>
            </a:r>
            <a:r>
              <a:rPr lang="ar-JO" b="0" i="0" u="none" strike="noStrike" dirty="0">
                <a:effectLst/>
                <a:latin typeface="Arial" panose="020B0604020202020204" pitchFamily="34" charset="0"/>
              </a:rPr>
              <a:t>طلال</a:t>
            </a:r>
            <a:r>
              <a:rPr lang="ar-JO" b="0" i="0" dirty="0">
                <a:effectLst/>
                <a:latin typeface="Arial" panose="020B0604020202020204" pitchFamily="34" charset="0"/>
              </a:rPr>
              <a:t> والأميرة </a:t>
            </a:r>
            <a:r>
              <a:rPr lang="ar-JO" b="0" i="0" u="none" strike="noStrike" dirty="0">
                <a:effectLst/>
                <a:latin typeface="Arial" panose="020B0604020202020204" pitchFamily="34" charset="0"/>
              </a:rPr>
              <a:t>زين الشرف</a:t>
            </a:r>
            <a:r>
              <a:rPr lang="ar-JO" b="0" i="0" dirty="0">
                <a:effectLst/>
                <a:latin typeface="Arial" panose="020B0604020202020204" pitchFamily="34" charset="0"/>
              </a:rPr>
              <a:t>. والأخ الأكبر بين اخوته، ثلاثة اخوة وشقيقتين  – الأميرة أسماء </a:t>
            </a:r>
            <a:r>
              <a:rPr lang="ar-JO" b="0" i="0" u="none" strike="noStrike" dirty="0">
                <a:effectLst/>
                <a:latin typeface="Arial" panose="020B0604020202020204" pitchFamily="34" charset="0"/>
              </a:rPr>
              <a:t>والأمير محمد</a:t>
            </a:r>
            <a:r>
              <a:rPr lang="ar-JO" b="0" i="0" dirty="0">
                <a:effectLst/>
                <a:latin typeface="Arial" panose="020B0604020202020204" pitchFamily="34" charset="0"/>
              </a:rPr>
              <a:t> </a:t>
            </a:r>
            <a:r>
              <a:rPr lang="ar-JO" b="0" i="0" u="none" strike="noStrike" dirty="0">
                <a:effectLst/>
                <a:latin typeface="Arial" panose="020B0604020202020204" pitchFamily="34" charset="0"/>
              </a:rPr>
              <a:t>والأمير حسن</a:t>
            </a:r>
            <a:r>
              <a:rPr lang="ar-JO" b="0" i="0" dirty="0">
                <a:effectLst/>
                <a:latin typeface="Arial" panose="020B0604020202020204" pitchFamily="34" charset="0"/>
              </a:rPr>
              <a:t> والأمير محسن </a:t>
            </a:r>
            <a:r>
              <a:rPr lang="ar-JO" b="0" i="0" u="none" strike="noStrike" dirty="0">
                <a:effectLst/>
                <a:latin typeface="Arial" panose="020B0604020202020204" pitchFamily="34" charset="0"/>
              </a:rPr>
              <a:t>والأميرة بسمة</a:t>
            </a:r>
            <a:r>
              <a:rPr lang="ar-JO" b="0" i="0" dirty="0">
                <a:effectLst/>
                <a:latin typeface="Arial" panose="020B0604020202020204" pitchFamily="34" charset="0"/>
              </a:rPr>
              <a:t>. خلال فصل الشتاء البارد في عمان، توفيت أخته الرضيعة الأميرة أسماء بسبب </a:t>
            </a:r>
            <a:r>
              <a:rPr lang="ar-JO" b="0" i="0" u="none" strike="noStrike" dirty="0">
                <a:effectLst/>
                <a:latin typeface="Arial" panose="020B0604020202020204" pitchFamily="34" charset="0"/>
              </a:rPr>
              <a:t>الالتهاب الرئوي</a:t>
            </a:r>
            <a:r>
              <a:rPr lang="ar-JO" b="0" i="0" dirty="0">
                <a:effectLst/>
                <a:latin typeface="Arial" panose="020B0604020202020204" pitchFamily="34" charset="0"/>
              </a:rPr>
              <a:t>، وهذا مؤشر على مدى فقر عائلته آنذاك  – إذ لم يتمكنوا من تحمل تكاليف التدفئة في منزلهم. كما توفي أخيه محسن بسبب مضاعفات استمرت منذ لحظة الولادة المنزلية خارج المستشفى.</a:t>
            </a:r>
          </a:p>
          <a:p>
            <a:pPr marL="0" indent="0" algn="just" rtl="1">
              <a:buNone/>
            </a:pPr>
            <a:r>
              <a:rPr lang="ar-JO" b="0" i="0" dirty="0">
                <a:solidFill>
                  <a:srgbClr val="202122"/>
                </a:solidFill>
                <a:effectLst/>
                <a:latin typeface="Arial" panose="020B0604020202020204" pitchFamily="34" charset="0"/>
              </a:rPr>
              <a:t>سكن الحسين وقتها في البارك هاوس وتحت إشراف السيد ستيفنسون. أثناء دراسته هنالك أهدي إليه سيارة روفر من قبل أحد أصدقاء والده، إلا أنه وبسبب منع السيارات في هارو، أصبح يركنها في مرآب موريس </a:t>
            </a:r>
            <a:r>
              <a:rPr lang="ar-JO" b="0" i="0" dirty="0" err="1">
                <a:solidFill>
                  <a:srgbClr val="202122"/>
                </a:solidFill>
                <a:effectLst/>
                <a:latin typeface="Arial" panose="020B0604020202020204" pitchFamily="34" charset="0"/>
              </a:rPr>
              <a:t>رينور</a:t>
            </a:r>
            <a:r>
              <a:rPr lang="ar-JO" b="0" i="0" dirty="0">
                <a:solidFill>
                  <a:srgbClr val="202122"/>
                </a:solidFill>
                <a:effectLst/>
                <a:latin typeface="Arial" panose="020B0604020202020204" pitchFamily="34" charset="0"/>
              </a:rPr>
              <a:t>، ميكانيكي إنجليزي، والذي أصبح صديقًا حميمًا، وليسافر لاحقًا مع زوجته ليقيم في الأردن بغرض الإشراف على سيارات الحسين وصيانتها. كما توثقت وقتها علاقة الحسين مع فوزي الملقي السفير الأردني في </a:t>
            </a:r>
            <a:r>
              <a:rPr lang="ar-JO" b="0" i="0" u="none" strike="noStrike" dirty="0">
                <a:solidFill>
                  <a:srgbClr val="0645AD"/>
                </a:solidFill>
                <a:effectLst/>
                <a:latin typeface="Arial" panose="020B0604020202020204" pitchFamily="34" charset="0"/>
              </a:rPr>
              <a:t>لندن</a:t>
            </a:r>
            <a:r>
              <a:rPr lang="ar-JO" b="0" i="0" dirty="0">
                <a:solidFill>
                  <a:srgbClr val="202122"/>
                </a:solidFill>
                <a:effectLst/>
                <a:latin typeface="Arial" panose="020B0604020202020204" pitchFamily="34" charset="0"/>
              </a:rPr>
              <a:t>، الأمر الذي أزعج مشرف سكن الحسين والذي كان يرى بالملقي قوميًا يساريًا طموحا. وتلقى بعدها تعليمه العسكري في </a:t>
            </a:r>
            <a:r>
              <a:rPr lang="ar-JO" dirty="0">
                <a:latin typeface="Arial" panose="020B0604020202020204" pitchFamily="34" charset="0"/>
              </a:rPr>
              <a:t>أكاديمية ساندهيرست العسكرية الملكية في إنجلترا</a:t>
            </a:r>
            <a:r>
              <a:rPr lang="ar-JO" b="0" i="0" dirty="0">
                <a:solidFill>
                  <a:srgbClr val="202122"/>
                </a:solidFill>
                <a:effectLst/>
                <a:latin typeface="Arial" panose="020B0604020202020204" pitchFamily="34" charset="0"/>
              </a:rPr>
              <a:t>.</a:t>
            </a:r>
            <a:endParaRPr lang="en-GB" dirty="0"/>
          </a:p>
        </p:txBody>
      </p:sp>
    </p:spTree>
    <p:extLst>
      <p:ext uri="{BB962C8B-B14F-4D97-AF65-F5344CB8AC3E}">
        <p14:creationId xmlns:p14="http://schemas.microsoft.com/office/powerpoint/2010/main" val="373722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7C7130-AB44-0AB7-F76F-7F273A8AA98C}"/>
              </a:ext>
            </a:extLst>
          </p:cNvPr>
          <p:cNvSpPr>
            <a:spLocks noGrp="1"/>
          </p:cNvSpPr>
          <p:nvPr>
            <p:ph idx="1"/>
          </p:nvPr>
        </p:nvSpPr>
        <p:spPr>
          <a:xfrm>
            <a:off x="838199" y="877078"/>
            <a:ext cx="10703767" cy="5299885"/>
          </a:xfrm>
        </p:spPr>
        <p:txBody>
          <a:bodyPr>
            <a:normAutofit/>
          </a:bodyPr>
          <a:lstStyle/>
          <a:p>
            <a:pPr marL="0" indent="0" algn="just" rtl="1">
              <a:buNone/>
            </a:pPr>
            <a:r>
              <a:rPr lang="ar-JO" b="0" i="0" dirty="0">
                <a:solidFill>
                  <a:srgbClr val="202122"/>
                </a:solidFill>
                <a:effectLst/>
                <a:latin typeface="Arial" panose="020B0604020202020204" pitchFamily="34" charset="0"/>
              </a:rPr>
              <a:t>نودي بالحسين ملكًا في </a:t>
            </a:r>
            <a:r>
              <a:rPr lang="ar-JO" dirty="0">
                <a:solidFill>
                  <a:srgbClr val="202122"/>
                </a:solidFill>
                <a:latin typeface="Arial" panose="020B0604020202020204" pitchFamily="34" charset="0"/>
              </a:rPr>
              <a:t>11 أغسطس 1952، خلفًا للعرش قبل ثلاثة أشهر من عيد ميلاده السابع عشر.  تم إرسال برقية من الأردن إلى الحسين أثناء إقامته مع والدته في لوزان، سويسرا، وكانت موجهة له بصيغة إلى «جلالة الملك حسين» حملها له مدير الفندق على صينية فضية يوم 12 أغسطس.  كتب الحسين في مذكراته «لم أكن بحاجة إلى فتحه لأعلم أن أيامي كطالب تلميذ قد ولت». عاد إلى المنزل ليتم استقباله بهتافات الحشود. </a:t>
            </a:r>
          </a:p>
          <a:p>
            <a:pPr marL="0" indent="0" algn="just" rtl="1">
              <a:buNone/>
            </a:pPr>
            <a:r>
              <a:rPr lang="ar-JO" dirty="0">
                <a:solidFill>
                  <a:srgbClr val="202122"/>
                </a:solidFill>
                <a:latin typeface="Arial" panose="020B0604020202020204" pitchFamily="34" charset="0"/>
              </a:rPr>
              <a:t>تم تعيين مجلس للوصاية مكون من ثلاثة رجال؛ رئيس الوزراء ورؤساء مجلس الأعيان ومجلس النواب إلى أن أصبح 18 (حسب التقويم الإسلامي). وفي الوقت نفسه، تابع الحسين الدراسة في الأكاديمية العسكرية الملكية ساندهيرست. استلم سلطاته الدستورية في 2 مايو 1953، نفس اليوم الذي تولى فيه ابن عمه فيصل الثاني سلطاته الدستورية </a:t>
            </a:r>
            <a:r>
              <a:rPr lang="ar-JO" b="0" i="0" dirty="0">
                <a:solidFill>
                  <a:srgbClr val="202122"/>
                </a:solidFill>
                <a:effectLst/>
                <a:latin typeface="Arial" panose="020B0604020202020204" pitchFamily="34" charset="0"/>
              </a:rPr>
              <a:t>كملك للعراق</a:t>
            </a:r>
          </a:p>
          <a:p>
            <a:pPr marL="0" indent="0" algn="just" rtl="1">
              <a:buNone/>
            </a:pPr>
            <a:endParaRPr lang="en-GB" dirty="0"/>
          </a:p>
        </p:txBody>
      </p:sp>
    </p:spTree>
    <p:extLst>
      <p:ext uri="{BB962C8B-B14F-4D97-AF65-F5344CB8AC3E}">
        <p14:creationId xmlns:p14="http://schemas.microsoft.com/office/powerpoint/2010/main" val="1812563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34E2C-9646-1AB5-D1A1-67287BFABF8B}"/>
              </a:ext>
            </a:extLst>
          </p:cNvPr>
          <p:cNvSpPr>
            <a:spLocks noGrp="1"/>
          </p:cNvSpPr>
          <p:nvPr>
            <p:ph type="title"/>
          </p:nvPr>
        </p:nvSpPr>
        <p:spPr/>
        <p:txBody>
          <a:bodyPr/>
          <a:lstStyle/>
          <a:p>
            <a:pPr algn="r" rtl="1"/>
            <a:r>
              <a:rPr lang="ar-JO" dirty="0"/>
              <a:t>إنجازات الملك حسين بن طلال</a:t>
            </a:r>
            <a:endParaRPr lang="en-GB" dirty="0"/>
          </a:p>
        </p:txBody>
      </p:sp>
      <p:sp>
        <p:nvSpPr>
          <p:cNvPr id="3" name="Content Placeholder 2">
            <a:extLst>
              <a:ext uri="{FF2B5EF4-FFF2-40B4-BE49-F238E27FC236}">
                <a16:creationId xmlns:a16="http://schemas.microsoft.com/office/drawing/2014/main" id="{88A56B97-377E-D014-FF0F-61FE384D7031}"/>
              </a:ext>
            </a:extLst>
          </p:cNvPr>
          <p:cNvSpPr>
            <a:spLocks noGrp="1"/>
          </p:cNvSpPr>
          <p:nvPr>
            <p:ph idx="1"/>
          </p:nvPr>
        </p:nvSpPr>
        <p:spPr/>
        <p:txBody>
          <a:bodyPr>
            <a:normAutofit fontScale="92500" lnSpcReduction="10000"/>
          </a:bodyPr>
          <a:lstStyle/>
          <a:p>
            <a:pPr marL="0" indent="0" algn="just" rtl="1">
              <a:buNone/>
            </a:pPr>
            <a:r>
              <a:rPr lang="ar-JO" b="0" i="0" dirty="0">
                <a:solidFill>
                  <a:srgbClr val="333333"/>
                </a:solidFill>
                <a:effectLst/>
                <a:latin typeface="DroidArabicKufi-Regular"/>
              </a:rPr>
              <a:t>حقق الملك حسين بن طلال رحمه الله نقلة نوعية في مجال التعليم، وفيما يأتي أبرز إنجازات الملك حسين بن طلال في هذا المجال تأسيس الجامعات، إذ أصدرت الإدارة الملكية قرارًا بتأسيس الجامعة الأردنية في عام 1962م، ومن ثم جامعة اليرموك، وجامعة مؤتة، وجامعة العلوم والتكنولوجيا، وجامعة آل البيت، كما تم إنشاء الجامعة الأهلية في عام 1990م، بالإضافة إلى وجود 50 كلية مجتمع متوسط في جميع التخصصات العلمية والفنية والمهنية.   أنشأ العديد من المدارس الأكاديمية، والمهنية، والصناعية، والتمريض في جميع مُحافظات المملكة الأردنية الهاشمية.  تشجيع أبناء الأردن ليساهموا في التعليم في جميع البلدان العربية.   أنشأ العديد من المؤسسات الثقافية، مثل؛ المركز الثقافي الملكي، كما أنشأ وزارة الثقافة.   كافح الأمية، بتوسيع قاعدة التعليم الإلزامي، فانتشرت المدارس في جميع بوادي، وقرى، وأرياف، ومدن المملكة الأردنية الهاشمية ليصبح الأردن من أوائل الدول العربية في مجال التعليم.</a:t>
            </a:r>
          </a:p>
          <a:p>
            <a:pPr marL="0" indent="0" algn="just" rtl="1">
              <a:buNone/>
            </a:pPr>
            <a:r>
              <a:rPr lang="ar-JO" b="0" i="0" dirty="0">
                <a:solidFill>
                  <a:srgbClr val="333333"/>
                </a:solidFill>
                <a:effectLst/>
                <a:latin typeface="DroidArabicKufi-Regular"/>
              </a:rPr>
              <a:t> </a:t>
            </a:r>
            <a:br>
              <a:rPr lang="ar-JO" dirty="0"/>
            </a:br>
            <a:endParaRPr lang="en-GB" dirty="0"/>
          </a:p>
        </p:txBody>
      </p:sp>
    </p:spTree>
    <p:extLst>
      <p:ext uri="{BB962C8B-B14F-4D97-AF65-F5344CB8AC3E}">
        <p14:creationId xmlns:p14="http://schemas.microsoft.com/office/powerpoint/2010/main" val="2344782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ECFFE-855B-A4EA-EDDD-720934455246}"/>
              </a:ext>
            </a:extLst>
          </p:cNvPr>
          <p:cNvSpPr>
            <a:spLocks noGrp="1"/>
          </p:cNvSpPr>
          <p:nvPr>
            <p:ph type="title"/>
          </p:nvPr>
        </p:nvSpPr>
        <p:spPr/>
        <p:txBody>
          <a:bodyPr/>
          <a:lstStyle/>
          <a:p>
            <a:pPr algn="r" rtl="1"/>
            <a:r>
              <a:rPr lang="ar-JO" dirty="0"/>
              <a:t>إنجازات أخرى</a:t>
            </a:r>
            <a:endParaRPr lang="en-GB" dirty="0"/>
          </a:p>
        </p:txBody>
      </p:sp>
      <p:sp>
        <p:nvSpPr>
          <p:cNvPr id="3" name="Content Placeholder 2">
            <a:extLst>
              <a:ext uri="{FF2B5EF4-FFF2-40B4-BE49-F238E27FC236}">
                <a16:creationId xmlns:a16="http://schemas.microsoft.com/office/drawing/2014/main" id="{BC1D318F-89D9-EE70-390A-059A80FB5917}"/>
              </a:ext>
            </a:extLst>
          </p:cNvPr>
          <p:cNvSpPr>
            <a:spLocks noGrp="1"/>
          </p:cNvSpPr>
          <p:nvPr>
            <p:ph idx="1"/>
          </p:nvPr>
        </p:nvSpPr>
        <p:spPr/>
        <p:txBody>
          <a:bodyPr>
            <a:normAutofit fontScale="85000" lnSpcReduction="20000"/>
          </a:bodyPr>
          <a:lstStyle/>
          <a:p>
            <a:pPr algn="r" rtl="1"/>
            <a:r>
              <a:rPr lang="ar-JO" b="0" i="0" dirty="0">
                <a:solidFill>
                  <a:srgbClr val="333333"/>
                </a:solidFill>
                <a:effectLst/>
                <a:latin typeface="DroidArabicKufi-Regular"/>
              </a:rPr>
              <a:t>تعريب قيادة الجيش العربي بهدف التأكيد على استقلال الأردن في عام 1956م.</a:t>
            </a:r>
          </a:p>
          <a:p>
            <a:pPr algn="r" rtl="1"/>
            <a:r>
              <a:rPr lang="ar-JO" b="0" i="0" dirty="0">
                <a:solidFill>
                  <a:srgbClr val="333333"/>
                </a:solidFill>
                <a:effectLst/>
                <a:latin typeface="DroidArabicKufi-Regular"/>
              </a:rPr>
              <a:t> ازدهار القطاع الصناعي في الأردن من خلال ازدهار صناعة الفوسفات، والبوتاس، والأسمنت.</a:t>
            </a:r>
          </a:p>
          <a:p>
            <a:pPr algn="r" rtl="1"/>
            <a:r>
              <a:rPr lang="ar-JO" b="0" i="0" dirty="0">
                <a:solidFill>
                  <a:srgbClr val="333333"/>
                </a:solidFill>
                <a:effectLst/>
                <a:latin typeface="DroidArabicKufi-Regular"/>
              </a:rPr>
              <a:t> بناء بنية تحتية مناسبة في جميع أنحاء المملكة، مثل؛ الطرق السريعة، وتمديدات المياه، وغيرها.</a:t>
            </a:r>
          </a:p>
          <a:p>
            <a:pPr algn="r" rtl="1"/>
            <a:r>
              <a:rPr lang="ar-JO" b="0" i="0" dirty="0">
                <a:solidFill>
                  <a:srgbClr val="333333"/>
                </a:solidFill>
                <a:effectLst/>
                <a:latin typeface="DroidArabicKufi-Regular"/>
              </a:rPr>
              <a:t> الحرص على توفير متطلبات الحياة الأساسية لكافة المواطنين، مثل؛ المياه النظيفة، والمرافق الطبية، والغذاء المناسب. تقديم الدعم لذوي الاحتياجات الخاصة والأيتام من أبناء الشعب الأردن.</a:t>
            </a:r>
          </a:p>
          <a:p>
            <a:pPr algn="r" rtl="1"/>
            <a:r>
              <a:rPr lang="ar-JO" b="0" i="0" dirty="0">
                <a:solidFill>
                  <a:srgbClr val="333333"/>
                </a:solidFill>
                <a:effectLst/>
                <a:latin typeface="DroidArabicKufi-Regular"/>
              </a:rPr>
              <a:t> الحرص على الحياة الديمقراطية في البلاد والتي تمثلت بشكلٍ كبير في الانتخابات البرلمانية الأردنية التي أجريت في الأعوام، 1989م، و1993م، و1997م، بالإضافة إلى إعادة تأسيس الآليات التشاركية كالمجلس الاستشاري الوطني.</a:t>
            </a:r>
          </a:p>
          <a:p>
            <a:pPr algn="r" rtl="1"/>
            <a:r>
              <a:rPr lang="ar-JO" b="0" i="0" dirty="0">
                <a:solidFill>
                  <a:srgbClr val="333333"/>
                </a:solidFill>
                <a:effectLst/>
                <a:latin typeface="DroidArabicKufi-Regular"/>
              </a:rPr>
              <a:t> تطوير المنظومة الصحية والذي انعكس على تحقيق الأردن ما بين عام 1981م إلى 1991م أقل معدل وفيات سنوي للأطفال الرضع، وذلك وفقًا لإحصائيات منظمة الأمم المتحدة للطفولة. </a:t>
            </a:r>
          </a:p>
          <a:p>
            <a:pPr algn="r" rtl="1"/>
            <a:r>
              <a:rPr lang="ar-JO" b="0" i="0" dirty="0">
                <a:solidFill>
                  <a:srgbClr val="333333"/>
                </a:solidFill>
                <a:effectLst/>
                <a:latin typeface="DroidArabicKufi-Regular"/>
              </a:rPr>
              <a:t>السعي الدائم لتحقيق السلام وعودة الأراضي الفلسطينية.</a:t>
            </a:r>
            <a:br>
              <a:rPr lang="ar-JO" dirty="0"/>
            </a:br>
            <a:br>
              <a:rPr lang="ar-JO" dirty="0"/>
            </a:br>
            <a:endParaRPr lang="en-GB" dirty="0"/>
          </a:p>
        </p:txBody>
      </p:sp>
    </p:spTree>
    <p:extLst>
      <p:ext uri="{BB962C8B-B14F-4D97-AF65-F5344CB8AC3E}">
        <p14:creationId xmlns:p14="http://schemas.microsoft.com/office/powerpoint/2010/main" val="98418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14C78B5-EC6B-4A39-8860-705100867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person wearing a hat and glasses&#10;&#10;Description automatically generated with medium confidence">
            <a:extLst>
              <a:ext uri="{FF2B5EF4-FFF2-40B4-BE49-F238E27FC236}">
                <a16:creationId xmlns:a16="http://schemas.microsoft.com/office/drawing/2014/main" id="{A0E86F04-91B9-4281-6944-363B4EF552D2}"/>
              </a:ext>
            </a:extLst>
          </p:cNvPr>
          <p:cNvPicPr>
            <a:picLocks noChangeAspect="1"/>
          </p:cNvPicPr>
          <p:nvPr/>
        </p:nvPicPr>
        <p:blipFill rotWithShape="1">
          <a:blip r:embed="rId2">
            <a:extLst>
              <a:ext uri="{28A0092B-C50C-407E-A947-70E740481C1C}">
                <a14:useLocalDpi xmlns:a14="http://schemas.microsoft.com/office/drawing/2010/main" val="0"/>
              </a:ext>
            </a:extLst>
          </a:blip>
          <a:srcRect t="8467" r="1" b="25986"/>
          <a:stretch/>
        </p:blipFill>
        <p:spPr>
          <a:xfrm>
            <a:off x="20" y="10"/>
            <a:ext cx="4000480" cy="3904882"/>
          </a:xfrm>
          <a:custGeom>
            <a:avLst/>
            <a:gdLst/>
            <a:ahLst/>
            <a:cxnLst/>
            <a:rect l="l" t="t" r="r" b="b"/>
            <a:pathLst>
              <a:path w="4000500" h="3413410">
                <a:moveTo>
                  <a:pt x="0" y="0"/>
                </a:moveTo>
                <a:lnTo>
                  <a:pt x="4000500" y="0"/>
                </a:lnTo>
                <a:lnTo>
                  <a:pt x="4000500" y="3330603"/>
                </a:lnTo>
                <a:lnTo>
                  <a:pt x="416174" y="3413410"/>
                </a:lnTo>
                <a:lnTo>
                  <a:pt x="0" y="3408169"/>
                </a:lnTo>
                <a:close/>
              </a:path>
            </a:pathLst>
          </a:custGeom>
        </p:spPr>
      </p:pic>
      <p:pic>
        <p:nvPicPr>
          <p:cNvPr id="5" name="Content Placeholder 4" descr="A picture containing person&#10;&#10;Description automatically generated">
            <a:extLst>
              <a:ext uri="{FF2B5EF4-FFF2-40B4-BE49-F238E27FC236}">
                <a16:creationId xmlns:a16="http://schemas.microsoft.com/office/drawing/2014/main" id="{367CB3FA-2940-0CD4-5E25-8A47E65553AA}"/>
              </a:ext>
            </a:extLst>
          </p:cNvPr>
          <p:cNvPicPr>
            <a:picLocks noChangeAspect="1"/>
          </p:cNvPicPr>
          <p:nvPr/>
        </p:nvPicPr>
        <p:blipFill rotWithShape="1">
          <a:blip r:embed="rId3">
            <a:extLst>
              <a:ext uri="{28A0092B-C50C-407E-A947-70E740481C1C}">
                <a14:useLocalDpi xmlns:a14="http://schemas.microsoft.com/office/drawing/2010/main" val="0"/>
              </a:ext>
            </a:extLst>
          </a:blip>
          <a:srcRect r="1" b="657"/>
          <a:stretch/>
        </p:blipFill>
        <p:spPr>
          <a:xfrm>
            <a:off x="4191002" y="10"/>
            <a:ext cx="3809998" cy="3904881"/>
          </a:xfrm>
          <a:custGeom>
            <a:avLst/>
            <a:gdLst/>
            <a:ahLst/>
            <a:cxnLst/>
            <a:rect l="l" t="t" r="r" b="b"/>
            <a:pathLst>
              <a:path w="3809998" h="3361533">
                <a:moveTo>
                  <a:pt x="0" y="0"/>
                </a:moveTo>
                <a:lnTo>
                  <a:pt x="3809998" y="0"/>
                </a:lnTo>
                <a:lnTo>
                  <a:pt x="3809998" y="3353206"/>
                </a:lnTo>
                <a:lnTo>
                  <a:pt x="1781628" y="3181423"/>
                </a:lnTo>
                <a:lnTo>
                  <a:pt x="0" y="3361533"/>
                </a:lnTo>
                <a:close/>
              </a:path>
            </a:pathLst>
          </a:custGeom>
        </p:spPr>
      </p:pic>
      <p:pic>
        <p:nvPicPr>
          <p:cNvPr id="9" name="Picture 8" descr="A person wearing a hat and sunglasses&#10;&#10;Description automatically generated with medium confidence">
            <a:extLst>
              <a:ext uri="{FF2B5EF4-FFF2-40B4-BE49-F238E27FC236}">
                <a16:creationId xmlns:a16="http://schemas.microsoft.com/office/drawing/2014/main" id="{13E24F1F-4304-5F24-E8C0-098623B75E12}"/>
              </a:ext>
            </a:extLst>
          </p:cNvPr>
          <p:cNvPicPr>
            <a:picLocks noChangeAspect="1"/>
          </p:cNvPicPr>
          <p:nvPr/>
        </p:nvPicPr>
        <p:blipFill rotWithShape="1">
          <a:blip r:embed="rId4">
            <a:extLst>
              <a:ext uri="{28A0092B-C50C-407E-A947-70E740481C1C}">
                <a14:useLocalDpi xmlns:a14="http://schemas.microsoft.com/office/drawing/2010/main" val="0"/>
              </a:ext>
            </a:extLst>
          </a:blip>
          <a:srcRect l="23069" r="3793" b="-1"/>
          <a:stretch/>
        </p:blipFill>
        <p:spPr>
          <a:xfrm>
            <a:off x="8191500" y="-1"/>
            <a:ext cx="4000500" cy="4008409"/>
          </a:xfrm>
          <a:custGeom>
            <a:avLst/>
            <a:gdLst/>
            <a:ahLst/>
            <a:cxnLst/>
            <a:rect l="l" t="t" r="r" b="b"/>
            <a:pathLst>
              <a:path w="4000500" h="3403026">
                <a:moveTo>
                  <a:pt x="0" y="0"/>
                </a:moveTo>
                <a:lnTo>
                  <a:pt x="4000500" y="0"/>
                </a:lnTo>
                <a:lnTo>
                  <a:pt x="4000500" y="3403026"/>
                </a:lnTo>
                <a:lnTo>
                  <a:pt x="9072" y="3370108"/>
                </a:lnTo>
                <a:lnTo>
                  <a:pt x="0" y="3369340"/>
                </a:lnTo>
                <a:close/>
              </a:path>
            </a:pathLst>
          </a:custGeom>
        </p:spPr>
      </p:pic>
      <p:grpSp>
        <p:nvGrpSpPr>
          <p:cNvPr id="18" name="Group 17">
            <a:extLst>
              <a:ext uri="{FF2B5EF4-FFF2-40B4-BE49-F238E27FC236}">
                <a16:creationId xmlns:a16="http://schemas.microsoft.com/office/drawing/2014/main" id="{A50943B0-FDF7-4C2C-B784-9208C945A8C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528992"/>
            <a:ext cx="12192000" cy="757168"/>
            <a:chOff x="0" y="2959818"/>
            <a:chExt cx="12192000" cy="757168"/>
          </a:xfrm>
        </p:grpSpPr>
        <p:sp>
          <p:nvSpPr>
            <p:cNvPr id="19" name="Freeform: Shape 18">
              <a:extLst>
                <a:ext uri="{FF2B5EF4-FFF2-40B4-BE49-F238E27FC236}">
                  <a16:creationId xmlns:a16="http://schemas.microsoft.com/office/drawing/2014/main" id="{64021FAB-FA86-49DE-8FC9-585A1729B7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7B58B526-A432-4EB5-AA70-2BB897257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5">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074292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670</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DroidArabicKufi-Regular</vt:lpstr>
      <vt:lpstr>Office Theme</vt:lpstr>
      <vt:lpstr>الملك الحسين بن طلال </vt:lpstr>
      <vt:lpstr>PowerPoint Presentation</vt:lpstr>
      <vt:lpstr>PowerPoint Presentation</vt:lpstr>
      <vt:lpstr>PowerPoint Presentation</vt:lpstr>
      <vt:lpstr>إنجازات الملك حسين بن طلال</vt:lpstr>
      <vt:lpstr>إنجازات أخرى</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الحسين بن طلال </dc:title>
  <dc:creator>Laith Jalajel</dc:creator>
  <cp:lastModifiedBy>Laith Jalajel</cp:lastModifiedBy>
  <cp:revision>2</cp:revision>
  <dcterms:created xsi:type="dcterms:W3CDTF">2022-12-07T17:58:04Z</dcterms:created>
  <dcterms:modified xsi:type="dcterms:W3CDTF">2022-12-07T18:34:48Z</dcterms:modified>
</cp:coreProperties>
</file>