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1" r:id="rId3"/>
    <p:sldId id="257"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DC8B27-AC7C-4488-A3B1-C879395F56EB}"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915B4-1D88-4ED6-904E-AAC91133A4E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67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C8B27-AC7C-4488-A3B1-C879395F56EB}"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198942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C8B27-AC7C-4488-A3B1-C879395F56EB}"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354285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C8B27-AC7C-4488-A3B1-C879395F56EB}"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172447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DC8B27-AC7C-4488-A3B1-C879395F56EB}"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915B4-1D88-4ED6-904E-AAC91133A4E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62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DC8B27-AC7C-4488-A3B1-C879395F56EB}" type="datetimeFigureOut">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308001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DC8B27-AC7C-4488-A3B1-C879395F56EB}" type="datetimeFigureOut">
              <a:rPr lang="en-US" smtClean="0"/>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269796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DC8B27-AC7C-4488-A3B1-C879395F56EB}" type="datetimeFigureOut">
              <a:rPr lang="en-US" smtClean="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132651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1DC8B27-AC7C-4488-A3B1-C879395F56EB}" type="datetimeFigureOut">
              <a:rPr lang="en-US" smtClean="0"/>
              <a:t>12/5/2022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257964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1DC8B27-AC7C-4488-A3B1-C879395F56EB}" type="datetimeFigureOut">
              <a:rPr lang="en-US" smtClean="0"/>
              <a:t>12/5/2022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0E915B4-1D88-4ED6-904E-AAC91133A4E0}" type="slidenum">
              <a:rPr lang="en-US" smtClean="0"/>
              <a:t>‹#›</a:t>
            </a:fld>
            <a:endParaRPr lang="en-US" dirty="0"/>
          </a:p>
        </p:txBody>
      </p:sp>
    </p:spTree>
    <p:extLst>
      <p:ext uri="{BB962C8B-B14F-4D97-AF65-F5344CB8AC3E}">
        <p14:creationId xmlns:p14="http://schemas.microsoft.com/office/powerpoint/2010/main" val="206614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DC8B27-AC7C-4488-A3B1-C879395F56EB}" type="datetimeFigureOut">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121024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1DC8B27-AC7C-4488-A3B1-C879395F56EB}" type="datetimeFigureOut">
              <a:rPr lang="en-US" smtClean="0"/>
              <a:t>12/5/2022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0E915B4-1D88-4ED6-904E-AAC91133A4E0}"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3243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photo/red-panda-on-tree-branch-145952/"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royluck/3773474045"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lickr.com/photos/gillpenney/3018175541/"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axpixel.net/Baby-Animal-Blur-Branch-Adorable-Cute-Red-Panda-1852860"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C42E-E103-C647-521A-E77510AB34F6}"/>
              </a:ext>
            </a:extLst>
          </p:cNvPr>
          <p:cNvSpPr>
            <a:spLocks noGrp="1"/>
          </p:cNvSpPr>
          <p:nvPr>
            <p:ph type="ctrTitle"/>
          </p:nvPr>
        </p:nvSpPr>
        <p:spPr>
          <a:xfrm>
            <a:off x="497633" y="0"/>
            <a:ext cx="10058400" cy="3566160"/>
          </a:xfrm>
        </p:spPr>
        <p:txBody>
          <a:bodyPr>
            <a:normAutofit/>
          </a:bodyPr>
          <a:lstStyle/>
          <a:p>
            <a:r>
              <a:rPr lang="en-GB" sz="6600" dirty="0">
                <a:solidFill>
                  <a:schemeClr val="bg1"/>
                </a:solidFill>
              </a:rPr>
              <a:t>RED PANDAS</a:t>
            </a:r>
            <a:endParaRPr lang="en-US" sz="6600" dirty="0">
              <a:solidFill>
                <a:schemeClr val="bg1"/>
              </a:solidFill>
            </a:endParaRPr>
          </a:p>
        </p:txBody>
      </p:sp>
      <p:sp>
        <p:nvSpPr>
          <p:cNvPr id="3" name="Subtitle 2">
            <a:extLst>
              <a:ext uri="{FF2B5EF4-FFF2-40B4-BE49-F238E27FC236}">
                <a16:creationId xmlns:a16="http://schemas.microsoft.com/office/drawing/2014/main" id="{3D44692D-3587-18D7-319C-36C8D46E68E6}"/>
              </a:ext>
            </a:extLst>
          </p:cNvPr>
          <p:cNvSpPr>
            <a:spLocks noGrp="1"/>
          </p:cNvSpPr>
          <p:nvPr>
            <p:ph type="subTitle" idx="1"/>
          </p:nvPr>
        </p:nvSpPr>
        <p:spPr>
          <a:xfrm>
            <a:off x="497633" y="3566160"/>
            <a:ext cx="9144000" cy="1141412"/>
          </a:xfrm>
        </p:spPr>
        <p:txBody>
          <a:bodyPr/>
          <a:lstStyle/>
          <a:p>
            <a:r>
              <a:rPr lang="en-GB" dirty="0">
                <a:solidFill>
                  <a:schemeClr val="bg1"/>
                </a:solidFill>
              </a:rPr>
              <a:t>BY: RAMA, ZEINA QUDIES, MIRAL, RAYA            </a:t>
            </a:r>
          </a:p>
          <a:p>
            <a:r>
              <a:rPr lang="en-GB" dirty="0">
                <a:solidFill>
                  <a:schemeClr val="bg1"/>
                </a:solidFill>
              </a:rPr>
              <a:t>Grade: 6C                                                                 </a:t>
            </a:r>
            <a:endParaRPr lang="en-US" dirty="0">
              <a:solidFill>
                <a:schemeClr val="bg1"/>
              </a:solidFill>
            </a:endParaRPr>
          </a:p>
        </p:txBody>
      </p:sp>
    </p:spTree>
    <p:extLst>
      <p:ext uri="{BB962C8B-B14F-4D97-AF65-F5344CB8AC3E}">
        <p14:creationId xmlns:p14="http://schemas.microsoft.com/office/powerpoint/2010/main" val="66185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7E90-BD03-C9E1-BB91-AEA2CF350F02}"/>
              </a:ext>
            </a:extLst>
          </p:cNvPr>
          <p:cNvSpPr>
            <a:spLocks noGrp="1"/>
          </p:cNvSpPr>
          <p:nvPr>
            <p:ph type="title"/>
          </p:nvPr>
        </p:nvSpPr>
        <p:spPr/>
        <p:txBody>
          <a:bodyPr/>
          <a:lstStyle/>
          <a:p>
            <a:r>
              <a:rPr lang="en-GB" sz="6000" dirty="0">
                <a:solidFill>
                  <a:srgbClr val="C00000"/>
                </a:solidFill>
              </a:rPr>
              <a:t>HABITAT</a:t>
            </a:r>
            <a:r>
              <a:rPr lang="en-GB" dirty="0"/>
              <a:t> </a:t>
            </a:r>
            <a:endParaRPr lang="en-US" dirty="0"/>
          </a:p>
        </p:txBody>
      </p:sp>
      <p:sp>
        <p:nvSpPr>
          <p:cNvPr id="3" name="Content Placeholder 2">
            <a:extLst>
              <a:ext uri="{FF2B5EF4-FFF2-40B4-BE49-F238E27FC236}">
                <a16:creationId xmlns:a16="http://schemas.microsoft.com/office/drawing/2014/main" id="{891299D2-47D6-594D-3243-27ED584FB82C}"/>
              </a:ext>
            </a:extLst>
          </p:cNvPr>
          <p:cNvSpPr>
            <a:spLocks noGrp="1"/>
          </p:cNvSpPr>
          <p:nvPr>
            <p:ph idx="1"/>
          </p:nvPr>
        </p:nvSpPr>
        <p:spPr/>
        <p:txBody>
          <a:bodyPr/>
          <a:lstStyle/>
          <a:p>
            <a:pPr>
              <a:buFont typeface="Arial" panose="020B0604020202020204" pitchFamily="34" charset="0"/>
              <a:buChar char="•"/>
            </a:pPr>
            <a:r>
              <a:rPr lang="en-GB" dirty="0"/>
              <a:t> Red panadas live in the Easter Himalayas in places like China, Nepal, and Bhutan. They spend most of their time in trees. Their semipredictable claws help them move easily from branch to branch.</a:t>
            </a:r>
          </a:p>
          <a:p>
            <a:pPr>
              <a:buFont typeface="Arial" panose="020B0604020202020204" pitchFamily="34" charset="0"/>
              <a:buChar char="•"/>
            </a:pPr>
            <a:r>
              <a:rPr lang="en-GB" dirty="0"/>
              <a:t> Red pandas rely on their long bushy tails for balance as they cross tree branches. They also wrap it around themselves for warmth. They live alone, but when they travel they travel in groups or families. Red pandas feed on leaves some times on fruit, insects, bird eggs, and small lizards.</a:t>
            </a:r>
          </a:p>
          <a:p>
            <a:pPr>
              <a:buFont typeface="Arial" panose="020B0604020202020204" pitchFamily="34" charset="0"/>
              <a:buChar char="•"/>
            </a:pPr>
            <a:r>
              <a:rPr lang="en-GB" dirty="0"/>
              <a:t> Their habitat is endangered because of the loss of nesting trees and bamboo in the Eastern Himalayas. Trees are getting cleared to build houses. </a:t>
            </a:r>
          </a:p>
          <a:p>
            <a:pPr marL="0" indent="0">
              <a:buNone/>
            </a:pPr>
            <a:endParaRPr lang="en-US" dirty="0"/>
          </a:p>
        </p:txBody>
      </p:sp>
      <p:pic>
        <p:nvPicPr>
          <p:cNvPr id="16" name="Picture 15">
            <a:extLst>
              <a:ext uri="{FF2B5EF4-FFF2-40B4-BE49-F238E27FC236}">
                <a16:creationId xmlns:a16="http://schemas.microsoft.com/office/drawing/2014/main" id="{B16518B6-EDBF-F393-5809-FBF2291AB9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33730" y="4443568"/>
            <a:ext cx="7308980" cy="1856673"/>
          </a:xfrm>
          <a:prstGeom prst="rect">
            <a:avLst/>
          </a:prstGeom>
        </p:spPr>
      </p:pic>
    </p:spTree>
    <p:extLst>
      <p:ext uri="{BB962C8B-B14F-4D97-AF65-F5344CB8AC3E}">
        <p14:creationId xmlns:p14="http://schemas.microsoft.com/office/powerpoint/2010/main" val="205697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3EC5-EA3D-6E64-267B-CFC2724160B9}"/>
              </a:ext>
            </a:extLst>
          </p:cNvPr>
          <p:cNvSpPr>
            <a:spLocks noGrp="1"/>
          </p:cNvSpPr>
          <p:nvPr>
            <p:ph type="title"/>
          </p:nvPr>
        </p:nvSpPr>
        <p:spPr/>
        <p:txBody>
          <a:bodyPr>
            <a:normAutofit/>
          </a:bodyPr>
          <a:lstStyle/>
          <a:p>
            <a:r>
              <a:rPr lang="en-GB" sz="6000" dirty="0">
                <a:solidFill>
                  <a:srgbClr val="C00000"/>
                </a:solidFill>
              </a:rPr>
              <a:t>POPULATION</a:t>
            </a:r>
            <a:endParaRPr lang="en-US" sz="6000" dirty="0">
              <a:solidFill>
                <a:srgbClr val="C00000"/>
              </a:solidFill>
            </a:endParaRPr>
          </a:p>
        </p:txBody>
      </p:sp>
      <p:sp>
        <p:nvSpPr>
          <p:cNvPr id="3" name="Content Placeholder 2">
            <a:extLst>
              <a:ext uri="{FF2B5EF4-FFF2-40B4-BE49-F238E27FC236}">
                <a16:creationId xmlns:a16="http://schemas.microsoft.com/office/drawing/2014/main" id="{7678ABE7-C8E0-1519-1FA4-817F237CF1C2}"/>
              </a:ext>
            </a:extLst>
          </p:cNvPr>
          <p:cNvSpPr>
            <a:spLocks noGrp="1"/>
          </p:cNvSpPr>
          <p:nvPr>
            <p:ph idx="1"/>
          </p:nvPr>
        </p:nvSpPr>
        <p:spPr>
          <a:xfrm>
            <a:off x="1097279" y="1828800"/>
            <a:ext cx="10127447" cy="4040294"/>
          </a:xfrm>
        </p:spPr>
        <p:txBody>
          <a:bodyPr/>
          <a:lstStyle/>
          <a:p>
            <a:pPr>
              <a:buFont typeface="Arial" panose="020B0604020202020204" pitchFamily="34" charset="0"/>
              <a:buChar char="•"/>
            </a:pPr>
            <a:r>
              <a:rPr lang="en-GB" dirty="0"/>
              <a:t> The red pandas population is on a rapid decline!</a:t>
            </a:r>
          </a:p>
          <a:p>
            <a:pPr>
              <a:buFont typeface="Arial" panose="020B0604020202020204" pitchFamily="34" charset="0"/>
              <a:buChar char="•"/>
            </a:pPr>
            <a:r>
              <a:rPr lang="en-GB" dirty="0"/>
              <a:t>Red pandas declined by 50% over the past tow decades. This means that half of all the red pandas in the wild have died out in the last 20 years.</a:t>
            </a:r>
          </a:p>
          <a:p>
            <a:pPr>
              <a:buFont typeface="Arial" panose="020B0604020202020204" pitchFamily="34" charset="0"/>
              <a:buChar char="•"/>
            </a:pPr>
            <a:r>
              <a:rPr lang="en-GB" dirty="0"/>
              <a:t> It is estimated that there may be less than 7,000 red pandas remaining in the wild today, while the number was around 14,000 red pandas in 2001.</a:t>
            </a:r>
          </a:p>
          <a:p>
            <a:pPr>
              <a:buFont typeface="Arial" panose="020B0604020202020204" pitchFamily="34" charset="0"/>
              <a:buChar char="•"/>
            </a:pPr>
            <a:endParaRPr lang="en-GB" dirty="0"/>
          </a:p>
          <a:p>
            <a:pPr marL="0" indent="0">
              <a:buNone/>
            </a:pPr>
            <a:endParaRPr lang="en-US" dirty="0"/>
          </a:p>
        </p:txBody>
      </p:sp>
      <p:pic>
        <p:nvPicPr>
          <p:cNvPr id="10" name="Picture 9">
            <a:extLst>
              <a:ext uri="{FF2B5EF4-FFF2-40B4-BE49-F238E27FC236}">
                <a16:creationId xmlns:a16="http://schemas.microsoft.com/office/drawing/2014/main" id="{E906385B-B919-4072-8DEF-8FDBB98A12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87412" y="3429000"/>
            <a:ext cx="5393094" cy="2747820"/>
          </a:xfrm>
          <a:prstGeom prst="rect">
            <a:avLst/>
          </a:prstGeom>
        </p:spPr>
      </p:pic>
    </p:spTree>
    <p:extLst>
      <p:ext uri="{BB962C8B-B14F-4D97-AF65-F5344CB8AC3E}">
        <p14:creationId xmlns:p14="http://schemas.microsoft.com/office/powerpoint/2010/main" val="270103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D2B8-E450-CE2F-A022-6A054B648DAF}"/>
              </a:ext>
            </a:extLst>
          </p:cNvPr>
          <p:cNvSpPr>
            <a:spLocks noGrp="1"/>
          </p:cNvSpPr>
          <p:nvPr>
            <p:ph type="title"/>
          </p:nvPr>
        </p:nvSpPr>
        <p:spPr>
          <a:xfrm>
            <a:off x="1066800" y="263527"/>
            <a:ext cx="10058400" cy="1450757"/>
          </a:xfrm>
        </p:spPr>
        <p:txBody>
          <a:bodyPr>
            <a:noAutofit/>
          </a:bodyPr>
          <a:lstStyle/>
          <a:p>
            <a:r>
              <a:rPr lang="en-GB" sz="5400" dirty="0">
                <a:solidFill>
                  <a:srgbClr val="C00000"/>
                </a:solidFill>
              </a:rPr>
              <a:t>HOW ARE RED PANDAS GETTING ENDANGERD</a:t>
            </a:r>
            <a:endParaRPr lang="en-US" sz="5400" dirty="0">
              <a:solidFill>
                <a:srgbClr val="C00000"/>
              </a:solidFill>
            </a:endParaRPr>
          </a:p>
        </p:txBody>
      </p:sp>
      <p:sp>
        <p:nvSpPr>
          <p:cNvPr id="3" name="Content Placeholder 2">
            <a:extLst>
              <a:ext uri="{FF2B5EF4-FFF2-40B4-BE49-F238E27FC236}">
                <a16:creationId xmlns:a16="http://schemas.microsoft.com/office/drawing/2014/main" id="{1BBB84FD-6993-BD64-9238-D531A37E442A}"/>
              </a:ext>
            </a:extLst>
          </p:cNvPr>
          <p:cNvSpPr>
            <a:spLocks noGrp="1"/>
          </p:cNvSpPr>
          <p:nvPr>
            <p:ph idx="1"/>
          </p:nvPr>
        </p:nvSpPr>
        <p:spPr>
          <a:xfrm>
            <a:off x="1066800" y="1845734"/>
            <a:ext cx="10058400" cy="4023360"/>
          </a:xfrm>
        </p:spPr>
        <p:txBody>
          <a:bodyPr/>
          <a:lstStyle/>
          <a:p>
            <a:pPr>
              <a:buFont typeface="Arial" panose="020B0604020202020204" pitchFamily="34" charset="0"/>
              <a:buChar char="•"/>
            </a:pPr>
            <a:r>
              <a:rPr lang="en-GB" dirty="0"/>
              <a:t> Red pandas are often killed for their fur to make hates and clothes out of it.</a:t>
            </a:r>
          </a:p>
          <a:p>
            <a:pPr>
              <a:buFont typeface="Arial" panose="020B0604020202020204" pitchFamily="34" charset="0"/>
              <a:buChar char="•"/>
            </a:pPr>
            <a:r>
              <a:rPr lang="en-GB" dirty="0"/>
              <a:t> They usually live in China, and because of the growing human population in China, red pandas are being killed to build houses.</a:t>
            </a:r>
          </a:p>
          <a:p>
            <a:pPr>
              <a:buFont typeface="Arial" panose="020B0604020202020204" pitchFamily="34" charset="0"/>
              <a:buChar char="•"/>
            </a:pPr>
            <a:r>
              <a:rPr lang="en-GB" dirty="0"/>
              <a:t> Red pandas don’t interact much with people. Even when the red pandas are hand-raised they are known to get aggressive towards their keepers. Also they can deliver powerful bites that are strong enough  to harm a humane leg.</a:t>
            </a:r>
          </a:p>
          <a:p>
            <a:pPr>
              <a:buFont typeface="Arial" panose="020B0604020202020204" pitchFamily="34" charset="0"/>
              <a:buChar char="•"/>
            </a:pPr>
            <a:r>
              <a:rPr lang="en-GB" dirty="0"/>
              <a:t> Red pandas might be killed when they get caught in trapes that are meant for other animals such as wild pigs and dears.</a:t>
            </a:r>
            <a:endParaRPr lang="en-US" dirty="0"/>
          </a:p>
        </p:txBody>
      </p:sp>
      <p:pic>
        <p:nvPicPr>
          <p:cNvPr id="1026" name="Picture 2">
            <a:extLst>
              <a:ext uri="{FF2B5EF4-FFF2-40B4-BE49-F238E27FC236}">
                <a16:creationId xmlns:a16="http://schemas.microsoft.com/office/drawing/2014/main" id="{53E87703-132A-D535-B771-F756510B6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033" y="4358949"/>
            <a:ext cx="3022282" cy="189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0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DF0D-04CC-A930-148A-5C0F0D18D015}"/>
              </a:ext>
            </a:extLst>
          </p:cNvPr>
          <p:cNvSpPr>
            <a:spLocks noGrp="1"/>
          </p:cNvSpPr>
          <p:nvPr>
            <p:ph type="title"/>
          </p:nvPr>
        </p:nvSpPr>
        <p:spPr/>
        <p:txBody>
          <a:bodyPr>
            <a:noAutofit/>
          </a:bodyPr>
          <a:lstStyle/>
          <a:p>
            <a:r>
              <a:rPr lang="en-GB" sz="5400" dirty="0">
                <a:solidFill>
                  <a:srgbClr val="C00000"/>
                </a:solidFill>
              </a:rPr>
              <a:t>WHAT IS BEING DONE TO SAVE THE RED PANDAS</a:t>
            </a:r>
            <a:endParaRPr lang="en-US" sz="5400" dirty="0">
              <a:solidFill>
                <a:srgbClr val="C00000"/>
              </a:solidFill>
            </a:endParaRPr>
          </a:p>
        </p:txBody>
      </p:sp>
      <p:sp>
        <p:nvSpPr>
          <p:cNvPr id="3" name="Content Placeholder 2">
            <a:extLst>
              <a:ext uri="{FF2B5EF4-FFF2-40B4-BE49-F238E27FC236}">
                <a16:creationId xmlns:a16="http://schemas.microsoft.com/office/drawing/2014/main" id="{5C706C1A-1553-30F4-4985-E59AB6E22E47}"/>
              </a:ext>
            </a:extLst>
          </p:cNvPr>
          <p:cNvSpPr>
            <a:spLocks noGrp="1"/>
          </p:cNvSpPr>
          <p:nvPr>
            <p:ph idx="1"/>
          </p:nvPr>
        </p:nvSpPr>
        <p:spPr/>
        <p:txBody>
          <a:bodyPr/>
          <a:lstStyle/>
          <a:p>
            <a:pPr>
              <a:buFont typeface="Arial" panose="020B0604020202020204" pitchFamily="34" charset="0"/>
              <a:buChar char="•"/>
            </a:pPr>
            <a:r>
              <a:rPr lang="en-GB" dirty="0"/>
              <a:t> The red pandas network is a non-profit organization that protects the red pandas and their habitat. </a:t>
            </a:r>
          </a:p>
          <a:p>
            <a:pPr>
              <a:buFont typeface="Arial" panose="020B0604020202020204" pitchFamily="34" charset="0"/>
              <a:buChar char="•"/>
            </a:pPr>
            <a:r>
              <a:rPr lang="en-GB" dirty="0"/>
              <a:t> They work with local community groups to establish wildlife corridors, train “forest guardians” to raise awareness about red pandas, and work with villagers to establish protected areas. </a:t>
            </a:r>
            <a:endParaRPr lang="en-US" dirty="0"/>
          </a:p>
        </p:txBody>
      </p:sp>
      <p:pic>
        <p:nvPicPr>
          <p:cNvPr id="5" name="Picture 4">
            <a:extLst>
              <a:ext uri="{FF2B5EF4-FFF2-40B4-BE49-F238E27FC236}">
                <a16:creationId xmlns:a16="http://schemas.microsoft.com/office/drawing/2014/main" id="{4CC5FD0C-F37F-C283-6BC8-AA589F04951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89641" y="3209730"/>
            <a:ext cx="3666932" cy="3069772"/>
          </a:xfrm>
          <a:prstGeom prst="rect">
            <a:avLst/>
          </a:prstGeom>
        </p:spPr>
      </p:pic>
    </p:spTree>
    <p:extLst>
      <p:ext uri="{BB962C8B-B14F-4D97-AF65-F5344CB8AC3E}">
        <p14:creationId xmlns:p14="http://schemas.microsoft.com/office/powerpoint/2010/main" val="139999192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248</TotalTime>
  <Words>394</Words>
  <Application>Microsoft Office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Retrospect</vt:lpstr>
      <vt:lpstr>RED PANDAS</vt:lpstr>
      <vt:lpstr>HABITAT </vt:lpstr>
      <vt:lpstr>POPULATION</vt:lpstr>
      <vt:lpstr>HOW ARE RED PANDAS GETTING ENDANGERD</vt:lpstr>
      <vt:lpstr>WHAT IS BEING DONE TO SAVE THE RED PANDAS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PANDAS</dc:title>
  <dc:creator>Remas AL - Hanaqta</dc:creator>
  <cp:lastModifiedBy>Remas AL - Hanaqta</cp:lastModifiedBy>
  <cp:revision>5</cp:revision>
  <dcterms:created xsi:type="dcterms:W3CDTF">2022-12-01T15:22:10Z</dcterms:created>
  <dcterms:modified xsi:type="dcterms:W3CDTF">2022-12-05T21:09:45Z</dcterms:modified>
</cp:coreProperties>
</file>