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579539-6AA9-4A2D-A21A-861E8292DE2C}" v="118" dt="2022-11-30T11:06:02.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p:cViewPr varScale="1">
        <p:scale>
          <a:sx n="98" d="100"/>
          <a:sy n="98" d="100"/>
        </p:scale>
        <p:origin x="10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2C8C-82A6-3F04-F355-6EA1CDE1D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7BF698-5407-339A-DB71-85B5AED605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6084C-61A7-1291-0A53-4F4555EB14D3}"/>
              </a:ext>
            </a:extLst>
          </p:cNvPr>
          <p:cNvSpPr>
            <a:spLocks noGrp="1"/>
          </p:cNvSpPr>
          <p:nvPr>
            <p:ph type="dt" sz="half" idx="10"/>
          </p:nvPr>
        </p:nvSpPr>
        <p:spPr/>
        <p:txBody>
          <a:bodyPr/>
          <a:lstStyle/>
          <a:p>
            <a:fld id="{63D13F09-9908-4B70-9D7D-7EFCB2CC4788}" type="datetimeFigureOut">
              <a:rPr lang="en-US" smtClean="0"/>
              <a:t>12/5/2022</a:t>
            </a:fld>
            <a:endParaRPr lang="en-US"/>
          </a:p>
        </p:txBody>
      </p:sp>
      <p:sp>
        <p:nvSpPr>
          <p:cNvPr id="5" name="Footer Placeholder 4">
            <a:extLst>
              <a:ext uri="{FF2B5EF4-FFF2-40B4-BE49-F238E27FC236}">
                <a16:creationId xmlns:a16="http://schemas.microsoft.com/office/drawing/2014/main" id="{BA12EB20-04EC-6E8A-0639-4D568C342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9DEF8-1B26-AC56-63F0-0243921EB74A}"/>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345830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5276-FC1B-CE95-99C9-8AA718CE94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D55857-3CD9-06C0-E7D2-29E99EC04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3817E-337B-06A5-EDE3-6D2829AEA00C}"/>
              </a:ext>
            </a:extLst>
          </p:cNvPr>
          <p:cNvSpPr>
            <a:spLocks noGrp="1"/>
          </p:cNvSpPr>
          <p:nvPr>
            <p:ph type="dt" sz="half" idx="10"/>
          </p:nvPr>
        </p:nvSpPr>
        <p:spPr/>
        <p:txBody>
          <a:bodyPr/>
          <a:lstStyle/>
          <a:p>
            <a:fld id="{63D13F09-9908-4B70-9D7D-7EFCB2CC4788}" type="datetimeFigureOut">
              <a:rPr lang="en-US" smtClean="0"/>
              <a:t>12/5/2022</a:t>
            </a:fld>
            <a:endParaRPr lang="en-US"/>
          </a:p>
        </p:txBody>
      </p:sp>
      <p:sp>
        <p:nvSpPr>
          <p:cNvPr id="5" name="Footer Placeholder 4">
            <a:extLst>
              <a:ext uri="{FF2B5EF4-FFF2-40B4-BE49-F238E27FC236}">
                <a16:creationId xmlns:a16="http://schemas.microsoft.com/office/drawing/2014/main" id="{F96EF771-60EB-8BA2-FD0C-02163A09F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D8C90-8A46-9D9B-DC79-4E641167A410}"/>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123984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36DEB6-2583-5679-A4DA-AFDA833607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71E8B-B96E-FEF7-C7E2-067D09B520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BB982-0862-E18E-B867-075327084792}"/>
              </a:ext>
            </a:extLst>
          </p:cNvPr>
          <p:cNvSpPr>
            <a:spLocks noGrp="1"/>
          </p:cNvSpPr>
          <p:nvPr>
            <p:ph type="dt" sz="half" idx="10"/>
          </p:nvPr>
        </p:nvSpPr>
        <p:spPr/>
        <p:txBody>
          <a:bodyPr/>
          <a:lstStyle/>
          <a:p>
            <a:fld id="{63D13F09-9908-4B70-9D7D-7EFCB2CC4788}" type="datetimeFigureOut">
              <a:rPr lang="en-US" smtClean="0"/>
              <a:t>12/5/2022</a:t>
            </a:fld>
            <a:endParaRPr lang="en-US"/>
          </a:p>
        </p:txBody>
      </p:sp>
      <p:sp>
        <p:nvSpPr>
          <p:cNvPr id="5" name="Footer Placeholder 4">
            <a:extLst>
              <a:ext uri="{FF2B5EF4-FFF2-40B4-BE49-F238E27FC236}">
                <a16:creationId xmlns:a16="http://schemas.microsoft.com/office/drawing/2014/main" id="{C9C60291-EF8E-E0E2-FF07-32C9D350F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EA289-4A0B-01DD-DA24-3FA61EBA0A68}"/>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13828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F8B7-2338-0BD7-7E3A-E8399BD8E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92D7D9-1A04-6821-8F29-CEC02AE474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CCD9D-C53B-4BB5-5E18-649D5833339E}"/>
              </a:ext>
            </a:extLst>
          </p:cNvPr>
          <p:cNvSpPr>
            <a:spLocks noGrp="1"/>
          </p:cNvSpPr>
          <p:nvPr>
            <p:ph type="dt" sz="half" idx="10"/>
          </p:nvPr>
        </p:nvSpPr>
        <p:spPr/>
        <p:txBody>
          <a:bodyPr/>
          <a:lstStyle/>
          <a:p>
            <a:fld id="{63D13F09-9908-4B70-9D7D-7EFCB2CC4788}" type="datetimeFigureOut">
              <a:rPr lang="en-US" smtClean="0"/>
              <a:t>12/5/2022</a:t>
            </a:fld>
            <a:endParaRPr lang="en-US"/>
          </a:p>
        </p:txBody>
      </p:sp>
      <p:sp>
        <p:nvSpPr>
          <p:cNvPr id="5" name="Footer Placeholder 4">
            <a:extLst>
              <a:ext uri="{FF2B5EF4-FFF2-40B4-BE49-F238E27FC236}">
                <a16:creationId xmlns:a16="http://schemas.microsoft.com/office/drawing/2014/main" id="{A5225B6B-D7A2-6C15-29A3-B7E815B24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DD65C-14B8-4EF1-3C93-4FC697643B2C}"/>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194310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FF55-32DB-6E3B-4421-D9D88DCA49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E4F885-E6D5-7826-A6E4-2E502AE909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AE246B-DF96-F9C3-109A-127B31905E85}"/>
              </a:ext>
            </a:extLst>
          </p:cNvPr>
          <p:cNvSpPr>
            <a:spLocks noGrp="1"/>
          </p:cNvSpPr>
          <p:nvPr>
            <p:ph type="dt" sz="half" idx="10"/>
          </p:nvPr>
        </p:nvSpPr>
        <p:spPr/>
        <p:txBody>
          <a:bodyPr/>
          <a:lstStyle/>
          <a:p>
            <a:fld id="{63D13F09-9908-4B70-9D7D-7EFCB2CC4788}" type="datetimeFigureOut">
              <a:rPr lang="en-US" smtClean="0"/>
              <a:t>12/5/2022</a:t>
            </a:fld>
            <a:endParaRPr lang="en-US"/>
          </a:p>
        </p:txBody>
      </p:sp>
      <p:sp>
        <p:nvSpPr>
          <p:cNvPr id="5" name="Footer Placeholder 4">
            <a:extLst>
              <a:ext uri="{FF2B5EF4-FFF2-40B4-BE49-F238E27FC236}">
                <a16:creationId xmlns:a16="http://schemas.microsoft.com/office/drawing/2014/main" id="{91B3EEE6-BC30-161F-FCD6-EC8416FD7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210BA-80C4-9435-7CE8-D9967A60C4F9}"/>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29368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8241-58ED-CA94-7FD4-D01F4888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87DE99-5A83-815D-1E4B-810CEA66F0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2DC18-DBF9-ACB7-4744-917E238361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061A0B-5930-BB18-382F-C07E1045A596}"/>
              </a:ext>
            </a:extLst>
          </p:cNvPr>
          <p:cNvSpPr>
            <a:spLocks noGrp="1"/>
          </p:cNvSpPr>
          <p:nvPr>
            <p:ph type="dt" sz="half" idx="10"/>
          </p:nvPr>
        </p:nvSpPr>
        <p:spPr/>
        <p:txBody>
          <a:bodyPr/>
          <a:lstStyle/>
          <a:p>
            <a:fld id="{63D13F09-9908-4B70-9D7D-7EFCB2CC4788}" type="datetimeFigureOut">
              <a:rPr lang="en-US" smtClean="0"/>
              <a:t>12/5/2022</a:t>
            </a:fld>
            <a:endParaRPr lang="en-US"/>
          </a:p>
        </p:txBody>
      </p:sp>
      <p:sp>
        <p:nvSpPr>
          <p:cNvPr id="6" name="Footer Placeholder 5">
            <a:extLst>
              <a:ext uri="{FF2B5EF4-FFF2-40B4-BE49-F238E27FC236}">
                <a16:creationId xmlns:a16="http://schemas.microsoft.com/office/drawing/2014/main" id="{6788C8A5-6816-A9FB-2B35-BF92943A5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D5C38-26FE-A1E8-14D0-5579C9556E02}"/>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263015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5FA7-0D49-27B8-C5C0-BBAA15A41E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43260A-0A82-18C3-1B41-8A24308FF3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A65AFF-90D5-005B-FB09-74BEA7C52E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71CDF0-C80D-65ED-EB5D-BDC16B3F8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1CEF85-1004-DCDC-6685-2A387CDEB6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50725C-9FDC-8F55-64E9-AB35EFF08EC8}"/>
              </a:ext>
            </a:extLst>
          </p:cNvPr>
          <p:cNvSpPr>
            <a:spLocks noGrp="1"/>
          </p:cNvSpPr>
          <p:nvPr>
            <p:ph type="dt" sz="half" idx="10"/>
          </p:nvPr>
        </p:nvSpPr>
        <p:spPr/>
        <p:txBody>
          <a:bodyPr/>
          <a:lstStyle/>
          <a:p>
            <a:fld id="{63D13F09-9908-4B70-9D7D-7EFCB2CC4788}" type="datetimeFigureOut">
              <a:rPr lang="en-US" smtClean="0"/>
              <a:t>12/5/2022</a:t>
            </a:fld>
            <a:endParaRPr lang="en-US"/>
          </a:p>
        </p:txBody>
      </p:sp>
      <p:sp>
        <p:nvSpPr>
          <p:cNvPr id="8" name="Footer Placeholder 7">
            <a:extLst>
              <a:ext uri="{FF2B5EF4-FFF2-40B4-BE49-F238E27FC236}">
                <a16:creationId xmlns:a16="http://schemas.microsoft.com/office/drawing/2014/main" id="{BC403D32-2BB4-F607-F45B-1E24B816E2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7E8A3E-C4A6-F02E-EFF6-ECAFEB5151E9}"/>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370988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372CB-A0B1-33B1-7B3B-4A488C68F3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8E660-EFDA-0E05-3309-2DE85CE13962}"/>
              </a:ext>
            </a:extLst>
          </p:cNvPr>
          <p:cNvSpPr>
            <a:spLocks noGrp="1"/>
          </p:cNvSpPr>
          <p:nvPr>
            <p:ph type="dt" sz="half" idx="10"/>
          </p:nvPr>
        </p:nvSpPr>
        <p:spPr/>
        <p:txBody>
          <a:bodyPr/>
          <a:lstStyle/>
          <a:p>
            <a:fld id="{63D13F09-9908-4B70-9D7D-7EFCB2CC4788}" type="datetimeFigureOut">
              <a:rPr lang="en-US" smtClean="0"/>
              <a:t>12/5/2022</a:t>
            </a:fld>
            <a:endParaRPr lang="en-US"/>
          </a:p>
        </p:txBody>
      </p:sp>
      <p:sp>
        <p:nvSpPr>
          <p:cNvPr id="4" name="Footer Placeholder 3">
            <a:extLst>
              <a:ext uri="{FF2B5EF4-FFF2-40B4-BE49-F238E27FC236}">
                <a16:creationId xmlns:a16="http://schemas.microsoft.com/office/drawing/2014/main" id="{BF2AB9A4-9713-00A7-E2B8-B66765C48B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DA72C0-54FA-1B3B-8CD1-4918E1687984}"/>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255099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C45AD0-26E3-40B1-864E-29C1A69EDCED}"/>
              </a:ext>
            </a:extLst>
          </p:cNvPr>
          <p:cNvSpPr>
            <a:spLocks noGrp="1"/>
          </p:cNvSpPr>
          <p:nvPr>
            <p:ph type="dt" sz="half" idx="10"/>
          </p:nvPr>
        </p:nvSpPr>
        <p:spPr/>
        <p:txBody>
          <a:bodyPr/>
          <a:lstStyle/>
          <a:p>
            <a:fld id="{63D13F09-9908-4B70-9D7D-7EFCB2CC4788}" type="datetimeFigureOut">
              <a:rPr lang="en-US" smtClean="0"/>
              <a:t>12/5/2022</a:t>
            </a:fld>
            <a:endParaRPr lang="en-US"/>
          </a:p>
        </p:txBody>
      </p:sp>
      <p:sp>
        <p:nvSpPr>
          <p:cNvPr id="3" name="Footer Placeholder 2">
            <a:extLst>
              <a:ext uri="{FF2B5EF4-FFF2-40B4-BE49-F238E27FC236}">
                <a16:creationId xmlns:a16="http://schemas.microsoft.com/office/drawing/2014/main" id="{CB79DD20-2B7A-96D2-AD64-04C70D5326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96415C-8A4D-92AB-5AAB-1C448505456B}"/>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379813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C85E-9296-8EA2-43B6-62494FD674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6952E0-A1A9-9E50-47F5-1CAC978F9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23F6F7-CEF5-CD0B-F987-1B660BD59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5968A2-2116-4959-8C17-E3EB84D400D4}"/>
              </a:ext>
            </a:extLst>
          </p:cNvPr>
          <p:cNvSpPr>
            <a:spLocks noGrp="1"/>
          </p:cNvSpPr>
          <p:nvPr>
            <p:ph type="dt" sz="half" idx="10"/>
          </p:nvPr>
        </p:nvSpPr>
        <p:spPr/>
        <p:txBody>
          <a:bodyPr/>
          <a:lstStyle/>
          <a:p>
            <a:fld id="{63D13F09-9908-4B70-9D7D-7EFCB2CC4788}" type="datetimeFigureOut">
              <a:rPr lang="en-US" smtClean="0"/>
              <a:t>12/5/2022</a:t>
            </a:fld>
            <a:endParaRPr lang="en-US"/>
          </a:p>
        </p:txBody>
      </p:sp>
      <p:sp>
        <p:nvSpPr>
          <p:cNvPr id="6" name="Footer Placeholder 5">
            <a:extLst>
              <a:ext uri="{FF2B5EF4-FFF2-40B4-BE49-F238E27FC236}">
                <a16:creationId xmlns:a16="http://schemas.microsoft.com/office/drawing/2014/main" id="{A3F27CEF-5B7C-A6E8-C95B-C775DF1A69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BD79C1-CBF9-41C9-13B1-974919CB1440}"/>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99846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CA63-00CD-178B-A81C-46B00AB4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174F69-3744-D98B-DB42-3F863F7779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3C5F9C-2D08-5DDE-2EF2-13C65AB0B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F269AD-C72F-57AA-651C-1294678BD744}"/>
              </a:ext>
            </a:extLst>
          </p:cNvPr>
          <p:cNvSpPr>
            <a:spLocks noGrp="1"/>
          </p:cNvSpPr>
          <p:nvPr>
            <p:ph type="dt" sz="half" idx="10"/>
          </p:nvPr>
        </p:nvSpPr>
        <p:spPr/>
        <p:txBody>
          <a:bodyPr/>
          <a:lstStyle/>
          <a:p>
            <a:fld id="{63D13F09-9908-4B70-9D7D-7EFCB2CC4788}" type="datetimeFigureOut">
              <a:rPr lang="en-US" smtClean="0"/>
              <a:t>12/5/2022</a:t>
            </a:fld>
            <a:endParaRPr lang="en-US"/>
          </a:p>
        </p:txBody>
      </p:sp>
      <p:sp>
        <p:nvSpPr>
          <p:cNvPr id="6" name="Footer Placeholder 5">
            <a:extLst>
              <a:ext uri="{FF2B5EF4-FFF2-40B4-BE49-F238E27FC236}">
                <a16:creationId xmlns:a16="http://schemas.microsoft.com/office/drawing/2014/main" id="{151D54B5-FF26-D625-121F-6702B60EF4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A18904-7879-75FF-65F0-9F0CCA3DCDE5}"/>
              </a:ext>
            </a:extLst>
          </p:cNvPr>
          <p:cNvSpPr>
            <a:spLocks noGrp="1"/>
          </p:cNvSpPr>
          <p:nvPr>
            <p:ph type="sldNum" sz="quarter" idx="12"/>
          </p:nvPr>
        </p:nvSpPr>
        <p:spPr/>
        <p:txBody>
          <a:bodyPr/>
          <a:lstStyle/>
          <a:p>
            <a:fld id="{33553D90-98A8-441D-9486-03F920F0AD3C}" type="slidenum">
              <a:rPr lang="en-US" smtClean="0"/>
              <a:t>‹#›</a:t>
            </a:fld>
            <a:endParaRPr lang="en-US"/>
          </a:p>
        </p:txBody>
      </p:sp>
    </p:spTree>
    <p:extLst>
      <p:ext uri="{BB962C8B-B14F-4D97-AF65-F5344CB8AC3E}">
        <p14:creationId xmlns:p14="http://schemas.microsoft.com/office/powerpoint/2010/main" val="110709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1306C-30D3-EDAB-921D-CC1FF32B59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011658-11A9-6F8A-1485-724004401A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82CFD-C1D3-61FB-A793-BC7D90D617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13F09-9908-4B70-9D7D-7EFCB2CC4788}" type="datetimeFigureOut">
              <a:rPr lang="en-US" smtClean="0"/>
              <a:t>12/5/2022</a:t>
            </a:fld>
            <a:endParaRPr lang="en-US"/>
          </a:p>
        </p:txBody>
      </p:sp>
      <p:sp>
        <p:nvSpPr>
          <p:cNvPr id="5" name="Footer Placeholder 4">
            <a:extLst>
              <a:ext uri="{FF2B5EF4-FFF2-40B4-BE49-F238E27FC236}">
                <a16:creationId xmlns:a16="http://schemas.microsoft.com/office/drawing/2014/main" id="{A7B34CDC-D04F-D691-F3DB-E5C3CDF665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10CB83-D866-CA9F-4228-AB15EF050B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53D90-98A8-441D-9486-03F920F0AD3C}" type="slidenum">
              <a:rPr lang="en-US" smtClean="0"/>
              <a:t>‹#›</a:t>
            </a:fld>
            <a:endParaRPr lang="en-US"/>
          </a:p>
        </p:txBody>
      </p:sp>
    </p:spTree>
    <p:extLst>
      <p:ext uri="{BB962C8B-B14F-4D97-AF65-F5344CB8AC3E}">
        <p14:creationId xmlns:p14="http://schemas.microsoft.com/office/powerpoint/2010/main" val="233104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a-z-animals.com/animals/endangered/vulnerable/"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iucnredlist.org/"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2F61-2B5D-AE20-0BC7-AA0FCDFCC62F}"/>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335CC195-2048-2186-FA36-66559DB1CD0F}"/>
              </a:ext>
            </a:extLst>
          </p:cNvPr>
          <p:cNvSpPr>
            <a:spLocks noGrp="1"/>
          </p:cNvSpPr>
          <p:nvPr>
            <p:ph type="subTitle" idx="1"/>
          </p:nvPr>
        </p:nvSpPr>
        <p:spPr>
          <a:xfrm>
            <a:off x="214009" y="-236759"/>
            <a:ext cx="11313268" cy="6537455"/>
          </a:xfrm>
        </p:spPr>
        <p:txBody>
          <a:bodyPr/>
          <a:lstStyle/>
          <a:p>
            <a:endParaRPr lang="en-US" dirty="0"/>
          </a:p>
          <a:p>
            <a:endParaRPr lang="en-US" dirty="0"/>
          </a:p>
        </p:txBody>
      </p:sp>
      <p:sp>
        <p:nvSpPr>
          <p:cNvPr id="5" name="TextBox 4">
            <a:extLst>
              <a:ext uri="{FF2B5EF4-FFF2-40B4-BE49-F238E27FC236}">
                <a16:creationId xmlns:a16="http://schemas.microsoft.com/office/drawing/2014/main" id="{B063A639-981D-58F8-466B-B088475B6AB5}"/>
              </a:ext>
            </a:extLst>
          </p:cNvPr>
          <p:cNvSpPr txBox="1"/>
          <p:nvPr/>
        </p:nvSpPr>
        <p:spPr>
          <a:xfrm>
            <a:off x="1601822" y="5180618"/>
            <a:ext cx="9361251" cy="1015663"/>
          </a:xfrm>
          <a:prstGeom prst="rect">
            <a:avLst/>
          </a:prstGeom>
          <a:noFill/>
        </p:spPr>
        <p:txBody>
          <a:bodyPr wrap="square">
            <a:spAutoFit/>
          </a:bodyPr>
          <a:lstStyle/>
          <a:p>
            <a:pPr algn="ctr"/>
            <a:r>
              <a:rPr lang="en-US" sz="2000" i="0" u="none" strike="noStrike" baseline="0" dirty="0">
                <a:latin typeface="Candara" panose="020E0502030303020204" pitchFamily="34" charset="0"/>
              </a:rPr>
              <a:t>“living things in their environment”.</a:t>
            </a:r>
          </a:p>
          <a:p>
            <a:pPr marL="342900" indent="-342900" algn="ctr">
              <a:buFont typeface="Arial" panose="020B0604020202020204" pitchFamily="34" charset="0"/>
              <a:buChar char="•"/>
            </a:pPr>
            <a:r>
              <a:rPr lang="en-US" sz="2000" i="0" u="none" strike="noStrike" baseline="0" dirty="0">
                <a:latin typeface="Candara" panose="020E0502030303020204" pitchFamily="34" charset="0"/>
              </a:rPr>
              <a:t>Choose a habitat/ animals and plants in this habitat and how are they adapted.</a:t>
            </a:r>
          </a:p>
          <a:p>
            <a:pPr marL="342900" indent="-342900" algn="ctr">
              <a:buFont typeface="Arial" panose="020B0604020202020204" pitchFamily="34" charset="0"/>
              <a:buChar char="•"/>
            </a:pPr>
            <a:r>
              <a:rPr lang="en-US" sz="2000" i="0" u="none" strike="noStrike" baseline="0" dirty="0">
                <a:latin typeface="Candara" panose="020E0502030303020204" pitchFamily="34" charset="0"/>
              </a:rPr>
              <a:t>Choose endangered animals in this habitat and how to save their population.</a:t>
            </a:r>
            <a:endParaRPr lang="en-US" sz="2000" dirty="0">
              <a:latin typeface="Candara" panose="020E0502030303020204" pitchFamily="34" charset="0"/>
            </a:endParaRPr>
          </a:p>
        </p:txBody>
      </p:sp>
      <p:pic>
        <p:nvPicPr>
          <p:cNvPr id="1026" name="Picture 2" descr="Fin Whale">
            <a:extLst>
              <a:ext uri="{FF2B5EF4-FFF2-40B4-BE49-F238E27FC236}">
                <a16:creationId xmlns:a16="http://schemas.microsoft.com/office/drawing/2014/main" id="{0BCEB6C2-B909-02A5-B0B7-7E885CD0B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09" y="389106"/>
            <a:ext cx="11313268" cy="46303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3B68DA-33DC-89CF-B10A-1CB82F36E6ED}"/>
              </a:ext>
            </a:extLst>
          </p:cNvPr>
          <p:cNvSpPr txBox="1"/>
          <p:nvPr/>
        </p:nvSpPr>
        <p:spPr>
          <a:xfrm>
            <a:off x="6011693" y="6461755"/>
            <a:ext cx="6011693" cy="307777"/>
          </a:xfrm>
          <a:prstGeom prst="rect">
            <a:avLst/>
          </a:prstGeom>
          <a:noFill/>
        </p:spPr>
        <p:txBody>
          <a:bodyPr wrap="square" rtlCol="0">
            <a:spAutoFit/>
          </a:bodyPr>
          <a:lstStyle/>
          <a:p>
            <a:r>
              <a:rPr lang="en-US" sz="1400" dirty="0"/>
              <a:t>Mohammad Younes, Mourad </a:t>
            </a:r>
            <a:r>
              <a:rPr lang="en-US" sz="1400" dirty="0" err="1"/>
              <a:t>Madain</a:t>
            </a:r>
            <a:r>
              <a:rPr lang="en-US" sz="1400" dirty="0"/>
              <a:t>, Nichola Farraj, </a:t>
            </a:r>
            <a:r>
              <a:rPr lang="en-US" sz="1400" dirty="0" err="1"/>
              <a:t>AlFaisal</a:t>
            </a:r>
            <a:r>
              <a:rPr lang="en-US" sz="1400" dirty="0"/>
              <a:t> </a:t>
            </a:r>
            <a:r>
              <a:rPr lang="en-US" sz="1400" dirty="0" err="1"/>
              <a:t>Thalji</a:t>
            </a:r>
            <a:endParaRPr lang="en-US" sz="1400" dirty="0"/>
          </a:p>
        </p:txBody>
      </p:sp>
      <p:sp>
        <p:nvSpPr>
          <p:cNvPr id="8" name="TextBox 7">
            <a:extLst>
              <a:ext uri="{FF2B5EF4-FFF2-40B4-BE49-F238E27FC236}">
                <a16:creationId xmlns:a16="http://schemas.microsoft.com/office/drawing/2014/main" id="{FD01862F-D12A-2314-8CC4-0AA75A2396F7}"/>
              </a:ext>
            </a:extLst>
          </p:cNvPr>
          <p:cNvSpPr txBox="1"/>
          <p:nvPr/>
        </p:nvSpPr>
        <p:spPr>
          <a:xfrm>
            <a:off x="2964504" y="1240435"/>
            <a:ext cx="6094378" cy="1323439"/>
          </a:xfrm>
          <a:prstGeom prst="rect">
            <a:avLst/>
          </a:prstGeom>
          <a:noFill/>
        </p:spPr>
        <p:txBody>
          <a:bodyPr wrap="square">
            <a:spAutoFit/>
          </a:bodyPr>
          <a:lstStyle/>
          <a:p>
            <a:pPr algn="ctr"/>
            <a:r>
              <a:rPr lang="en-US" sz="8000" dirty="0">
                <a:solidFill>
                  <a:schemeClr val="bg1"/>
                </a:solidFill>
                <a:latin typeface="Arial Rounded MT Bold" panose="020F0704030504030204" pitchFamily="34" charset="0"/>
              </a:rPr>
              <a:t>F</a:t>
            </a:r>
            <a:r>
              <a:rPr lang="en-US" sz="8000" b="0" i="0" dirty="0">
                <a:solidFill>
                  <a:schemeClr val="bg1"/>
                </a:solidFill>
                <a:effectLst/>
                <a:latin typeface="Arial Rounded MT Bold" panose="020F0704030504030204" pitchFamily="34" charset="0"/>
              </a:rPr>
              <a:t>in whales</a:t>
            </a:r>
            <a:endParaRPr lang="en-US" sz="8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680038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2F61-2B5D-AE20-0BC7-AA0FCDFCC62F}"/>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335CC195-2048-2186-FA36-66559DB1CD0F}"/>
              </a:ext>
            </a:extLst>
          </p:cNvPr>
          <p:cNvSpPr>
            <a:spLocks noGrp="1"/>
          </p:cNvSpPr>
          <p:nvPr>
            <p:ph type="subTitle" idx="1"/>
          </p:nvPr>
        </p:nvSpPr>
        <p:spPr>
          <a:xfrm>
            <a:off x="214009" y="-236759"/>
            <a:ext cx="11313268" cy="6537455"/>
          </a:xfrm>
        </p:spPr>
        <p:txBody>
          <a:bodyPr/>
          <a:lstStyle/>
          <a:p>
            <a:endParaRPr lang="en-US" dirty="0"/>
          </a:p>
          <a:p>
            <a:endParaRPr lang="en-US" dirty="0"/>
          </a:p>
        </p:txBody>
      </p:sp>
      <p:pic>
        <p:nvPicPr>
          <p:cNvPr id="7" name="Picture 6">
            <a:extLst>
              <a:ext uri="{FF2B5EF4-FFF2-40B4-BE49-F238E27FC236}">
                <a16:creationId xmlns:a16="http://schemas.microsoft.com/office/drawing/2014/main" id="{B2822ED5-61ED-B12F-D06E-9BA3D9EFC7E4}"/>
              </a:ext>
            </a:extLst>
          </p:cNvPr>
          <p:cNvPicPr>
            <a:picLocks noChangeAspect="1"/>
          </p:cNvPicPr>
          <p:nvPr/>
        </p:nvPicPr>
        <p:blipFill rotWithShape="1">
          <a:blip r:embed="rId2"/>
          <a:srcRect l="24415" t="41447" r="69362" b="23064"/>
          <a:stretch/>
        </p:blipFill>
        <p:spPr>
          <a:xfrm>
            <a:off x="10116750" y="654030"/>
            <a:ext cx="2025396" cy="6135875"/>
          </a:xfrm>
          <a:prstGeom prst="rect">
            <a:avLst/>
          </a:prstGeom>
        </p:spPr>
      </p:pic>
      <p:sp>
        <p:nvSpPr>
          <p:cNvPr id="9" name="TextBox 8">
            <a:extLst>
              <a:ext uri="{FF2B5EF4-FFF2-40B4-BE49-F238E27FC236}">
                <a16:creationId xmlns:a16="http://schemas.microsoft.com/office/drawing/2014/main" id="{0C5BDFC3-220A-EB5C-80BE-690707D65589}"/>
              </a:ext>
            </a:extLst>
          </p:cNvPr>
          <p:cNvSpPr txBox="1"/>
          <p:nvPr/>
        </p:nvSpPr>
        <p:spPr>
          <a:xfrm>
            <a:off x="294262" y="383699"/>
            <a:ext cx="6676012" cy="1477328"/>
          </a:xfrm>
          <a:prstGeom prst="rect">
            <a:avLst/>
          </a:prstGeom>
          <a:noFill/>
        </p:spPr>
        <p:txBody>
          <a:bodyPr wrap="square">
            <a:spAutoFit/>
          </a:bodyPr>
          <a:lstStyle/>
          <a:p>
            <a:r>
              <a:rPr lang="en-US" b="0" i="0" dirty="0">
                <a:solidFill>
                  <a:srgbClr val="202124"/>
                </a:solidFill>
                <a:effectLst/>
                <a:highlight>
                  <a:srgbClr val="FFFF00"/>
                </a:highlight>
                <a:latin typeface="Candara "/>
              </a:rPr>
              <a:t>Fin whales Habitat </a:t>
            </a:r>
            <a:r>
              <a:rPr lang="en-US" b="0" i="0" dirty="0">
                <a:solidFill>
                  <a:srgbClr val="202124"/>
                </a:solidFill>
                <a:effectLst/>
                <a:latin typeface="Candara "/>
              </a:rPr>
              <a:t>are typically found in </a:t>
            </a:r>
            <a:r>
              <a:rPr lang="en-US" b="1" i="0" dirty="0">
                <a:solidFill>
                  <a:srgbClr val="202124"/>
                </a:solidFill>
                <a:effectLst/>
                <a:latin typeface="Candara "/>
              </a:rPr>
              <a:t>deep, offshore waters of all major oceans, primarily in temperate to polar latitudes</a:t>
            </a:r>
            <a:r>
              <a:rPr lang="en-US" b="0" i="0" dirty="0">
                <a:solidFill>
                  <a:srgbClr val="202124"/>
                </a:solidFill>
                <a:effectLst/>
                <a:latin typeface="Candara "/>
              </a:rPr>
              <a:t>. They are less common in the tropics. They occur year-round in a wide range of locations, but the density of individuals in any one area changes seasonally.</a:t>
            </a:r>
            <a:endParaRPr lang="en-US" dirty="0">
              <a:latin typeface="Candara "/>
            </a:endParaRPr>
          </a:p>
        </p:txBody>
      </p:sp>
      <p:sp>
        <p:nvSpPr>
          <p:cNvPr id="11" name="TextBox 10">
            <a:extLst>
              <a:ext uri="{FF2B5EF4-FFF2-40B4-BE49-F238E27FC236}">
                <a16:creationId xmlns:a16="http://schemas.microsoft.com/office/drawing/2014/main" id="{4B6CBC56-4A74-0A7A-B3B0-1B24B9B84925}"/>
              </a:ext>
            </a:extLst>
          </p:cNvPr>
          <p:cNvSpPr txBox="1"/>
          <p:nvPr/>
        </p:nvSpPr>
        <p:spPr>
          <a:xfrm>
            <a:off x="294261" y="2076064"/>
            <a:ext cx="9618223" cy="1200329"/>
          </a:xfrm>
          <a:prstGeom prst="rect">
            <a:avLst/>
          </a:prstGeom>
          <a:noFill/>
        </p:spPr>
        <p:txBody>
          <a:bodyPr wrap="square">
            <a:spAutoFit/>
          </a:bodyPr>
          <a:lstStyle/>
          <a:p>
            <a:r>
              <a:rPr lang="en-US" b="0" i="0" dirty="0">
                <a:solidFill>
                  <a:srgbClr val="202124"/>
                </a:solidFill>
                <a:effectLst/>
                <a:latin typeface="Candara "/>
              </a:rPr>
              <a:t>Fin whales have </a:t>
            </a:r>
            <a:r>
              <a:rPr lang="en-US" b="1" i="0" dirty="0">
                <a:solidFill>
                  <a:srgbClr val="202124"/>
                </a:solidFill>
                <a:effectLst/>
                <a:latin typeface="Candara "/>
              </a:rPr>
              <a:t>sleek, streamlined bodies with V-shaped heads</a:t>
            </a:r>
            <a:r>
              <a:rPr lang="en-US" b="0" i="0" dirty="0">
                <a:solidFill>
                  <a:srgbClr val="202124"/>
                </a:solidFill>
                <a:effectLst/>
                <a:latin typeface="Candara "/>
              </a:rPr>
              <a:t>. </a:t>
            </a:r>
          </a:p>
          <a:p>
            <a:r>
              <a:rPr lang="en-US" b="0" i="0" dirty="0">
                <a:solidFill>
                  <a:srgbClr val="202124"/>
                </a:solidFill>
                <a:effectLst/>
                <a:latin typeface="Candara "/>
              </a:rPr>
              <a:t>They have a tall, hooked dorsal fin, about two-thirds of the way back on the body, that rises at a shallow angle from the back. Fin whales have distinctive coloration—black or dark brownish-gray on the back and sides and white on the underside.</a:t>
            </a:r>
            <a:endParaRPr lang="en-US" dirty="0">
              <a:latin typeface="Candara "/>
            </a:endParaRPr>
          </a:p>
        </p:txBody>
      </p:sp>
      <p:sp>
        <p:nvSpPr>
          <p:cNvPr id="13" name="TextBox 12">
            <a:extLst>
              <a:ext uri="{FF2B5EF4-FFF2-40B4-BE49-F238E27FC236}">
                <a16:creationId xmlns:a16="http://schemas.microsoft.com/office/drawing/2014/main" id="{9DB3B3E3-2619-B55E-3A18-B35CD409C29B}"/>
              </a:ext>
            </a:extLst>
          </p:cNvPr>
          <p:cNvSpPr txBox="1"/>
          <p:nvPr/>
        </p:nvSpPr>
        <p:spPr>
          <a:xfrm>
            <a:off x="294260" y="3408363"/>
            <a:ext cx="9491765" cy="1200329"/>
          </a:xfrm>
          <a:prstGeom prst="rect">
            <a:avLst/>
          </a:prstGeom>
          <a:noFill/>
        </p:spPr>
        <p:txBody>
          <a:bodyPr wrap="square">
            <a:spAutoFit/>
          </a:bodyPr>
          <a:lstStyle/>
          <a:p>
            <a:r>
              <a:rPr lang="en-US" b="0" i="0" dirty="0">
                <a:solidFill>
                  <a:srgbClr val="202124"/>
                </a:solidFill>
                <a:effectLst/>
                <a:latin typeface="Candara "/>
              </a:rPr>
              <a:t>Whales generally have four fins: </a:t>
            </a:r>
            <a:r>
              <a:rPr lang="en-US" b="1" i="0" dirty="0">
                <a:solidFill>
                  <a:srgbClr val="202124"/>
                </a:solidFill>
                <a:effectLst/>
                <a:latin typeface="Candara "/>
              </a:rPr>
              <a:t>two pectoral fins (instead of arms), a caudal fin (also called the tail) and a dorsal fin</a:t>
            </a:r>
            <a:r>
              <a:rPr lang="en-US" b="0" i="0" dirty="0">
                <a:solidFill>
                  <a:srgbClr val="202124"/>
                </a:solidFill>
                <a:effectLst/>
                <a:latin typeface="Candara "/>
              </a:rPr>
              <a:t>. The caudal fin is used for propulsion of the animal, with up-and-down movements created by powerful muscles along the peduncle. The two pectoral fins serve as the whales' rudders and stabilizers.</a:t>
            </a:r>
            <a:endParaRPr lang="en-US" dirty="0">
              <a:latin typeface="Candara "/>
            </a:endParaRPr>
          </a:p>
        </p:txBody>
      </p:sp>
      <p:pic>
        <p:nvPicPr>
          <p:cNvPr id="2054" name="Picture 6" descr="Fin Whale">
            <a:extLst>
              <a:ext uri="{FF2B5EF4-FFF2-40B4-BE49-F238E27FC236}">
                <a16:creationId xmlns:a16="http://schemas.microsoft.com/office/drawing/2014/main" id="{F6B6D768-79A0-24B8-5FD8-5139301C2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973" y="188409"/>
            <a:ext cx="3335777" cy="18216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2" descr="fin whale | mammal | Britannica">
            <a:extLst>
              <a:ext uri="{FF2B5EF4-FFF2-40B4-BE49-F238E27FC236}">
                <a16:creationId xmlns:a16="http://schemas.microsoft.com/office/drawing/2014/main" id="{15C3D82D-6A92-3502-9591-73EB84109F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03" y="4641772"/>
            <a:ext cx="8560340" cy="1995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07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2F61-2B5D-AE20-0BC7-AA0FCDFCC62F}"/>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335CC195-2048-2186-FA36-66559DB1CD0F}"/>
              </a:ext>
            </a:extLst>
          </p:cNvPr>
          <p:cNvSpPr>
            <a:spLocks noGrp="1"/>
          </p:cNvSpPr>
          <p:nvPr>
            <p:ph type="subTitle" idx="1"/>
          </p:nvPr>
        </p:nvSpPr>
        <p:spPr>
          <a:xfrm>
            <a:off x="214009" y="-236759"/>
            <a:ext cx="11313268" cy="6537455"/>
          </a:xfrm>
        </p:spPr>
        <p:txBody>
          <a:bodyPr/>
          <a:lstStyle/>
          <a:p>
            <a:endParaRPr lang="en-US" dirty="0"/>
          </a:p>
          <a:p>
            <a:endParaRPr lang="en-US" dirty="0"/>
          </a:p>
        </p:txBody>
      </p:sp>
      <p:pic>
        <p:nvPicPr>
          <p:cNvPr id="4" name="Picture 3">
            <a:extLst>
              <a:ext uri="{FF2B5EF4-FFF2-40B4-BE49-F238E27FC236}">
                <a16:creationId xmlns:a16="http://schemas.microsoft.com/office/drawing/2014/main" id="{EA5EE3CF-5828-06FB-EAA4-DAFD468DCDAF}"/>
              </a:ext>
            </a:extLst>
          </p:cNvPr>
          <p:cNvPicPr>
            <a:picLocks noChangeAspect="1"/>
          </p:cNvPicPr>
          <p:nvPr/>
        </p:nvPicPr>
        <p:blipFill rotWithShape="1">
          <a:blip r:embed="rId2"/>
          <a:srcRect l="27819" t="28233" r="55833" b="61625"/>
          <a:stretch/>
        </p:blipFill>
        <p:spPr>
          <a:xfrm>
            <a:off x="1010225" y="257283"/>
            <a:ext cx="8753273" cy="1730159"/>
          </a:xfrm>
          <a:prstGeom prst="rect">
            <a:avLst/>
          </a:prstGeom>
        </p:spPr>
      </p:pic>
      <p:pic>
        <p:nvPicPr>
          <p:cNvPr id="6" name="Picture 5">
            <a:extLst>
              <a:ext uri="{FF2B5EF4-FFF2-40B4-BE49-F238E27FC236}">
                <a16:creationId xmlns:a16="http://schemas.microsoft.com/office/drawing/2014/main" id="{B5B8439A-128F-3F82-2765-A1892A9C06A4}"/>
              </a:ext>
            </a:extLst>
          </p:cNvPr>
          <p:cNvPicPr>
            <a:picLocks noChangeAspect="1"/>
          </p:cNvPicPr>
          <p:nvPr/>
        </p:nvPicPr>
        <p:blipFill rotWithShape="1">
          <a:blip r:embed="rId3"/>
          <a:srcRect l="18236" t="17829" r="62225" b="77836"/>
          <a:stretch/>
        </p:blipFill>
        <p:spPr>
          <a:xfrm>
            <a:off x="3356811" y="264478"/>
            <a:ext cx="6803729" cy="292826"/>
          </a:xfrm>
          <a:prstGeom prst="rect">
            <a:avLst/>
          </a:prstGeom>
        </p:spPr>
      </p:pic>
      <p:sp>
        <p:nvSpPr>
          <p:cNvPr id="10" name="TextBox 9">
            <a:extLst>
              <a:ext uri="{FF2B5EF4-FFF2-40B4-BE49-F238E27FC236}">
                <a16:creationId xmlns:a16="http://schemas.microsoft.com/office/drawing/2014/main" id="{ED985753-57B1-6238-D525-40F8BF5C5ACA}"/>
              </a:ext>
            </a:extLst>
          </p:cNvPr>
          <p:cNvSpPr txBox="1"/>
          <p:nvPr/>
        </p:nvSpPr>
        <p:spPr>
          <a:xfrm>
            <a:off x="214008" y="5108476"/>
            <a:ext cx="9835881" cy="1200329"/>
          </a:xfrm>
          <a:prstGeom prst="rect">
            <a:avLst/>
          </a:prstGeom>
          <a:noFill/>
        </p:spPr>
        <p:txBody>
          <a:bodyPr wrap="square">
            <a:spAutoFit/>
          </a:bodyPr>
          <a:lstStyle/>
          <a:p>
            <a:r>
              <a:rPr lang="en-US" b="0" i="0" dirty="0">
                <a:solidFill>
                  <a:srgbClr val="202124"/>
                </a:solidFill>
                <a:effectLst/>
                <a:highlight>
                  <a:srgbClr val="FFFF00"/>
                </a:highlight>
                <a:latin typeface="Candara "/>
              </a:rPr>
              <a:t>Current population and its distribution: </a:t>
            </a:r>
            <a:r>
              <a:rPr lang="en-US" b="0" i="0" dirty="0">
                <a:solidFill>
                  <a:srgbClr val="202124"/>
                </a:solidFill>
                <a:effectLst/>
                <a:latin typeface="Candara "/>
              </a:rPr>
              <a:t>About 3,200 off California, Oregon, and Washington. </a:t>
            </a:r>
            <a:r>
              <a:rPr lang="en-US" b="1" i="0" dirty="0">
                <a:solidFill>
                  <a:srgbClr val="202124"/>
                </a:solidFill>
                <a:effectLst/>
                <a:latin typeface="Candara "/>
              </a:rPr>
              <a:t>Between 14,000 and 18,000 are estimated for the entire North Pacific</a:t>
            </a:r>
            <a:r>
              <a:rPr lang="en-US" b="0" i="0" dirty="0">
                <a:solidFill>
                  <a:srgbClr val="202124"/>
                </a:solidFill>
                <a:effectLst/>
                <a:latin typeface="Candara "/>
              </a:rPr>
              <a:t>. In the North Atlantic and the Gulf of Mexico, the population is about 2,700 fin whales and the southern hemisphere has around 82,000.</a:t>
            </a:r>
            <a:endParaRPr lang="en-US" dirty="0">
              <a:latin typeface="Candara "/>
            </a:endParaRPr>
          </a:p>
        </p:txBody>
      </p:sp>
      <p:pic>
        <p:nvPicPr>
          <p:cNvPr id="3076" name="Picture 4">
            <a:extLst>
              <a:ext uri="{FF2B5EF4-FFF2-40B4-BE49-F238E27FC236}">
                <a16:creationId xmlns:a16="http://schemas.microsoft.com/office/drawing/2014/main" id="{247941A9-F61E-32CD-FD29-052ACB371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9838" y="4887098"/>
            <a:ext cx="2328153" cy="15234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CFC3E25B-5BF5-DAD0-6BD0-BACF7EB75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2139" y="3156596"/>
            <a:ext cx="2095500" cy="6684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FF2BA24-04A1-67FF-5A9A-0C21A4DB6C50}"/>
              </a:ext>
            </a:extLst>
          </p:cNvPr>
          <p:cNvSpPr txBox="1"/>
          <p:nvPr/>
        </p:nvSpPr>
        <p:spPr>
          <a:xfrm>
            <a:off x="214009" y="1859339"/>
            <a:ext cx="11686161" cy="3139321"/>
          </a:xfrm>
          <a:prstGeom prst="rect">
            <a:avLst/>
          </a:prstGeom>
          <a:noFill/>
        </p:spPr>
        <p:txBody>
          <a:bodyPr wrap="square">
            <a:spAutoFit/>
          </a:bodyPr>
          <a:lstStyle/>
          <a:p>
            <a:r>
              <a:rPr lang="en-US" dirty="0">
                <a:solidFill>
                  <a:srgbClr val="202124"/>
                </a:solidFill>
                <a:latin typeface="Candara "/>
              </a:rPr>
              <a:t>Fin whales were once a common sight around the world. Hundreds of thousands of them roamed the oceans, and hunters largely ignored them because they were hard to catch. But once the appropriate technology was developed, heavy whale hunting in the 20th century greatly depleted their numbers. According to the University of Michigan’s Animal Diversity Web, more than 10,000 whales were hunted every year by the 1950s. Although protection was extended between 1976 and 1990, the whale populations dropped to a low of only 38,000 by 1997, placing it at danger of extinction.</a:t>
            </a:r>
            <a:br>
              <a:rPr lang="en-US" dirty="0">
                <a:solidFill>
                  <a:srgbClr val="202124"/>
                </a:solidFill>
                <a:latin typeface="Candara "/>
              </a:rPr>
            </a:br>
            <a:br>
              <a:rPr lang="en-US" dirty="0">
                <a:solidFill>
                  <a:srgbClr val="202124"/>
                </a:solidFill>
                <a:latin typeface="Candara "/>
              </a:rPr>
            </a:br>
            <a:r>
              <a:rPr lang="en-US" dirty="0">
                <a:solidFill>
                  <a:srgbClr val="202124"/>
                </a:solidFill>
                <a:latin typeface="Candara "/>
              </a:rPr>
              <a:t>According to the </a:t>
            </a:r>
            <a:r>
              <a:rPr lang="en-US" dirty="0">
                <a:solidFill>
                  <a:srgbClr val="202124"/>
                </a:solidFill>
                <a:latin typeface="Candara "/>
                <a:hlinkClick r:id="rId6">
                  <a:extLst>
                    <a:ext uri="{A12FA001-AC4F-418D-AE19-62706E023703}">
                      <ahyp:hlinkClr xmlns:ahyp="http://schemas.microsoft.com/office/drawing/2018/hyperlinkcolor" val="tx"/>
                    </a:ext>
                  </a:extLst>
                </a:hlinkClick>
              </a:rPr>
              <a:t>International Union for the Conservation of Nature (IUCN)</a:t>
            </a:r>
            <a:r>
              <a:rPr lang="en-US" dirty="0">
                <a:solidFill>
                  <a:srgbClr val="202124"/>
                </a:solidFill>
                <a:latin typeface="Candara "/>
              </a:rPr>
              <a:t>‘s Red List, the current status of the fin whale is </a:t>
            </a:r>
            <a:r>
              <a:rPr lang="en-US" dirty="0">
                <a:solidFill>
                  <a:srgbClr val="202124"/>
                </a:solidFill>
                <a:latin typeface="Candara "/>
                <a:hlinkClick r:id="rId7">
                  <a:extLst>
                    <a:ext uri="{A12FA001-AC4F-418D-AE19-62706E023703}">
                      <ahyp:hlinkClr xmlns:ahyp="http://schemas.microsoft.com/office/drawing/2018/hyperlinkcolor" val="tx"/>
                    </a:ext>
                  </a:extLst>
                </a:hlinkClick>
              </a:rPr>
              <a:t>vulnerable</a:t>
            </a:r>
            <a:r>
              <a:rPr lang="en-US" dirty="0">
                <a:solidFill>
                  <a:srgbClr val="202124"/>
                </a:solidFill>
                <a:latin typeface="Candara "/>
              </a:rPr>
              <a:t>. There are now currently about 100,000 mature individuals left in the world, and the population numbers appear to be increasing. However, it may take many more decades of careful conservation before the fin whale returns to its previous numbers.</a:t>
            </a:r>
          </a:p>
        </p:txBody>
      </p:sp>
    </p:spTree>
    <p:extLst>
      <p:ext uri="{BB962C8B-B14F-4D97-AF65-F5344CB8AC3E}">
        <p14:creationId xmlns:p14="http://schemas.microsoft.com/office/powerpoint/2010/main" val="3611794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2F61-2B5D-AE20-0BC7-AA0FCDFCC62F}"/>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335CC195-2048-2186-FA36-66559DB1CD0F}"/>
              </a:ext>
            </a:extLst>
          </p:cNvPr>
          <p:cNvSpPr>
            <a:spLocks noGrp="1"/>
          </p:cNvSpPr>
          <p:nvPr>
            <p:ph type="subTitle" idx="1"/>
          </p:nvPr>
        </p:nvSpPr>
        <p:spPr>
          <a:xfrm>
            <a:off x="4394063" y="-1579216"/>
            <a:ext cx="11313268" cy="6537455"/>
          </a:xfrm>
        </p:spPr>
        <p:txBody>
          <a:bodyPr/>
          <a:lstStyle/>
          <a:p>
            <a:endParaRPr lang="en-US" dirty="0"/>
          </a:p>
          <a:p>
            <a:endParaRPr lang="en-US" dirty="0"/>
          </a:p>
        </p:txBody>
      </p:sp>
      <p:sp>
        <p:nvSpPr>
          <p:cNvPr id="7" name="TextBox 6">
            <a:extLst>
              <a:ext uri="{FF2B5EF4-FFF2-40B4-BE49-F238E27FC236}">
                <a16:creationId xmlns:a16="http://schemas.microsoft.com/office/drawing/2014/main" id="{83059B31-6867-C2CA-DD10-E1BE1D2F4A39}"/>
              </a:ext>
            </a:extLst>
          </p:cNvPr>
          <p:cNvSpPr txBox="1"/>
          <p:nvPr/>
        </p:nvSpPr>
        <p:spPr>
          <a:xfrm>
            <a:off x="78935" y="0"/>
            <a:ext cx="10310205" cy="2031325"/>
          </a:xfrm>
          <a:prstGeom prst="rect">
            <a:avLst/>
          </a:prstGeom>
          <a:noFill/>
        </p:spPr>
        <p:txBody>
          <a:bodyPr wrap="square">
            <a:spAutoFit/>
          </a:bodyPr>
          <a:lstStyle/>
          <a:p>
            <a:pPr algn="l"/>
            <a:endParaRPr lang="en-US" sz="1800" b="0" i="0" u="none" strike="noStrike" baseline="0" dirty="0">
              <a:solidFill>
                <a:srgbClr val="000000"/>
              </a:solidFill>
            </a:endParaRPr>
          </a:p>
          <a:p>
            <a:r>
              <a:rPr lang="en-US" dirty="0">
                <a:solidFill>
                  <a:srgbClr val="202124"/>
                </a:solidFill>
                <a:highlight>
                  <a:srgbClr val="FFFF00"/>
                </a:highlight>
                <a:latin typeface="Candara "/>
              </a:rPr>
              <a:t>Reasons behind extinction </a:t>
            </a:r>
          </a:p>
          <a:p>
            <a:pPr algn="l" fontAlgn="base"/>
            <a:r>
              <a:rPr lang="en-US" b="1" i="0" dirty="0">
                <a:solidFill>
                  <a:srgbClr val="0070C0"/>
                </a:solidFill>
                <a:effectLst/>
                <a:latin typeface="Candara "/>
              </a:rPr>
              <a:t>Vessel Strikes</a:t>
            </a:r>
          </a:p>
          <a:p>
            <a:pPr algn="l" fontAlgn="base"/>
            <a:r>
              <a:rPr lang="en-US" b="0" i="0" dirty="0">
                <a:solidFill>
                  <a:srgbClr val="393845"/>
                </a:solidFill>
                <a:effectLst/>
                <a:latin typeface="Candara "/>
              </a:rPr>
              <a:t>Because of their large size and the overlap between migration patterns and vessel transit areas, fin whales are one of the most commonly recorded species reported in ship strikes. Since many of the strikes involving large vessels can be difficult to detect (or aren’t reported), it is hard to assess the actual number of fin whale deaths or injuries connected to collisions.</a:t>
            </a:r>
          </a:p>
        </p:txBody>
      </p:sp>
      <p:pic>
        <p:nvPicPr>
          <p:cNvPr id="4098" name="Picture 2" descr="Why Iceland gets away with killing massive, endangered whales | Mashable">
            <a:extLst>
              <a:ext uri="{FF2B5EF4-FFF2-40B4-BE49-F238E27FC236}">
                <a16:creationId xmlns:a16="http://schemas.microsoft.com/office/drawing/2014/main" id="{BA5F4707-FAFE-4171-9ED4-CCD307727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09" y="732667"/>
            <a:ext cx="1878145"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Icelandic Hunters To Kill Over 200 Endangered Fin Whales - The Dodo">
            <a:extLst>
              <a:ext uri="{FF2B5EF4-FFF2-40B4-BE49-F238E27FC236}">
                <a16:creationId xmlns:a16="http://schemas.microsoft.com/office/drawing/2014/main" id="{509912D1-01C6-5F01-D12C-1396F517A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4747" y="2314441"/>
            <a:ext cx="2245971" cy="1304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Are Narwhals Starting to Go Extinct?">
            <a:extLst>
              <a:ext uri="{FF2B5EF4-FFF2-40B4-BE49-F238E27FC236}">
                <a16:creationId xmlns:a16="http://schemas.microsoft.com/office/drawing/2014/main" id="{B1B374CA-60BE-8A4E-78F1-994D53C80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75" y="2276524"/>
            <a:ext cx="2127316" cy="16903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CC6EBE2-E659-D0DD-79DE-0D9F6C377E2E}"/>
              </a:ext>
            </a:extLst>
          </p:cNvPr>
          <p:cNvSpPr txBox="1"/>
          <p:nvPr/>
        </p:nvSpPr>
        <p:spPr>
          <a:xfrm>
            <a:off x="2267252" y="2039911"/>
            <a:ext cx="7810603" cy="2308324"/>
          </a:xfrm>
          <a:prstGeom prst="rect">
            <a:avLst/>
          </a:prstGeom>
          <a:noFill/>
        </p:spPr>
        <p:txBody>
          <a:bodyPr wrap="square">
            <a:spAutoFit/>
          </a:bodyPr>
          <a:lstStyle/>
          <a:p>
            <a:pPr fontAlgn="base"/>
            <a:r>
              <a:rPr lang="en-US" b="1" dirty="0">
                <a:solidFill>
                  <a:srgbClr val="0070C0"/>
                </a:solidFill>
                <a:latin typeface="Candara "/>
              </a:rPr>
              <a:t>Noise Pollution</a:t>
            </a:r>
          </a:p>
          <a:p>
            <a:pPr algn="l" fontAlgn="base"/>
            <a:r>
              <a:rPr lang="en-US" dirty="0">
                <a:solidFill>
                  <a:srgbClr val="393845"/>
                </a:solidFill>
                <a:latin typeface="Candara "/>
              </a:rPr>
              <a:t>It isn’t just vessel collisions that impact fin whales, but the underwater noise that the ships make as well. Fin whales produce a variety of low-frequency sounds to communicate, some of which can be as loud as 196.9 dB—making them one of the loudest animals in the ocean. Increased underwater noise can negatively affect entire fin whale populations by altering their normal behavior, chasing them away from important breeding or feeding areas, and even causing stranding or death</a:t>
            </a:r>
            <a:r>
              <a:rPr lang="en-US" b="0" i="0" dirty="0">
                <a:solidFill>
                  <a:srgbClr val="393845"/>
                </a:solidFill>
                <a:effectLst/>
                <a:latin typeface="Grad"/>
              </a:rPr>
              <a:t>.</a:t>
            </a:r>
          </a:p>
        </p:txBody>
      </p:sp>
      <p:sp>
        <p:nvSpPr>
          <p:cNvPr id="12" name="TextBox 11">
            <a:extLst>
              <a:ext uri="{FF2B5EF4-FFF2-40B4-BE49-F238E27FC236}">
                <a16:creationId xmlns:a16="http://schemas.microsoft.com/office/drawing/2014/main" id="{99BF0A1A-CC3E-4930-3B9A-DEDDEBF0A7E3}"/>
              </a:ext>
            </a:extLst>
          </p:cNvPr>
          <p:cNvSpPr txBox="1"/>
          <p:nvPr/>
        </p:nvSpPr>
        <p:spPr>
          <a:xfrm>
            <a:off x="129703" y="4197706"/>
            <a:ext cx="11983362" cy="1200329"/>
          </a:xfrm>
          <a:prstGeom prst="rect">
            <a:avLst/>
          </a:prstGeom>
          <a:noFill/>
        </p:spPr>
        <p:txBody>
          <a:bodyPr wrap="square">
            <a:spAutoFit/>
          </a:bodyPr>
          <a:lstStyle/>
          <a:p>
            <a:pPr fontAlgn="base"/>
            <a:r>
              <a:rPr lang="en-US" b="1" dirty="0">
                <a:solidFill>
                  <a:srgbClr val="0070C0"/>
                </a:solidFill>
                <a:latin typeface="Candara "/>
              </a:rPr>
              <a:t>Fishing Gear Entanglement</a:t>
            </a:r>
          </a:p>
          <a:p>
            <a:pPr algn="l" fontAlgn="base"/>
            <a:r>
              <a:rPr lang="en-US" dirty="0">
                <a:solidFill>
                  <a:srgbClr val="393845"/>
                </a:solidFill>
                <a:latin typeface="Candara "/>
              </a:rPr>
              <a:t>When fin whales become entangled in fishing gillnets and other equipment, they may swim off with the gear and become fatigued, restricted from breeding and feeding, or injured under the weight. In more severe situations, they can become completely immobilized by the gear and either starve or drown.</a:t>
            </a:r>
          </a:p>
        </p:txBody>
      </p:sp>
      <p:sp>
        <p:nvSpPr>
          <p:cNvPr id="15" name="TextBox 14">
            <a:extLst>
              <a:ext uri="{FF2B5EF4-FFF2-40B4-BE49-F238E27FC236}">
                <a16:creationId xmlns:a16="http://schemas.microsoft.com/office/drawing/2014/main" id="{8E6460BA-0214-691D-D8AD-6CF52F3FF4DD}"/>
              </a:ext>
            </a:extLst>
          </p:cNvPr>
          <p:cNvSpPr txBox="1"/>
          <p:nvPr/>
        </p:nvSpPr>
        <p:spPr>
          <a:xfrm>
            <a:off x="104875" y="5299512"/>
            <a:ext cx="11727503" cy="1754326"/>
          </a:xfrm>
          <a:prstGeom prst="rect">
            <a:avLst/>
          </a:prstGeom>
          <a:noFill/>
        </p:spPr>
        <p:txBody>
          <a:bodyPr wrap="square">
            <a:spAutoFit/>
          </a:bodyPr>
          <a:lstStyle/>
          <a:p>
            <a:pPr algn="l" fontAlgn="base"/>
            <a:r>
              <a:rPr lang="en-US" b="1" dirty="0">
                <a:solidFill>
                  <a:srgbClr val="0070C0"/>
                </a:solidFill>
                <a:latin typeface="Candara "/>
              </a:rPr>
              <a:t>Climate Change</a:t>
            </a:r>
          </a:p>
          <a:p>
            <a:pPr fontAlgn="base"/>
            <a:r>
              <a:rPr lang="en-US" dirty="0">
                <a:solidFill>
                  <a:srgbClr val="393845"/>
                </a:solidFill>
                <a:latin typeface="Candara "/>
              </a:rPr>
              <a:t>Like all marine animals, the threat to fin whales from climate change and warming oceans is monumental, especially since whales get their cues for important behavior (like navigating and feeding) directly from their environment. Altered ocean conditions and the timing or distribution of sea ice can also disconnect fin whales from their prey, leading to changes in foraging, stress, and even reduced reproduction rates.</a:t>
            </a:r>
          </a:p>
          <a:p>
            <a:pPr algn="l" fontAlgn="base"/>
            <a:endParaRPr lang="en-US" dirty="0">
              <a:solidFill>
                <a:srgbClr val="393845"/>
              </a:solidFill>
              <a:latin typeface="Candara "/>
            </a:endParaRPr>
          </a:p>
        </p:txBody>
      </p:sp>
    </p:spTree>
    <p:extLst>
      <p:ext uri="{BB962C8B-B14F-4D97-AF65-F5344CB8AC3E}">
        <p14:creationId xmlns:p14="http://schemas.microsoft.com/office/powerpoint/2010/main" val="3217079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2F61-2B5D-AE20-0BC7-AA0FCDFCC62F}"/>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335CC195-2048-2186-FA36-66559DB1CD0F}"/>
              </a:ext>
            </a:extLst>
          </p:cNvPr>
          <p:cNvSpPr>
            <a:spLocks noGrp="1"/>
          </p:cNvSpPr>
          <p:nvPr>
            <p:ph type="subTitle" idx="1"/>
          </p:nvPr>
        </p:nvSpPr>
        <p:spPr>
          <a:xfrm>
            <a:off x="0" y="0"/>
            <a:ext cx="12192000" cy="6858000"/>
          </a:xfrm>
        </p:spPr>
        <p:txBody>
          <a:bodyPr/>
          <a:lstStyle/>
          <a:p>
            <a:endParaRPr lang="en-US" dirty="0"/>
          </a:p>
          <a:p>
            <a:endParaRPr lang="en-US" dirty="0"/>
          </a:p>
        </p:txBody>
      </p:sp>
      <p:sp>
        <p:nvSpPr>
          <p:cNvPr id="5" name="TextBox 4">
            <a:extLst>
              <a:ext uri="{FF2B5EF4-FFF2-40B4-BE49-F238E27FC236}">
                <a16:creationId xmlns:a16="http://schemas.microsoft.com/office/drawing/2014/main" id="{88A87F8C-CDF4-8937-72DE-25DA8C778FEF}"/>
              </a:ext>
            </a:extLst>
          </p:cNvPr>
          <p:cNvSpPr txBox="1"/>
          <p:nvPr/>
        </p:nvSpPr>
        <p:spPr>
          <a:xfrm>
            <a:off x="328308" y="356117"/>
            <a:ext cx="11393521" cy="2031325"/>
          </a:xfrm>
          <a:prstGeom prst="rect">
            <a:avLst/>
          </a:prstGeom>
          <a:noFill/>
        </p:spPr>
        <p:txBody>
          <a:bodyPr wrap="square">
            <a:spAutoFit/>
          </a:bodyPr>
          <a:lstStyle/>
          <a:p>
            <a:pPr algn="l"/>
            <a:r>
              <a:rPr lang="en-US" i="0" dirty="0">
                <a:solidFill>
                  <a:srgbClr val="393845"/>
                </a:solidFill>
                <a:effectLst/>
                <a:highlight>
                  <a:srgbClr val="FFFF00"/>
                </a:highlight>
                <a:latin typeface="Candara "/>
              </a:rPr>
              <a:t>What You Can Do to </a:t>
            </a:r>
            <a:r>
              <a:rPr lang="en-US" sz="1800" i="0" u="none" strike="noStrike" baseline="0" dirty="0">
                <a:solidFill>
                  <a:srgbClr val="000000"/>
                </a:solidFill>
                <a:highlight>
                  <a:srgbClr val="FFFF00"/>
                </a:highlight>
                <a:latin typeface="Candara "/>
              </a:rPr>
              <a:t>preserve the remaining numbers of Fin Whales. </a:t>
            </a:r>
          </a:p>
          <a:p>
            <a:pPr algn="l" fontAlgn="base"/>
            <a:endParaRPr lang="en-US" i="0" dirty="0">
              <a:solidFill>
                <a:srgbClr val="393845"/>
              </a:solidFill>
              <a:effectLst/>
              <a:highlight>
                <a:srgbClr val="FFFF00"/>
              </a:highlight>
              <a:latin typeface="Candara "/>
            </a:endParaRPr>
          </a:p>
          <a:p>
            <a:pPr algn="l" fontAlgn="base">
              <a:buFont typeface="Arial" panose="020B0604020202020204" pitchFamily="34" charset="0"/>
              <a:buChar char="•"/>
            </a:pPr>
            <a:r>
              <a:rPr lang="en-US" b="0" i="0" dirty="0">
                <a:solidFill>
                  <a:srgbClr val="393845"/>
                </a:solidFill>
                <a:effectLst/>
                <a:latin typeface="Candara "/>
              </a:rPr>
              <a:t>Reduce your speed in known areas where fin whales occur, keep a lookout for blows, fins, or tail flukes, and always stay at least 100 yards away.</a:t>
            </a:r>
          </a:p>
          <a:p>
            <a:pPr algn="l" fontAlgn="base">
              <a:buFont typeface="Arial" panose="020B0604020202020204" pitchFamily="34" charset="0"/>
              <a:buChar char="•"/>
            </a:pPr>
            <a:r>
              <a:rPr lang="en-US" b="0" i="0" dirty="0">
                <a:solidFill>
                  <a:srgbClr val="393845"/>
                </a:solidFill>
                <a:effectLst/>
                <a:latin typeface="Candara "/>
              </a:rPr>
              <a:t>Report whales that appear to be sick, injured, entangled, stranded, or dead to the closest organizations that are trained to respond to marine animals in distress. </a:t>
            </a:r>
          </a:p>
          <a:p>
            <a:pPr algn="l" fontAlgn="base">
              <a:buFont typeface="Arial" panose="020B0604020202020204" pitchFamily="34" charset="0"/>
              <a:buChar char="•"/>
            </a:pPr>
            <a:r>
              <a:rPr lang="en-US" b="0" i="0" dirty="0">
                <a:solidFill>
                  <a:srgbClr val="393845"/>
                </a:solidFill>
                <a:effectLst/>
                <a:latin typeface="Candara "/>
              </a:rPr>
              <a:t>Do your part to reduce ocean pollution by </a:t>
            </a:r>
            <a:r>
              <a:rPr lang="en-US" b="0" i="0" strike="noStrike" dirty="0">
                <a:effectLst/>
                <a:latin typeface="Candara "/>
              </a:rPr>
              <a:t>saying no to single-use plastics</a:t>
            </a:r>
            <a:r>
              <a:rPr lang="en-US" b="0" i="0" dirty="0">
                <a:effectLst/>
                <a:latin typeface="Candara "/>
              </a:rPr>
              <a:t> </a:t>
            </a:r>
            <a:r>
              <a:rPr lang="en-US" b="0" i="0" dirty="0">
                <a:solidFill>
                  <a:srgbClr val="393845"/>
                </a:solidFill>
                <a:effectLst/>
                <a:latin typeface="Candara "/>
              </a:rPr>
              <a:t>and switching to reusable products.</a:t>
            </a:r>
          </a:p>
        </p:txBody>
      </p:sp>
      <p:pic>
        <p:nvPicPr>
          <p:cNvPr id="5122" name="Picture 2" descr="Tell Your Rep: Help Save Endangered Whales! | NRDC">
            <a:extLst>
              <a:ext uri="{FF2B5EF4-FFF2-40B4-BE49-F238E27FC236}">
                <a16:creationId xmlns:a16="http://schemas.microsoft.com/office/drawing/2014/main" id="{8D1ECFB3-80A5-06F5-39D2-E49CE73C1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213" y="2387442"/>
            <a:ext cx="7602166" cy="39939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NOAA Must Take Emergency Measures to Save Right Whales | NRDC">
            <a:extLst>
              <a:ext uri="{FF2B5EF4-FFF2-40B4-BE49-F238E27FC236}">
                <a16:creationId xmlns:a16="http://schemas.microsoft.com/office/drawing/2014/main" id="{C0DB0F9D-2320-C07A-87D8-77BE08377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777" y="3875794"/>
            <a:ext cx="2470824" cy="2470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457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847</Words>
  <Application>Microsoft Office PowerPoint</Application>
  <PresentationFormat>Widescreen</PresentationFormat>
  <Paragraphs>31</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Arial Rounded MT Bold</vt:lpstr>
      <vt:lpstr>Calibri</vt:lpstr>
      <vt:lpstr>Calibri Light</vt:lpstr>
      <vt:lpstr>Candara</vt:lpstr>
      <vt:lpstr>Candara </vt:lpstr>
      <vt:lpstr>Grad</vt:lpstr>
      <vt:lpstr>Office Theme</vt:lpstr>
      <vt:lpstr> </vt:lpstr>
      <vt:lpstr> </vt:lpstr>
      <vt:lpstr> </vt:lpstr>
      <vt:lpstr> </vt:lpstr>
      <vt:lpstr> </vt:lpstr>
    </vt:vector>
  </TitlesOfParts>
  <Company>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Bayari, Hadeel D (Amman)</dc:creator>
  <cp:lastModifiedBy>Bayari, Hadeel D (Amman)</cp:lastModifiedBy>
  <cp:revision>2</cp:revision>
  <dcterms:created xsi:type="dcterms:W3CDTF">2022-11-30T06:12:46Z</dcterms:created>
  <dcterms:modified xsi:type="dcterms:W3CDTF">2022-12-05T05:18:24Z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65d9ee-429a-4d5f-97cc-cfb56e044a6e_Enabled">
    <vt:lpwstr>true</vt:lpwstr>
  </property>
  <property fmtid="{D5CDD505-2E9C-101B-9397-08002B2CF9AE}" pid="3" name="MSIP_Label_1665d9ee-429a-4d5f-97cc-cfb56e044a6e_SetDate">
    <vt:lpwstr>2022-11-30T06:16:43Z</vt:lpwstr>
  </property>
  <property fmtid="{D5CDD505-2E9C-101B-9397-08002B2CF9AE}" pid="4" name="MSIP_Label_1665d9ee-429a-4d5f-97cc-cfb56e044a6e_Method">
    <vt:lpwstr>Privileged</vt:lpwstr>
  </property>
  <property fmtid="{D5CDD505-2E9C-101B-9397-08002B2CF9AE}" pid="5" name="MSIP_Label_1665d9ee-429a-4d5f-97cc-cfb56e044a6e_Name">
    <vt:lpwstr>1665d9ee-429a-4d5f-97cc-cfb56e044a6e</vt:lpwstr>
  </property>
  <property fmtid="{D5CDD505-2E9C-101B-9397-08002B2CF9AE}" pid="6" name="MSIP_Label_1665d9ee-429a-4d5f-97cc-cfb56e044a6e_SiteId">
    <vt:lpwstr>66cf5074-5afe-48d1-a691-a12b2121f44b</vt:lpwstr>
  </property>
  <property fmtid="{D5CDD505-2E9C-101B-9397-08002B2CF9AE}" pid="7" name="MSIP_Label_1665d9ee-429a-4d5f-97cc-cfb56e044a6e_ActionId">
    <vt:lpwstr>90441fa5-157e-4e9d-8c93-eaba03c6b72c</vt:lpwstr>
  </property>
  <property fmtid="{D5CDD505-2E9C-101B-9397-08002B2CF9AE}" pid="8" name="MSIP_Label_1665d9ee-429a-4d5f-97cc-cfb56e044a6e_ContentBits">
    <vt:lpwstr>0</vt:lpwstr>
  </property>
</Properties>
</file>