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8A23B-8893-4381-8FE9-9F987D0EEB25}"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6B534C28-B4EB-4D55-8B11-51E6845300C7}">
      <dgm:prSet/>
      <dgm:spPr/>
      <dgm:t>
        <a:bodyPr/>
        <a:lstStyle/>
        <a:p>
          <a:r>
            <a:rPr lang="en-US"/>
            <a:t>Arctic animals are getting extinct because of all the heat and melting ice and snow that is occurring in the arctic lands.</a:t>
          </a:r>
        </a:p>
      </dgm:t>
    </dgm:pt>
    <dgm:pt modelId="{7AE9E8FF-B7AE-4897-821F-31368FE55742}" type="parTrans" cxnId="{84157DF1-F3ED-4085-B1CB-77DE391BD729}">
      <dgm:prSet/>
      <dgm:spPr/>
      <dgm:t>
        <a:bodyPr/>
        <a:lstStyle/>
        <a:p>
          <a:endParaRPr lang="en-US"/>
        </a:p>
      </dgm:t>
    </dgm:pt>
    <dgm:pt modelId="{58C89B16-2218-4829-BF06-FBD057BCA032}" type="sibTrans" cxnId="{84157DF1-F3ED-4085-B1CB-77DE391BD729}">
      <dgm:prSet/>
      <dgm:spPr/>
      <dgm:t>
        <a:bodyPr/>
        <a:lstStyle/>
        <a:p>
          <a:endParaRPr lang="en-US"/>
        </a:p>
      </dgm:t>
    </dgm:pt>
    <dgm:pt modelId="{97B5D08F-ADE5-448C-A3CB-8ADD60184616}">
      <dgm:prSet/>
      <dgm:spPr/>
      <dgm:t>
        <a:bodyPr/>
        <a:lstStyle/>
        <a:p>
          <a:r>
            <a:rPr lang="en-US"/>
            <a:t>The seas are rising because of all the terrifying amounts of melting ice caused by global warming </a:t>
          </a:r>
        </a:p>
      </dgm:t>
    </dgm:pt>
    <dgm:pt modelId="{1C1416ED-CD10-4E92-B251-8CC321BA373B}" type="parTrans" cxnId="{1FF300FE-896C-4134-A3A1-3FD6E8EE4266}">
      <dgm:prSet/>
      <dgm:spPr/>
      <dgm:t>
        <a:bodyPr/>
        <a:lstStyle/>
        <a:p>
          <a:endParaRPr lang="en-US"/>
        </a:p>
      </dgm:t>
    </dgm:pt>
    <dgm:pt modelId="{93E2F129-9E0D-4D35-B3C5-50AFDC78189C}" type="sibTrans" cxnId="{1FF300FE-896C-4134-A3A1-3FD6E8EE4266}">
      <dgm:prSet/>
      <dgm:spPr/>
      <dgm:t>
        <a:bodyPr/>
        <a:lstStyle/>
        <a:p>
          <a:endParaRPr lang="en-US"/>
        </a:p>
      </dgm:t>
    </dgm:pt>
    <dgm:pt modelId="{F9D8EDDB-1F08-4C07-B0D7-E3BC149CBCB0}">
      <dgm:prSet/>
      <dgm:spPr/>
      <dgm:t>
        <a:bodyPr/>
        <a:lstStyle/>
        <a:p>
          <a:r>
            <a:rPr lang="en-US"/>
            <a:t>Many animals in Arctic lands are barely surviving from all the acidifying oceans that are threatening the arctic ecosystem</a:t>
          </a:r>
        </a:p>
      </dgm:t>
    </dgm:pt>
    <dgm:pt modelId="{EB0B07E5-39ED-47AC-944D-7AC5766B535D}" type="parTrans" cxnId="{B593383E-99F6-4A34-A736-D5FED70AEA24}">
      <dgm:prSet/>
      <dgm:spPr/>
      <dgm:t>
        <a:bodyPr/>
        <a:lstStyle/>
        <a:p>
          <a:endParaRPr lang="en-US"/>
        </a:p>
      </dgm:t>
    </dgm:pt>
    <dgm:pt modelId="{CCE92FE1-33D4-42B1-B8CD-D70CA38A4106}" type="sibTrans" cxnId="{B593383E-99F6-4A34-A736-D5FED70AEA24}">
      <dgm:prSet/>
      <dgm:spPr/>
      <dgm:t>
        <a:bodyPr/>
        <a:lstStyle/>
        <a:p>
          <a:endParaRPr lang="en-US"/>
        </a:p>
      </dgm:t>
    </dgm:pt>
    <dgm:pt modelId="{25314BA6-1E4E-4D76-820D-6076CACE04D6}">
      <dgm:prSet/>
      <dgm:spPr/>
      <dgm:t>
        <a:bodyPr/>
        <a:lstStyle/>
        <a:p>
          <a:r>
            <a:rPr lang="en-US"/>
            <a:t>In conclusion all of the arctic animals are endangered and getting extinctic because of their habitat loss and the habitat loss is happening mostly from global warming </a:t>
          </a:r>
        </a:p>
      </dgm:t>
    </dgm:pt>
    <dgm:pt modelId="{68C7FD83-A9B5-433B-8666-C9EA578FB99C}" type="parTrans" cxnId="{3500EA10-8004-4C9C-B548-74B359127F5A}">
      <dgm:prSet/>
      <dgm:spPr/>
      <dgm:t>
        <a:bodyPr/>
        <a:lstStyle/>
        <a:p>
          <a:endParaRPr lang="en-US"/>
        </a:p>
      </dgm:t>
    </dgm:pt>
    <dgm:pt modelId="{E23CF790-6FD9-492B-AF3A-9E4DD8A60CD1}" type="sibTrans" cxnId="{3500EA10-8004-4C9C-B548-74B359127F5A}">
      <dgm:prSet/>
      <dgm:spPr/>
      <dgm:t>
        <a:bodyPr/>
        <a:lstStyle/>
        <a:p>
          <a:endParaRPr lang="en-US"/>
        </a:p>
      </dgm:t>
    </dgm:pt>
    <dgm:pt modelId="{10DEDB62-DA75-4001-9C0B-3B230B44509F}">
      <dgm:prSet/>
      <dgm:spPr/>
      <dgm:t>
        <a:bodyPr/>
        <a:lstStyle/>
        <a:p>
          <a:r>
            <a:rPr lang="en-US" dirty="0"/>
            <a:t>When animals have an environment that is getting unhealthy and that usually causes death or suffocation and because of that animals can’t reproduce anymore so that causes extinction</a:t>
          </a:r>
        </a:p>
      </dgm:t>
    </dgm:pt>
    <dgm:pt modelId="{1E67F719-6E93-4F35-B52E-0F87725E794E}" type="parTrans" cxnId="{5D2E42CC-FD94-4206-A948-B563B5A4B78B}">
      <dgm:prSet/>
      <dgm:spPr/>
      <dgm:t>
        <a:bodyPr/>
        <a:lstStyle/>
        <a:p>
          <a:endParaRPr lang="en-US"/>
        </a:p>
      </dgm:t>
    </dgm:pt>
    <dgm:pt modelId="{C5400446-3351-45E8-8ABE-406E8CF3260F}" type="sibTrans" cxnId="{5D2E42CC-FD94-4206-A948-B563B5A4B78B}">
      <dgm:prSet/>
      <dgm:spPr/>
      <dgm:t>
        <a:bodyPr/>
        <a:lstStyle/>
        <a:p>
          <a:endParaRPr lang="en-US"/>
        </a:p>
      </dgm:t>
    </dgm:pt>
    <dgm:pt modelId="{FA29054B-C970-B74C-B6D8-448B3CB5D125}" type="pres">
      <dgm:prSet presAssocID="{D4E8A23B-8893-4381-8FE9-9F987D0EEB25}" presName="Name0" presStyleCnt="0">
        <dgm:presLayoutVars>
          <dgm:dir/>
          <dgm:animLvl val="lvl"/>
          <dgm:resizeHandles val="exact"/>
        </dgm:presLayoutVars>
      </dgm:prSet>
      <dgm:spPr/>
    </dgm:pt>
    <dgm:pt modelId="{59BCBCD1-71FF-1941-B578-7EFAD3096BDA}" type="pres">
      <dgm:prSet presAssocID="{10DEDB62-DA75-4001-9C0B-3B230B44509F}" presName="boxAndChildren" presStyleCnt="0"/>
      <dgm:spPr/>
    </dgm:pt>
    <dgm:pt modelId="{23093D9D-C9DC-B54D-ADF6-325543CAB9D2}" type="pres">
      <dgm:prSet presAssocID="{10DEDB62-DA75-4001-9C0B-3B230B44509F}" presName="parentTextBox" presStyleLbl="node1" presStyleIdx="0" presStyleCnt="5"/>
      <dgm:spPr/>
    </dgm:pt>
    <dgm:pt modelId="{D186144B-78C7-B84B-8AA9-EE60DAB2007D}" type="pres">
      <dgm:prSet presAssocID="{E23CF790-6FD9-492B-AF3A-9E4DD8A60CD1}" presName="sp" presStyleCnt="0"/>
      <dgm:spPr/>
    </dgm:pt>
    <dgm:pt modelId="{6D717751-3B38-F64B-8075-E2BECE3A1171}" type="pres">
      <dgm:prSet presAssocID="{25314BA6-1E4E-4D76-820D-6076CACE04D6}" presName="arrowAndChildren" presStyleCnt="0"/>
      <dgm:spPr/>
    </dgm:pt>
    <dgm:pt modelId="{B217F12E-20B4-EA41-9B05-228065BEF9DE}" type="pres">
      <dgm:prSet presAssocID="{25314BA6-1E4E-4D76-820D-6076CACE04D6}" presName="parentTextArrow" presStyleLbl="node1" presStyleIdx="1" presStyleCnt="5"/>
      <dgm:spPr/>
    </dgm:pt>
    <dgm:pt modelId="{A54066F0-A545-C747-A9D3-4D57E013969A}" type="pres">
      <dgm:prSet presAssocID="{CCE92FE1-33D4-42B1-B8CD-D70CA38A4106}" presName="sp" presStyleCnt="0"/>
      <dgm:spPr/>
    </dgm:pt>
    <dgm:pt modelId="{AAE0DBD6-DE02-404E-8C2E-D0E66097C53B}" type="pres">
      <dgm:prSet presAssocID="{F9D8EDDB-1F08-4C07-B0D7-E3BC149CBCB0}" presName="arrowAndChildren" presStyleCnt="0"/>
      <dgm:spPr/>
    </dgm:pt>
    <dgm:pt modelId="{2D79A3E6-ED0B-F840-B4FB-557170C80951}" type="pres">
      <dgm:prSet presAssocID="{F9D8EDDB-1F08-4C07-B0D7-E3BC149CBCB0}" presName="parentTextArrow" presStyleLbl="node1" presStyleIdx="2" presStyleCnt="5"/>
      <dgm:spPr/>
    </dgm:pt>
    <dgm:pt modelId="{3F0E91D7-A383-3C4B-8AD2-D6DBC81D59B4}" type="pres">
      <dgm:prSet presAssocID="{93E2F129-9E0D-4D35-B3C5-50AFDC78189C}" presName="sp" presStyleCnt="0"/>
      <dgm:spPr/>
    </dgm:pt>
    <dgm:pt modelId="{3273CABA-6D9C-CA49-84AB-F295D334C172}" type="pres">
      <dgm:prSet presAssocID="{97B5D08F-ADE5-448C-A3CB-8ADD60184616}" presName="arrowAndChildren" presStyleCnt="0"/>
      <dgm:spPr/>
    </dgm:pt>
    <dgm:pt modelId="{6C4DC2CA-2068-2346-9609-2A72700A6AC7}" type="pres">
      <dgm:prSet presAssocID="{97B5D08F-ADE5-448C-A3CB-8ADD60184616}" presName="parentTextArrow" presStyleLbl="node1" presStyleIdx="3" presStyleCnt="5"/>
      <dgm:spPr/>
    </dgm:pt>
    <dgm:pt modelId="{F933FDE6-FB38-CF40-B182-50C259AB2571}" type="pres">
      <dgm:prSet presAssocID="{58C89B16-2218-4829-BF06-FBD057BCA032}" presName="sp" presStyleCnt="0"/>
      <dgm:spPr/>
    </dgm:pt>
    <dgm:pt modelId="{1AEF991B-A2C0-D14C-8D40-A8313612C656}" type="pres">
      <dgm:prSet presAssocID="{6B534C28-B4EB-4D55-8B11-51E6845300C7}" presName="arrowAndChildren" presStyleCnt="0"/>
      <dgm:spPr/>
    </dgm:pt>
    <dgm:pt modelId="{6459A462-2C81-224E-8068-8060382A8DDA}" type="pres">
      <dgm:prSet presAssocID="{6B534C28-B4EB-4D55-8B11-51E6845300C7}" presName="parentTextArrow" presStyleLbl="node1" presStyleIdx="4" presStyleCnt="5"/>
      <dgm:spPr/>
    </dgm:pt>
  </dgm:ptLst>
  <dgm:cxnLst>
    <dgm:cxn modelId="{1426B110-AE75-F140-B0B8-19C6957E308A}" type="presOf" srcId="{6B534C28-B4EB-4D55-8B11-51E6845300C7}" destId="{6459A462-2C81-224E-8068-8060382A8DDA}" srcOrd="0" destOrd="0" presId="urn:microsoft.com/office/officeart/2005/8/layout/process4"/>
    <dgm:cxn modelId="{3500EA10-8004-4C9C-B548-74B359127F5A}" srcId="{D4E8A23B-8893-4381-8FE9-9F987D0EEB25}" destId="{25314BA6-1E4E-4D76-820D-6076CACE04D6}" srcOrd="3" destOrd="0" parTransId="{68C7FD83-A9B5-433B-8666-C9EA578FB99C}" sibTransId="{E23CF790-6FD9-492B-AF3A-9E4DD8A60CD1}"/>
    <dgm:cxn modelId="{B593383E-99F6-4A34-A736-D5FED70AEA24}" srcId="{D4E8A23B-8893-4381-8FE9-9F987D0EEB25}" destId="{F9D8EDDB-1F08-4C07-B0D7-E3BC149CBCB0}" srcOrd="2" destOrd="0" parTransId="{EB0B07E5-39ED-47AC-944D-7AC5766B535D}" sibTransId="{CCE92FE1-33D4-42B1-B8CD-D70CA38A4106}"/>
    <dgm:cxn modelId="{A3B0518D-7BAC-E646-A7C8-0DADB24FD6A1}" type="presOf" srcId="{10DEDB62-DA75-4001-9C0B-3B230B44509F}" destId="{23093D9D-C9DC-B54D-ADF6-325543CAB9D2}" srcOrd="0" destOrd="0" presId="urn:microsoft.com/office/officeart/2005/8/layout/process4"/>
    <dgm:cxn modelId="{4057AB93-7AF6-D949-81CF-261556722C8D}" type="presOf" srcId="{D4E8A23B-8893-4381-8FE9-9F987D0EEB25}" destId="{FA29054B-C970-B74C-B6D8-448B3CB5D125}" srcOrd="0" destOrd="0" presId="urn:microsoft.com/office/officeart/2005/8/layout/process4"/>
    <dgm:cxn modelId="{BB1B309B-39B5-684E-9454-5D1310E80BB7}" type="presOf" srcId="{97B5D08F-ADE5-448C-A3CB-8ADD60184616}" destId="{6C4DC2CA-2068-2346-9609-2A72700A6AC7}" srcOrd="0" destOrd="0" presId="urn:microsoft.com/office/officeart/2005/8/layout/process4"/>
    <dgm:cxn modelId="{3DC4A1AD-1D30-8241-9536-EF674154F6CC}" type="presOf" srcId="{F9D8EDDB-1F08-4C07-B0D7-E3BC149CBCB0}" destId="{2D79A3E6-ED0B-F840-B4FB-557170C80951}" srcOrd="0" destOrd="0" presId="urn:microsoft.com/office/officeart/2005/8/layout/process4"/>
    <dgm:cxn modelId="{2E256CC1-8709-3D4A-BABB-D43B71FF4BE3}" type="presOf" srcId="{25314BA6-1E4E-4D76-820D-6076CACE04D6}" destId="{B217F12E-20B4-EA41-9B05-228065BEF9DE}" srcOrd="0" destOrd="0" presId="urn:microsoft.com/office/officeart/2005/8/layout/process4"/>
    <dgm:cxn modelId="{5D2E42CC-FD94-4206-A948-B563B5A4B78B}" srcId="{D4E8A23B-8893-4381-8FE9-9F987D0EEB25}" destId="{10DEDB62-DA75-4001-9C0B-3B230B44509F}" srcOrd="4" destOrd="0" parTransId="{1E67F719-6E93-4F35-B52E-0F87725E794E}" sibTransId="{C5400446-3351-45E8-8ABE-406E8CF3260F}"/>
    <dgm:cxn modelId="{84157DF1-F3ED-4085-B1CB-77DE391BD729}" srcId="{D4E8A23B-8893-4381-8FE9-9F987D0EEB25}" destId="{6B534C28-B4EB-4D55-8B11-51E6845300C7}" srcOrd="0" destOrd="0" parTransId="{7AE9E8FF-B7AE-4897-821F-31368FE55742}" sibTransId="{58C89B16-2218-4829-BF06-FBD057BCA032}"/>
    <dgm:cxn modelId="{1FF300FE-896C-4134-A3A1-3FD6E8EE4266}" srcId="{D4E8A23B-8893-4381-8FE9-9F987D0EEB25}" destId="{97B5D08F-ADE5-448C-A3CB-8ADD60184616}" srcOrd="1" destOrd="0" parTransId="{1C1416ED-CD10-4E92-B251-8CC321BA373B}" sibTransId="{93E2F129-9E0D-4D35-B3C5-50AFDC78189C}"/>
    <dgm:cxn modelId="{D42B1FB7-10B7-044A-8427-0526F68A7E4D}" type="presParOf" srcId="{FA29054B-C970-B74C-B6D8-448B3CB5D125}" destId="{59BCBCD1-71FF-1941-B578-7EFAD3096BDA}" srcOrd="0" destOrd="0" presId="urn:microsoft.com/office/officeart/2005/8/layout/process4"/>
    <dgm:cxn modelId="{13D9C06B-2055-E045-A46A-620F760A7BCE}" type="presParOf" srcId="{59BCBCD1-71FF-1941-B578-7EFAD3096BDA}" destId="{23093D9D-C9DC-B54D-ADF6-325543CAB9D2}" srcOrd="0" destOrd="0" presId="urn:microsoft.com/office/officeart/2005/8/layout/process4"/>
    <dgm:cxn modelId="{A55D310E-E6EB-864A-8158-4116251A7E5E}" type="presParOf" srcId="{FA29054B-C970-B74C-B6D8-448B3CB5D125}" destId="{D186144B-78C7-B84B-8AA9-EE60DAB2007D}" srcOrd="1" destOrd="0" presId="urn:microsoft.com/office/officeart/2005/8/layout/process4"/>
    <dgm:cxn modelId="{6538A2CE-3C28-BD4A-971B-47A66C1A63DA}" type="presParOf" srcId="{FA29054B-C970-B74C-B6D8-448B3CB5D125}" destId="{6D717751-3B38-F64B-8075-E2BECE3A1171}" srcOrd="2" destOrd="0" presId="urn:microsoft.com/office/officeart/2005/8/layout/process4"/>
    <dgm:cxn modelId="{8462DF2C-751A-1245-A0C5-AEFF9667D543}" type="presParOf" srcId="{6D717751-3B38-F64B-8075-E2BECE3A1171}" destId="{B217F12E-20B4-EA41-9B05-228065BEF9DE}" srcOrd="0" destOrd="0" presId="urn:microsoft.com/office/officeart/2005/8/layout/process4"/>
    <dgm:cxn modelId="{B0DDEEE6-FAF3-5A40-B6D8-C64CAED426E7}" type="presParOf" srcId="{FA29054B-C970-B74C-B6D8-448B3CB5D125}" destId="{A54066F0-A545-C747-A9D3-4D57E013969A}" srcOrd="3" destOrd="0" presId="urn:microsoft.com/office/officeart/2005/8/layout/process4"/>
    <dgm:cxn modelId="{D7938DD7-3D8B-7640-82E5-15D685BE8A90}" type="presParOf" srcId="{FA29054B-C970-B74C-B6D8-448B3CB5D125}" destId="{AAE0DBD6-DE02-404E-8C2E-D0E66097C53B}" srcOrd="4" destOrd="0" presId="urn:microsoft.com/office/officeart/2005/8/layout/process4"/>
    <dgm:cxn modelId="{E73BB13D-10C7-D044-BB55-6A3B8148808F}" type="presParOf" srcId="{AAE0DBD6-DE02-404E-8C2E-D0E66097C53B}" destId="{2D79A3E6-ED0B-F840-B4FB-557170C80951}" srcOrd="0" destOrd="0" presId="urn:microsoft.com/office/officeart/2005/8/layout/process4"/>
    <dgm:cxn modelId="{8AA0DFD4-23FB-B64B-BC2B-E187C9B8BA64}" type="presParOf" srcId="{FA29054B-C970-B74C-B6D8-448B3CB5D125}" destId="{3F0E91D7-A383-3C4B-8AD2-D6DBC81D59B4}" srcOrd="5" destOrd="0" presId="urn:microsoft.com/office/officeart/2005/8/layout/process4"/>
    <dgm:cxn modelId="{445970B8-07AC-A849-9307-AA82CA8AA846}" type="presParOf" srcId="{FA29054B-C970-B74C-B6D8-448B3CB5D125}" destId="{3273CABA-6D9C-CA49-84AB-F295D334C172}" srcOrd="6" destOrd="0" presId="urn:microsoft.com/office/officeart/2005/8/layout/process4"/>
    <dgm:cxn modelId="{A9AEF456-2264-2140-B3C9-C113D0AD312B}" type="presParOf" srcId="{3273CABA-6D9C-CA49-84AB-F295D334C172}" destId="{6C4DC2CA-2068-2346-9609-2A72700A6AC7}" srcOrd="0" destOrd="0" presId="urn:microsoft.com/office/officeart/2005/8/layout/process4"/>
    <dgm:cxn modelId="{93284AAB-6DC4-7F4B-95B0-FB20E78DFFEC}" type="presParOf" srcId="{FA29054B-C970-B74C-B6D8-448B3CB5D125}" destId="{F933FDE6-FB38-CF40-B182-50C259AB2571}" srcOrd="7" destOrd="0" presId="urn:microsoft.com/office/officeart/2005/8/layout/process4"/>
    <dgm:cxn modelId="{FBC508A6-0743-494F-BF85-2CBF4A3792E9}" type="presParOf" srcId="{FA29054B-C970-B74C-B6D8-448B3CB5D125}" destId="{1AEF991B-A2C0-D14C-8D40-A8313612C656}" srcOrd="8" destOrd="0" presId="urn:microsoft.com/office/officeart/2005/8/layout/process4"/>
    <dgm:cxn modelId="{0F331B84-A268-BC49-A18F-D3E3BDBA519D}" type="presParOf" srcId="{1AEF991B-A2C0-D14C-8D40-A8313612C656}" destId="{6459A462-2C81-224E-8068-8060382A8DD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93D9D-C9DC-B54D-ADF6-325543CAB9D2}">
      <dsp:nvSpPr>
        <dsp:cNvPr id="0" name=""/>
        <dsp:cNvSpPr/>
      </dsp:nvSpPr>
      <dsp:spPr>
        <a:xfrm>
          <a:off x="0" y="5888641"/>
          <a:ext cx="6102350" cy="9660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When animals have an environment that is getting unhealthy and that usually causes death or suffocation and because of that animals can’t reproduce anymore so that causes extinction</a:t>
          </a:r>
        </a:p>
      </dsp:txBody>
      <dsp:txXfrm>
        <a:off x="0" y="5888641"/>
        <a:ext cx="6102350" cy="966080"/>
      </dsp:txXfrm>
    </dsp:sp>
    <dsp:sp modelId="{B217F12E-20B4-EA41-9B05-228065BEF9DE}">
      <dsp:nvSpPr>
        <dsp:cNvPr id="0" name=""/>
        <dsp:cNvSpPr/>
      </dsp:nvSpPr>
      <dsp:spPr>
        <a:xfrm rot="10800000">
          <a:off x="0" y="4417300"/>
          <a:ext cx="6102350" cy="1485831"/>
        </a:xfrm>
        <a:prstGeom prst="upArrowCallout">
          <a:avLst/>
        </a:prstGeom>
        <a:solidFill>
          <a:schemeClr val="accent5">
            <a:hueOff val="-59968"/>
            <a:satOff val="-2224"/>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In conclusion all of the arctic animals are endangered and getting extinctic because of their habitat loss and the habitat loss is happening mostly from global warming </a:t>
          </a:r>
        </a:p>
      </dsp:txBody>
      <dsp:txXfrm rot="10800000">
        <a:off x="0" y="4417300"/>
        <a:ext cx="6102350" cy="965448"/>
      </dsp:txXfrm>
    </dsp:sp>
    <dsp:sp modelId="{2D79A3E6-ED0B-F840-B4FB-557170C80951}">
      <dsp:nvSpPr>
        <dsp:cNvPr id="0" name=""/>
        <dsp:cNvSpPr/>
      </dsp:nvSpPr>
      <dsp:spPr>
        <a:xfrm rot="10800000">
          <a:off x="0" y="2945959"/>
          <a:ext cx="6102350" cy="1485831"/>
        </a:xfrm>
        <a:prstGeom prst="upArrowCallout">
          <a:avLst/>
        </a:prstGeom>
        <a:solidFill>
          <a:schemeClr val="accent5">
            <a:hueOff val="-119936"/>
            <a:satOff val="-4449"/>
            <a:lumOff val="7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Many animals in Arctic lands are barely surviving from all the acidifying oceans that are threatening the arctic ecosystem</a:t>
          </a:r>
        </a:p>
      </dsp:txBody>
      <dsp:txXfrm rot="10800000">
        <a:off x="0" y="2945959"/>
        <a:ext cx="6102350" cy="965448"/>
      </dsp:txXfrm>
    </dsp:sp>
    <dsp:sp modelId="{6C4DC2CA-2068-2346-9609-2A72700A6AC7}">
      <dsp:nvSpPr>
        <dsp:cNvPr id="0" name=""/>
        <dsp:cNvSpPr/>
      </dsp:nvSpPr>
      <dsp:spPr>
        <a:xfrm rot="10800000">
          <a:off x="0" y="1474619"/>
          <a:ext cx="6102350" cy="1485831"/>
        </a:xfrm>
        <a:prstGeom prst="upArrowCallout">
          <a:avLst/>
        </a:prstGeom>
        <a:solidFill>
          <a:schemeClr val="accent5">
            <a:hueOff val="-179905"/>
            <a:satOff val="-6673"/>
            <a:lumOff val="10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The seas are rising because of all the terrifying amounts of melting ice caused by global warming </a:t>
          </a:r>
        </a:p>
      </dsp:txBody>
      <dsp:txXfrm rot="10800000">
        <a:off x="0" y="1474619"/>
        <a:ext cx="6102350" cy="965448"/>
      </dsp:txXfrm>
    </dsp:sp>
    <dsp:sp modelId="{6459A462-2C81-224E-8068-8060382A8DDA}">
      <dsp:nvSpPr>
        <dsp:cNvPr id="0" name=""/>
        <dsp:cNvSpPr/>
      </dsp:nvSpPr>
      <dsp:spPr>
        <a:xfrm rot="10800000">
          <a:off x="0" y="3278"/>
          <a:ext cx="6102350" cy="1485831"/>
        </a:xfrm>
        <a:prstGeom prst="upArrowCallout">
          <a:avLst/>
        </a:prstGeom>
        <a:solidFill>
          <a:schemeClr val="accent5">
            <a:hueOff val="-239873"/>
            <a:satOff val="-8897"/>
            <a:lumOff val="141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Arctic animals are getting extinct because of all the heat and melting ice and snow that is occurring in the arctic lands.</a:t>
          </a:r>
        </a:p>
      </dsp:txBody>
      <dsp:txXfrm rot="10800000">
        <a:off x="0" y="3278"/>
        <a:ext cx="6102350" cy="9654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1C9503A-878A-2F4C-AF84-12A58619B69A}" type="datetimeFigureOut">
              <a:rPr lang="en-JO" smtClean="0"/>
              <a:t>04/12/2022</a:t>
            </a:fld>
            <a:endParaRPr lang="en-JO"/>
          </a:p>
        </p:txBody>
      </p:sp>
      <p:sp>
        <p:nvSpPr>
          <p:cNvPr id="8" name="Footer Placeholder 7"/>
          <p:cNvSpPr>
            <a:spLocks noGrp="1"/>
          </p:cNvSpPr>
          <p:nvPr>
            <p:ph type="ftr" sz="quarter" idx="11"/>
          </p:nvPr>
        </p:nvSpPr>
        <p:spPr/>
        <p:txBody>
          <a:bodyPr/>
          <a:lstStyle/>
          <a:p>
            <a:endParaRPr lang="en-JO"/>
          </a:p>
        </p:txBody>
      </p:sp>
      <p:sp>
        <p:nvSpPr>
          <p:cNvPr id="9" name="Slide Number Placeholder 8"/>
          <p:cNvSpPr>
            <a:spLocks noGrp="1"/>
          </p:cNvSpPr>
          <p:nvPr>
            <p:ph type="sldNum" sz="quarter" idx="12"/>
          </p:nvPr>
        </p:nvSpPr>
        <p:spPr/>
        <p:txBody>
          <a:bodyPr/>
          <a:lstStyle/>
          <a:p>
            <a:fld id="{4C2E699F-6169-9E48-AA58-D43BBD3BCE6F}" type="slidenum">
              <a:rPr lang="en-JO" smtClean="0"/>
              <a:t>‹#›</a:t>
            </a:fld>
            <a:endParaRPr lang="en-JO"/>
          </a:p>
        </p:txBody>
      </p:sp>
    </p:spTree>
    <p:extLst>
      <p:ext uri="{BB962C8B-B14F-4D97-AF65-F5344CB8AC3E}">
        <p14:creationId xmlns:p14="http://schemas.microsoft.com/office/powerpoint/2010/main" val="38052985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9503A-878A-2F4C-AF84-12A58619B69A}" type="datetimeFigureOut">
              <a:rPr lang="en-JO" smtClean="0"/>
              <a:t>04/12/2022</a:t>
            </a:fld>
            <a:endParaRPr lang="en-JO"/>
          </a:p>
        </p:txBody>
      </p:sp>
      <p:sp>
        <p:nvSpPr>
          <p:cNvPr id="5" name="Footer Placeholder 4"/>
          <p:cNvSpPr>
            <a:spLocks noGrp="1"/>
          </p:cNvSpPr>
          <p:nvPr>
            <p:ph type="ftr" sz="quarter" idx="11"/>
          </p:nvPr>
        </p:nvSpPr>
        <p:spPr/>
        <p:txBody>
          <a:bodyPr/>
          <a:lstStyle/>
          <a:p>
            <a:endParaRPr lang="en-JO"/>
          </a:p>
        </p:txBody>
      </p:sp>
      <p:sp>
        <p:nvSpPr>
          <p:cNvPr id="6" name="Slide Number Placeholder 5"/>
          <p:cNvSpPr>
            <a:spLocks noGrp="1"/>
          </p:cNvSpPr>
          <p:nvPr>
            <p:ph type="sldNum" sz="quarter" idx="12"/>
          </p:nvPr>
        </p:nvSpPr>
        <p:spPr/>
        <p:txBody>
          <a:bodyPr/>
          <a:lstStyle/>
          <a:p>
            <a:fld id="{4C2E699F-6169-9E48-AA58-D43BBD3BCE6F}" type="slidenum">
              <a:rPr lang="en-JO" smtClean="0"/>
              <a:t>‹#›</a:t>
            </a:fld>
            <a:endParaRPr lang="en-JO"/>
          </a:p>
        </p:txBody>
      </p:sp>
    </p:spTree>
    <p:extLst>
      <p:ext uri="{BB962C8B-B14F-4D97-AF65-F5344CB8AC3E}">
        <p14:creationId xmlns:p14="http://schemas.microsoft.com/office/powerpoint/2010/main" val="265580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9503A-878A-2F4C-AF84-12A58619B69A}" type="datetimeFigureOut">
              <a:rPr lang="en-JO" smtClean="0"/>
              <a:t>04/12/2022</a:t>
            </a:fld>
            <a:endParaRPr lang="en-JO"/>
          </a:p>
        </p:txBody>
      </p:sp>
      <p:sp>
        <p:nvSpPr>
          <p:cNvPr id="5" name="Footer Placeholder 4"/>
          <p:cNvSpPr>
            <a:spLocks noGrp="1"/>
          </p:cNvSpPr>
          <p:nvPr>
            <p:ph type="ftr" sz="quarter" idx="11"/>
          </p:nvPr>
        </p:nvSpPr>
        <p:spPr/>
        <p:txBody>
          <a:bodyPr/>
          <a:lstStyle/>
          <a:p>
            <a:endParaRPr lang="en-JO"/>
          </a:p>
        </p:txBody>
      </p:sp>
      <p:sp>
        <p:nvSpPr>
          <p:cNvPr id="6" name="Slide Number Placeholder 5"/>
          <p:cNvSpPr>
            <a:spLocks noGrp="1"/>
          </p:cNvSpPr>
          <p:nvPr>
            <p:ph type="sldNum" sz="quarter" idx="12"/>
          </p:nvPr>
        </p:nvSpPr>
        <p:spPr/>
        <p:txBody>
          <a:bodyPr/>
          <a:lstStyle/>
          <a:p>
            <a:fld id="{4C2E699F-6169-9E48-AA58-D43BBD3BCE6F}" type="slidenum">
              <a:rPr lang="en-JO" smtClean="0"/>
              <a:t>‹#›</a:t>
            </a:fld>
            <a:endParaRPr lang="en-JO"/>
          </a:p>
        </p:txBody>
      </p:sp>
    </p:spTree>
    <p:extLst>
      <p:ext uri="{BB962C8B-B14F-4D97-AF65-F5344CB8AC3E}">
        <p14:creationId xmlns:p14="http://schemas.microsoft.com/office/powerpoint/2010/main" val="370439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C9503A-878A-2F4C-AF84-12A58619B69A}" type="datetimeFigureOut">
              <a:rPr lang="en-JO" smtClean="0"/>
              <a:t>04/12/2022</a:t>
            </a:fld>
            <a:endParaRPr lang="en-JO"/>
          </a:p>
        </p:txBody>
      </p:sp>
      <p:sp>
        <p:nvSpPr>
          <p:cNvPr id="8" name="Footer Placeholder 7"/>
          <p:cNvSpPr>
            <a:spLocks noGrp="1"/>
          </p:cNvSpPr>
          <p:nvPr>
            <p:ph type="ftr" sz="quarter" idx="11"/>
          </p:nvPr>
        </p:nvSpPr>
        <p:spPr/>
        <p:txBody>
          <a:bodyPr/>
          <a:lstStyle/>
          <a:p>
            <a:endParaRPr lang="en-JO"/>
          </a:p>
        </p:txBody>
      </p:sp>
      <p:sp>
        <p:nvSpPr>
          <p:cNvPr id="9" name="Slide Number Placeholder 8"/>
          <p:cNvSpPr>
            <a:spLocks noGrp="1"/>
          </p:cNvSpPr>
          <p:nvPr>
            <p:ph type="sldNum" sz="quarter" idx="12"/>
          </p:nvPr>
        </p:nvSpPr>
        <p:spPr/>
        <p:txBody>
          <a:bodyPr/>
          <a:lstStyle/>
          <a:p>
            <a:fld id="{4C2E699F-6169-9E48-AA58-D43BBD3BCE6F}" type="slidenum">
              <a:rPr lang="en-JO" smtClean="0"/>
              <a:t>‹#›</a:t>
            </a:fld>
            <a:endParaRPr lang="en-JO"/>
          </a:p>
        </p:txBody>
      </p:sp>
    </p:spTree>
    <p:extLst>
      <p:ext uri="{BB962C8B-B14F-4D97-AF65-F5344CB8AC3E}">
        <p14:creationId xmlns:p14="http://schemas.microsoft.com/office/powerpoint/2010/main" val="406453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1C9503A-878A-2F4C-AF84-12A58619B69A}" type="datetimeFigureOut">
              <a:rPr lang="en-JO" smtClean="0"/>
              <a:t>04/12/2022</a:t>
            </a:fld>
            <a:endParaRPr lang="en-JO"/>
          </a:p>
        </p:txBody>
      </p:sp>
      <p:sp>
        <p:nvSpPr>
          <p:cNvPr id="8" name="Footer Placeholder 7"/>
          <p:cNvSpPr>
            <a:spLocks noGrp="1"/>
          </p:cNvSpPr>
          <p:nvPr>
            <p:ph type="ftr" sz="quarter" idx="11"/>
          </p:nvPr>
        </p:nvSpPr>
        <p:spPr/>
        <p:txBody>
          <a:bodyPr/>
          <a:lstStyle/>
          <a:p>
            <a:endParaRPr lang="en-JO"/>
          </a:p>
        </p:txBody>
      </p:sp>
      <p:sp>
        <p:nvSpPr>
          <p:cNvPr id="9" name="Slide Number Placeholder 8"/>
          <p:cNvSpPr>
            <a:spLocks noGrp="1"/>
          </p:cNvSpPr>
          <p:nvPr>
            <p:ph type="sldNum" sz="quarter" idx="12"/>
          </p:nvPr>
        </p:nvSpPr>
        <p:spPr/>
        <p:txBody>
          <a:bodyPr/>
          <a:lstStyle/>
          <a:p>
            <a:fld id="{4C2E699F-6169-9E48-AA58-D43BBD3BCE6F}" type="slidenum">
              <a:rPr lang="en-JO" smtClean="0"/>
              <a:t>‹#›</a:t>
            </a:fld>
            <a:endParaRPr lang="en-JO"/>
          </a:p>
        </p:txBody>
      </p:sp>
    </p:spTree>
    <p:extLst>
      <p:ext uri="{BB962C8B-B14F-4D97-AF65-F5344CB8AC3E}">
        <p14:creationId xmlns:p14="http://schemas.microsoft.com/office/powerpoint/2010/main" val="5345214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1C9503A-878A-2F4C-AF84-12A58619B69A}" type="datetimeFigureOut">
              <a:rPr lang="en-JO" smtClean="0"/>
              <a:t>04/12/2022</a:t>
            </a:fld>
            <a:endParaRPr lang="en-JO"/>
          </a:p>
        </p:txBody>
      </p:sp>
      <p:sp>
        <p:nvSpPr>
          <p:cNvPr id="9" name="Footer Placeholder 8"/>
          <p:cNvSpPr>
            <a:spLocks noGrp="1"/>
          </p:cNvSpPr>
          <p:nvPr>
            <p:ph type="ftr" sz="quarter" idx="11"/>
          </p:nvPr>
        </p:nvSpPr>
        <p:spPr/>
        <p:txBody>
          <a:bodyPr/>
          <a:lstStyle/>
          <a:p>
            <a:endParaRPr lang="en-JO"/>
          </a:p>
        </p:txBody>
      </p:sp>
      <p:sp>
        <p:nvSpPr>
          <p:cNvPr id="10" name="Slide Number Placeholder 9"/>
          <p:cNvSpPr>
            <a:spLocks noGrp="1"/>
          </p:cNvSpPr>
          <p:nvPr>
            <p:ph type="sldNum" sz="quarter" idx="12"/>
          </p:nvPr>
        </p:nvSpPr>
        <p:spPr/>
        <p:txBody>
          <a:bodyPr/>
          <a:lstStyle/>
          <a:p>
            <a:fld id="{4C2E699F-6169-9E48-AA58-D43BBD3BCE6F}" type="slidenum">
              <a:rPr lang="en-JO" smtClean="0"/>
              <a:t>‹#›</a:t>
            </a:fld>
            <a:endParaRPr lang="en-JO"/>
          </a:p>
        </p:txBody>
      </p:sp>
    </p:spTree>
    <p:extLst>
      <p:ext uri="{BB962C8B-B14F-4D97-AF65-F5344CB8AC3E}">
        <p14:creationId xmlns:p14="http://schemas.microsoft.com/office/powerpoint/2010/main" val="40614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1C9503A-878A-2F4C-AF84-12A58619B69A}" type="datetimeFigureOut">
              <a:rPr lang="en-JO" smtClean="0"/>
              <a:t>04/12/2022</a:t>
            </a:fld>
            <a:endParaRPr lang="en-JO"/>
          </a:p>
        </p:txBody>
      </p:sp>
      <p:sp>
        <p:nvSpPr>
          <p:cNvPr id="8" name="Footer Placeholder 7"/>
          <p:cNvSpPr>
            <a:spLocks noGrp="1"/>
          </p:cNvSpPr>
          <p:nvPr>
            <p:ph type="ftr" sz="quarter" idx="11"/>
          </p:nvPr>
        </p:nvSpPr>
        <p:spPr/>
        <p:txBody>
          <a:bodyPr/>
          <a:lstStyle/>
          <a:p>
            <a:endParaRPr lang="en-JO"/>
          </a:p>
        </p:txBody>
      </p:sp>
      <p:sp>
        <p:nvSpPr>
          <p:cNvPr id="9" name="Slide Number Placeholder 8"/>
          <p:cNvSpPr>
            <a:spLocks noGrp="1"/>
          </p:cNvSpPr>
          <p:nvPr>
            <p:ph type="sldNum" sz="quarter" idx="12"/>
          </p:nvPr>
        </p:nvSpPr>
        <p:spPr/>
        <p:txBody>
          <a:bodyPr/>
          <a:lstStyle/>
          <a:p>
            <a:fld id="{4C2E699F-6169-9E48-AA58-D43BBD3BCE6F}" type="slidenum">
              <a:rPr lang="en-JO" smtClean="0"/>
              <a:t>‹#›</a:t>
            </a:fld>
            <a:endParaRPr lang="en-JO"/>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1734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C9503A-878A-2F4C-AF84-12A58619B69A}" type="datetimeFigureOut">
              <a:rPr lang="en-JO" smtClean="0"/>
              <a:t>04/12/2022</a:t>
            </a:fld>
            <a:endParaRPr lang="en-JO"/>
          </a:p>
        </p:txBody>
      </p:sp>
      <p:sp>
        <p:nvSpPr>
          <p:cNvPr id="4" name="Footer Placeholder 3"/>
          <p:cNvSpPr>
            <a:spLocks noGrp="1"/>
          </p:cNvSpPr>
          <p:nvPr>
            <p:ph type="ftr" sz="quarter" idx="11"/>
          </p:nvPr>
        </p:nvSpPr>
        <p:spPr/>
        <p:txBody>
          <a:bodyPr/>
          <a:lstStyle/>
          <a:p>
            <a:endParaRPr lang="en-JO"/>
          </a:p>
        </p:txBody>
      </p:sp>
      <p:sp>
        <p:nvSpPr>
          <p:cNvPr id="5" name="Slide Number Placeholder 4"/>
          <p:cNvSpPr>
            <a:spLocks noGrp="1"/>
          </p:cNvSpPr>
          <p:nvPr>
            <p:ph type="sldNum" sz="quarter" idx="12"/>
          </p:nvPr>
        </p:nvSpPr>
        <p:spPr/>
        <p:txBody>
          <a:bodyPr/>
          <a:lstStyle/>
          <a:p>
            <a:fld id="{4C2E699F-6169-9E48-AA58-D43BBD3BCE6F}" type="slidenum">
              <a:rPr lang="en-JO" smtClean="0"/>
              <a:t>‹#›</a:t>
            </a:fld>
            <a:endParaRPr lang="en-JO"/>
          </a:p>
        </p:txBody>
      </p:sp>
    </p:spTree>
    <p:extLst>
      <p:ext uri="{BB962C8B-B14F-4D97-AF65-F5344CB8AC3E}">
        <p14:creationId xmlns:p14="http://schemas.microsoft.com/office/powerpoint/2010/main" val="140793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9503A-878A-2F4C-AF84-12A58619B69A}" type="datetimeFigureOut">
              <a:rPr lang="en-JO" smtClean="0"/>
              <a:t>04/12/2022</a:t>
            </a:fld>
            <a:endParaRPr lang="en-JO"/>
          </a:p>
        </p:txBody>
      </p:sp>
      <p:sp>
        <p:nvSpPr>
          <p:cNvPr id="3" name="Footer Placeholder 2"/>
          <p:cNvSpPr>
            <a:spLocks noGrp="1"/>
          </p:cNvSpPr>
          <p:nvPr>
            <p:ph type="ftr" sz="quarter" idx="11"/>
          </p:nvPr>
        </p:nvSpPr>
        <p:spPr/>
        <p:txBody>
          <a:bodyPr/>
          <a:lstStyle/>
          <a:p>
            <a:endParaRPr lang="en-JO"/>
          </a:p>
        </p:txBody>
      </p:sp>
      <p:sp>
        <p:nvSpPr>
          <p:cNvPr id="4" name="Slide Number Placeholder 3"/>
          <p:cNvSpPr>
            <a:spLocks noGrp="1"/>
          </p:cNvSpPr>
          <p:nvPr>
            <p:ph type="sldNum" sz="quarter" idx="12"/>
          </p:nvPr>
        </p:nvSpPr>
        <p:spPr/>
        <p:txBody>
          <a:bodyPr/>
          <a:lstStyle/>
          <a:p>
            <a:fld id="{4C2E699F-6169-9E48-AA58-D43BBD3BCE6F}" type="slidenum">
              <a:rPr lang="en-JO" smtClean="0"/>
              <a:t>‹#›</a:t>
            </a:fld>
            <a:endParaRPr lang="en-JO"/>
          </a:p>
        </p:txBody>
      </p:sp>
    </p:spTree>
    <p:extLst>
      <p:ext uri="{BB962C8B-B14F-4D97-AF65-F5344CB8AC3E}">
        <p14:creationId xmlns:p14="http://schemas.microsoft.com/office/powerpoint/2010/main" val="373506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1C9503A-878A-2F4C-AF84-12A58619B69A}" type="datetimeFigureOut">
              <a:rPr lang="en-JO" smtClean="0"/>
              <a:t>04/12/2022</a:t>
            </a:fld>
            <a:endParaRPr lang="en-JO"/>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JO"/>
          </a:p>
        </p:txBody>
      </p:sp>
      <p:sp>
        <p:nvSpPr>
          <p:cNvPr id="11" name="Slide Number Placeholder 10"/>
          <p:cNvSpPr>
            <a:spLocks noGrp="1"/>
          </p:cNvSpPr>
          <p:nvPr>
            <p:ph type="sldNum" sz="quarter" idx="12"/>
          </p:nvPr>
        </p:nvSpPr>
        <p:spPr/>
        <p:txBody>
          <a:bodyPr/>
          <a:lstStyle/>
          <a:p>
            <a:fld id="{4C2E699F-6169-9E48-AA58-D43BBD3BCE6F}" type="slidenum">
              <a:rPr lang="en-JO" smtClean="0"/>
              <a:t>‹#›</a:t>
            </a:fld>
            <a:endParaRPr lang="en-JO"/>
          </a:p>
        </p:txBody>
      </p:sp>
    </p:spTree>
    <p:extLst>
      <p:ext uri="{BB962C8B-B14F-4D97-AF65-F5344CB8AC3E}">
        <p14:creationId xmlns:p14="http://schemas.microsoft.com/office/powerpoint/2010/main" val="71188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1C9503A-878A-2F4C-AF84-12A58619B69A}" type="datetimeFigureOut">
              <a:rPr lang="en-JO" smtClean="0"/>
              <a:t>04/12/2022</a:t>
            </a:fld>
            <a:endParaRPr lang="en-JO"/>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JO"/>
          </a:p>
        </p:txBody>
      </p:sp>
      <p:sp>
        <p:nvSpPr>
          <p:cNvPr id="10" name="Slide Number Placeholder 9"/>
          <p:cNvSpPr>
            <a:spLocks noGrp="1"/>
          </p:cNvSpPr>
          <p:nvPr>
            <p:ph type="sldNum" sz="quarter" idx="12"/>
          </p:nvPr>
        </p:nvSpPr>
        <p:spPr/>
        <p:txBody>
          <a:bodyPr/>
          <a:lstStyle/>
          <a:p>
            <a:fld id="{4C2E699F-6169-9E48-AA58-D43BBD3BCE6F}" type="slidenum">
              <a:rPr lang="en-JO" smtClean="0"/>
              <a:t>‹#›</a:t>
            </a:fld>
            <a:endParaRPr lang="en-JO"/>
          </a:p>
        </p:txBody>
      </p:sp>
    </p:spTree>
    <p:extLst>
      <p:ext uri="{BB962C8B-B14F-4D97-AF65-F5344CB8AC3E}">
        <p14:creationId xmlns:p14="http://schemas.microsoft.com/office/powerpoint/2010/main" val="110684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1C9503A-878A-2F4C-AF84-12A58619B69A}" type="datetimeFigureOut">
              <a:rPr lang="en-JO" smtClean="0"/>
              <a:t>04/12/2022</a:t>
            </a:fld>
            <a:endParaRPr lang="en-JO"/>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JO"/>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C2E699F-6169-9E48-AA58-D43BBD3BCE6F}" type="slidenum">
              <a:rPr lang="en-JO" smtClean="0"/>
              <a:t>‹#›</a:t>
            </a:fld>
            <a:endParaRPr lang="en-JO"/>
          </a:p>
        </p:txBody>
      </p:sp>
    </p:spTree>
    <p:extLst>
      <p:ext uri="{BB962C8B-B14F-4D97-AF65-F5344CB8AC3E}">
        <p14:creationId xmlns:p14="http://schemas.microsoft.com/office/powerpoint/2010/main" val="69245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en/photo/576858"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itn.hms.harvard.edu/flash/2020/fire-on-ice-arctic-wildfires-are-the-new-symptom-of-a-warming-planet/"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www.uhdwallpapers.org/2014/03/polar-bears-in-arctic-landscape.html"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223E3D4-362F-E880-34DE-46D53398B629}"/>
              </a:ext>
            </a:extLst>
          </p:cNvPr>
          <p:cNvPicPr>
            <a:picLocks noChangeAspect="1"/>
          </p:cNvPicPr>
          <p:nvPr/>
        </p:nvPicPr>
        <p:blipFill rotWithShape="1">
          <a:blip r:embed="rId2">
            <a:alphaModFix amt="40000"/>
          </a:blip>
          <a:srcRect t="6243" b="3757"/>
          <a:stretch/>
        </p:blipFill>
        <p:spPr>
          <a:xfrm>
            <a:off x="20" y="10"/>
            <a:ext cx="12191980" cy="6857990"/>
          </a:xfrm>
          <a:prstGeom prst="rect">
            <a:avLst/>
          </a:prstGeom>
        </p:spPr>
      </p:pic>
      <p:sp>
        <p:nvSpPr>
          <p:cNvPr id="2" name="Title 1">
            <a:extLst>
              <a:ext uri="{FF2B5EF4-FFF2-40B4-BE49-F238E27FC236}">
                <a16:creationId xmlns:a16="http://schemas.microsoft.com/office/drawing/2014/main" id="{6747C038-36E3-FCFB-52E7-F02428717AA0}"/>
              </a:ext>
            </a:extLst>
          </p:cNvPr>
          <p:cNvSpPr>
            <a:spLocks noGrp="1"/>
          </p:cNvSpPr>
          <p:nvPr>
            <p:ph type="ctrTitle"/>
          </p:nvPr>
        </p:nvSpPr>
        <p:spPr>
          <a:xfrm>
            <a:off x="1600200" y="2386744"/>
            <a:ext cx="8991600" cy="1645920"/>
          </a:xfrm>
          <a:noFill/>
          <a:ln w="38100" cap="sq">
            <a:solidFill>
              <a:schemeClr val="tx1"/>
            </a:solidFill>
            <a:miter lim="800000"/>
          </a:ln>
        </p:spPr>
        <p:txBody>
          <a:bodyPr anchor="ctr">
            <a:normAutofit/>
          </a:bodyPr>
          <a:lstStyle/>
          <a:p>
            <a:r>
              <a:rPr lang="en-US">
                <a:solidFill>
                  <a:schemeClr val="tx1"/>
                </a:solidFill>
              </a:rPr>
              <a:t>L</a:t>
            </a:r>
            <a:r>
              <a:rPr lang="en-JO">
                <a:solidFill>
                  <a:schemeClr val="tx1"/>
                </a:solidFill>
              </a:rPr>
              <a:t>iving things and their enviroment </a:t>
            </a:r>
          </a:p>
        </p:txBody>
      </p:sp>
      <p:sp>
        <p:nvSpPr>
          <p:cNvPr id="3" name="Subtitle 2">
            <a:extLst>
              <a:ext uri="{FF2B5EF4-FFF2-40B4-BE49-F238E27FC236}">
                <a16:creationId xmlns:a16="http://schemas.microsoft.com/office/drawing/2014/main" id="{5BD757CD-15CA-CA64-0255-89FC68F485F4}"/>
              </a:ext>
            </a:extLst>
          </p:cNvPr>
          <p:cNvSpPr>
            <a:spLocks noGrp="1"/>
          </p:cNvSpPr>
          <p:nvPr>
            <p:ph type="subTitle" idx="1"/>
          </p:nvPr>
        </p:nvSpPr>
        <p:spPr>
          <a:xfrm>
            <a:off x="2695194" y="4352544"/>
            <a:ext cx="6801612" cy="1239894"/>
          </a:xfrm>
        </p:spPr>
        <p:txBody>
          <a:bodyPr>
            <a:normAutofit/>
          </a:bodyPr>
          <a:lstStyle/>
          <a:p>
            <a:r>
              <a:rPr lang="en-US">
                <a:solidFill>
                  <a:schemeClr val="tx1"/>
                </a:solidFill>
              </a:rPr>
              <a:t>C</a:t>
            </a:r>
            <a:r>
              <a:rPr lang="en-JO">
                <a:solidFill>
                  <a:schemeClr val="tx1"/>
                </a:solidFill>
              </a:rPr>
              <a:t>elina akkawi , talin yassin ,</a:t>
            </a:r>
          </a:p>
          <a:p>
            <a:r>
              <a:rPr lang="en-JO">
                <a:solidFill>
                  <a:schemeClr val="tx1"/>
                </a:solidFill>
              </a:rPr>
              <a:t>yasmine abuhadba,salma hantoush 6f</a:t>
            </a:r>
          </a:p>
        </p:txBody>
      </p:sp>
    </p:spTree>
    <p:extLst>
      <p:ext uri="{BB962C8B-B14F-4D97-AF65-F5344CB8AC3E}">
        <p14:creationId xmlns:p14="http://schemas.microsoft.com/office/powerpoint/2010/main" val="349899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5E344877-E485-167C-78DC-EDDA48B20880}"/>
              </a:ext>
            </a:extLst>
          </p:cNvPr>
          <p:cNvPicPr>
            <a:picLocks noChangeAspect="1"/>
          </p:cNvPicPr>
          <p:nvPr/>
        </p:nvPicPr>
        <p:blipFill rotWithShape="1">
          <a:blip r:embed="rId2"/>
          <a:srcRect t="6182" b="20767"/>
          <a:stretch/>
        </p:blipFill>
        <p:spPr>
          <a:xfrm>
            <a:off x="20" y="10"/>
            <a:ext cx="12191980" cy="6857990"/>
          </a:xfrm>
          <a:prstGeom prst="rect">
            <a:avLst/>
          </a:prstGeom>
        </p:spPr>
      </p:pic>
      <p:sp>
        <p:nvSpPr>
          <p:cNvPr id="2" name="Title 1">
            <a:extLst>
              <a:ext uri="{FF2B5EF4-FFF2-40B4-BE49-F238E27FC236}">
                <a16:creationId xmlns:a16="http://schemas.microsoft.com/office/drawing/2014/main" id="{E8318789-E13C-919D-EC0F-B72CAE652DAC}"/>
              </a:ext>
            </a:extLst>
          </p:cNvPr>
          <p:cNvSpPr>
            <a:spLocks noGrp="1"/>
          </p:cNvSpPr>
          <p:nvPr>
            <p:ph type="ctrTitle"/>
          </p:nvPr>
        </p:nvSpPr>
        <p:spPr>
          <a:xfrm>
            <a:off x="8022021" y="3231931"/>
            <a:ext cx="3852041" cy="1834056"/>
          </a:xfrm>
        </p:spPr>
        <p:txBody>
          <a:bodyPr>
            <a:normAutofit/>
          </a:bodyPr>
          <a:lstStyle/>
          <a:p>
            <a:r>
              <a:rPr lang="en-JO" sz="4000"/>
              <a:t>Arctic habitats</a:t>
            </a:r>
          </a:p>
        </p:txBody>
      </p:sp>
      <p:sp>
        <p:nvSpPr>
          <p:cNvPr id="3" name="Subtitle 2">
            <a:extLst>
              <a:ext uri="{FF2B5EF4-FFF2-40B4-BE49-F238E27FC236}">
                <a16:creationId xmlns:a16="http://schemas.microsoft.com/office/drawing/2014/main" id="{F638143E-2C2A-14E1-BB0E-48F89BDABF98}"/>
              </a:ext>
            </a:extLst>
          </p:cNvPr>
          <p:cNvSpPr>
            <a:spLocks noGrp="1"/>
          </p:cNvSpPr>
          <p:nvPr>
            <p:ph type="subTitle" idx="1"/>
          </p:nvPr>
        </p:nvSpPr>
        <p:spPr>
          <a:xfrm>
            <a:off x="7782910" y="5242675"/>
            <a:ext cx="4330262" cy="683284"/>
          </a:xfrm>
        </p:spPr>
        <p:txBody>
          <a:bodyPr>
            <a:normAutofit/>
          </a:bodyPr>
          <a:lstStyle/>
          <a:p>
            <a:endParaRPr lang="en-JO" sz="2000"/>
          </a:p>
        </p:txBody>
      </p:sp>
    </p:spTree>
    <p:extLst>
      <p:ext uri="{BB962C8B-B14F-4D97-AF65-F5344CB8AC3E}">
        <p14:creationId xmlns:p14="http://schemas.microsoft.com/office/powerpoint/2010/main" val="353630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07518-ABD7-ADB7-CAF5-73AD2E502AB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arctic</a:t>
            </a:r>
            <a:endParaRPr lang="en-JO" sz="3000">
              <a:solidFill>
                <a:srgbClr val="FFFFFF"/>
              </a:solidFill>
            </a:endParaRPr>
          </a:p>
        </p:txBody>
      </p:sp>
      <p:sp>
        <p:nvSpPr>
          <p:cNvPr id="3" name="Content Placeholder 2">
            <a:extLst>
              <a:ext uri="{FF2B5EF4-FFF2-40B4-BE49-F238E27FC236}">
                <a16:creationId xmlns:a16="http://schemas.microsoft.com/office/drawing/2014/main" id="{66251A73-DEE7-3F5B-3AE7-87263845131C}"/>
              </a:ext>
            </a:extLst>
          </p:cNvPr>
          <p:cNvSpPr>
            <a:spLocks noGrp="1"/>
          </p:cNvSpPr>
          <p:nvPr>
            <p:ph idx="1"/>
          </p:nvPr>
        </p:nvSpPr>
        <p:spPr>
          <a:xfrm>
            <a:off x="5591695" y="1402080"/>
            <a:ext cx="5320696" cy="4053840"/>
          </a:xfrm>
        </p:spPr>
        <p:txBody>
          <a:bodyPr anchor="ctr">
            <a:normAutofit/>
          </a:bodyPr>
          <a:lstStyle/>
          <a:p>
            <a:pPr marL="0" indent="0" defTabSz="914400" rtl="0" eaLnBrk="1" latinLnBrk="0" hangingPunct="1">
              <a:spcBef>
                <a:spcPts val="1000"/>
              </a:spcBef>
              <a:buFont typeface="Arial" panose="020B0604020202020204" pitchFamily="34" charset="0"/>
              <a:buNone/>
            </a:pPr>
            <a:r>
              <a:rPr lang="en-JO"/>
              <a:t>The </a:t>
            </a:r>
            <a:r>
              <a:rPr lang="en-US"/>
              <a:t>arctic is a polar region located at the northern of earth. The arctic consists of the arctic ocean, adjacent seas,danish realm,finland,norway</a:t>
            </a:r>
            <a:endParaRPr lang="en-JO"/>
          </a:p>
        </p:txBody>
      </p:sp>
      <p:sp>
        <p:nvSpPr>
          <p:cNvPr id="4" name="TextBox 3">
            <a:extLst>
              <a:ext uri="{FF2B5EF4-FFF2-40B4-BE49-F238E27FC236}">
                <a16:creationId xmlns:a16="http://schemas.microsoft.com/office/drawing/2014/main" id="{CD05CC2A-E003-BB69-3D96-2F79A805EA77}"/>
              </a:ext>
            </a:extLst>
          </p:cNvPr>
          <p:cNvSpPr txBox="1"/>
          <p:nvPr/>
        </p:nvSpPr>
        <p:spPr>
          <a:xfrm>
            <a:off x="3118131" y="75186"/>
            <a:ext cx="2286625" cy="369332"/>
          </a:xfrm>
          <a:prstGeom prst="rect">
            <a:avLst/>
          </a:prstGeom>
          <a:noFill/>
        </p:spPr>
        <p:txBody>
          <a:bodyPr wrap="square" rtlCol="0">
            <a:spAutoFit/>
          </a:bodyPr>
          <a:lstStyle/>
          <a:p>
            <a:r>
              <a:rPr lang="en-JO" dirty="0"/>
              <a:t>Yasmine Abuhadba  </a:t>
            </a:r>
          </a:p>
        </p:txBody>
      </p:sp>
    </p:spTree>
    <p:extLst>
      <p:ext uri="{BB962C8B-B14F-4D97-AF65-F5344CB8AC3E}">
        <p14:creationId xmlns:p14="http://schemas.microsoft.com/office/powerpoint/2010/main" val="129502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6F67-C806-1A47-0B5B-3677DF12BF18}"/>
              </a:ext>
            </a:extLst>
          </p:cNvPr>
          <p:cNvSpPr>
            <a:spLocks noGrp="1"/>
          </p:cNvSpPr>
          <p:nvPr>
            <p:ph type="title"/>
          </p:nvPr>
        </p:nvSpPr>
        <p:spPr>
          <a:xfrm>
            <a:off x="4089131" y="388394"/>
            <a:ext cx="3864864" cy="1188720"/>
          </a:xfrm>
        </p:spPr>
        <p:txBody>
          <a:bodyPr/>
          <a:lstStyle/>
          <a:p>
            <a:pPr algn="l" defTabSz="914400" rtl="1" eaLnBrk="1" latinLnBrk="0" hangingPunct="1">
              <a:lnSpc>
                <a:spcPct val="90000"/>
              </a:lnSpc>
              <a:spcBef>
                <a:spcPct val="0"/>
              </a:spcBef>
              <a:buNone/>
            </a:pPr>
            <a:r>
              <a:rPr lang="en-US" dirty="0"/>
              <a:t>Arctic animals </a:t>
            </a:r>
            <a:endParaRPr lang="en-JO" dirty="0"/>
          </a:p>
        </p:txBody>
      </p:sp>
      <p:sp>
        <p:nvSpPr>
          <p:cNvPr id="3" name="Content Placeholder 2">
            <a:extLst>
              <a:ext uri="{FF2B5EF4-FFF2-40B4-BE49-F238E27FC236}">
                <a16:creationId xmlns:a16="http://schemas.microsoft.com/office/drawing/2014/main" id="{7214D57F-DCE2-8225-5A93-7A5F95BB4E33}"/>
              </a:ext>
            </a:extLst>
          </p:cNvPr>
          <p:cNvSpPr>
            <a:spLocks noGrp="1"/>
          </p:cNvSpPr>
          <p:nvPr>
            <p:ph idx="1"/>
          </p:nvPr>
        </p:nvSpPr>
        <p:spPr>
          <a:xfrm>
            <a:off x="298939" y="2367749"/>
            <a:ext cx="5152292" cy="1234098"/>
          </a:xfrm>
        </p:spPr>
        <p:txBody>
          <a:bodyPr>
            <a:normAutofit/>
          </a:bodyPr>
          <a:lstStyle/>
          <a:p>
            <a:pPr marL="0" indent="0">
              <a:buNone/>
            </a:pPr>
            <a:r>
              <a:rPr lang="en-US" sz="2000" dirty="0"/>
              <a:t>polar bears are warm blooded that is why they have a think layer of fat and they are covered up by fur </a:t>
            </a:r>
            <a:endParaRPr lang="en-JO" sz="2000" dirty="0"/>
          </a:p>
        </p:txBody>
      </p:sp>
      <p:sp>
        <p:nvSpPr>
          <p:cNvPr id="4" name="Rectangle 3">
            <a:extLst>
              <a:ext uri="{FF2B5EF4-FFF2-40B4-BE49-F238E27FC236}">
                <a16:creationId xmlns:a16="http://schemas.microsoft.com/office/drawing/2014/main" id="{B816FCD5-E816-5F0C-E66A-C7A29EF91214}"/>
              </a:ext>
            </a:extLst>
          </p:cNvPr>
          <p:cNvSpPr/>
          <p:nvPr/>
        </p:nvSpPr>
        <p:spPr>
          <a:xfrm>
            <a:off x="756028" y="1444419"/>
            <a:ext cx="348197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Polar bears </a:t>
            </a:r>
          </a:p>
        </p:txBody>
      </p:sp>
      <p:sp>
        <p:nvSpPr>
          <p:cNvPr id="5" name="Rectangle 4">
            <a:extLst>
              <a:ext uri="{FF2B5EF4-FFF2-40B4-BE49-F238E27FC236}">
                <a16:creationId xmlns:a16="http://schemas.microsoft.com/office/drawing/2014/main" id="{2DD5592B-95F0-58EA-117E-FED12A3F1068}"/>
              </a:ext>
            </a:extLst>
          </p:cNvPr>
          <p:cNvSpPr/>
          <p:nvPr/>
        </p:nvSpPr>
        <p:spPr>
          <a:xfrm>
            <a:off x="7953995" y="1444419"/>
            <a:ext cx="214994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whales</a:t>
            </a:r>
          </a:p>
        </p:txBody>
      </p:sp>
      <p:sp>
        <p:nvSpPr>
          <p:cNvPr id="6" name="TextBox 5">
            <a:extLst>
              <a:ext uri="{FF2B5EF4-FFF2-40B4-BE49-F238E27FC236}">
                <a16:creationId xmlns:a16="http://schemas.microsoft.com/office/drawing/2014/main" id="{37D47407-D99D-7881-5A10-3E1A3F6F483F}"/>
              </a:ext>
            </a:extLst>
          </p:cNvPr>
          <p:cNvSpPr txBox="1"/>
          <p:nvPr/>
        </p:nvSpPr>
        <p:spPr>
          <a:xfrm>
            <a:off x="7490988" y="2367749"/>
            <a:ext cx="4161750" cy="1015663"/>
          </a:xfrm>
          <a:prstGeom prst="rect">
            <a:avLst/>
          </a:prstGeom>
          <a:noFill/>
        </p:spPr>
        <p:txBody>
          <a:bodyPr wrap="square" rtlCol="0">
            <a:spAutoFit/>
          </a:bodyPr>
          <a:lstStyle/>
          <a:p>
            <a:r>
              <a:rPr lang="en-US" sz="2000" dirty="0"/>
              <a:t>W</a:t>
            </a:r>
            <a:r>
              <a:rPr lang="en-JO" sz="2000" dirty="0"/>
              <a:t>hales are widely distributed and diverse group of fully aquatic placental marine mammals</a:t>
            </a:r>
          </a:p>
        </p:txBody>
      </p:sp>
      <p:sp>
        <p:nvSpPr>
          <p:cNvPr id="7" name="Rectangle 6">
            <a:extLst>
              <a:ext uri="{FF2B5EF4-FFF2-40B4-BE49-F238E27FC236}">
                <a16:creationId xmlns:a16="http://schemas.microsoft.com/office/drawing/2014/main" id="{113BC0C8-3734-7D7C-BCC9-EBC90A3E6809}"/>
              </a:ext>
            </a:extLst>
          </p:cNvPr>
          <p:cNvSpPr/>
          <p:nvPr/>
        </p:nvSpPr>
        <p:spPr>
          <a:xfrm>
            <a:off x="4220790" y="3817243"/>
            <a:ext cx="280102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Arctic fox</a:t>
            </a:r>
          </a:p>
        </p:txBody>
      </p:sp>
      <p:sp>
        <p:nvSpPr>
          <p:cNvPr id="11" name="TextBox 10">
            <a:extLst>
              <a:ext uri="{FF2B5EF4-FFF2-40B4-BE49-F238E27FC236}">
                <a16:creationId xmlns:a16="http://schemas.microsoft.com/office/drawing/2014/main" id="{CF827940-6D8D-660C-5AA3-9AE8C0A728FB}"/>
              </a:ext>
            </a:extLst>
          </p:cNvPr>
          <p:cNvSpPr txBox="1"/>
          <p:nvPr/>
        </p:nvSpPr>
        <p:spPr>
          <a:xfrm>
            <a:off x="3821723" y="4958862"/>
            <a:ext cx="3669265" cy="1631216"/>
          </a:xfrm>
          <a:prstGeom prst="rect">
            <a:avLst/>
          </a:prstGeom>
          <a:noFill/>
        </p:spPr>
        <p:txBody>
          <a:bodyPr wrap="square" rtlCol="0">
            <a:spAutoFit/>
          </a:bodyPr>
          <a:lstStyle/>
          <a:p>
            <a:r>
              <a:rPr lang="en-US" sz="2000" dirty="0"/>
              <a:t>A</a:t>
            </a:r>
            <a:r>
              <a:rPr lang="en-JO" sz="2000" dirty="0"/>
              <a:t>rctic fox also known as the white fox ,polar fox and snow fox is a small fox native to the arctic regions of the nothern hemisphere </a:t>
            </a:r>
          </a:p>
        </p:txBody>
      </p:sp>
      <p:sp>
        <p:nvSpPr>
          <p:cNvPr id="24" name="TextBox 23">
            <a:extLst>
              <a:ext uri="{FF2B5EF4-FFF2-40B4-BE49-F238E27FC236}">
                <a16:creationId xmlns:a16="http://schemas.microsoft.com/office/drawing/2014/main" id="{17E968C1-954B-D6D8-4279-10DA85156C6A}"/>
              </a:ext>
            </a:extLst>
          </p:cNvPr>
          <p:cNvSpPr txBox="1"/>
          <p:nvPr/>
        </p:nvSpPr>
        <p:spPr>
          <a:xfrm>
            <a:off x="8147957" y="3817243"/>
            <a:ext cx="3184072" cy="2518243"/>
          </a:xfrm>
          <a:prstGeom prst="rect">
            <a:avLst/>
          </a:prstGeom>
          <a:noFill/>
        </p:spPr>
        <p:txBody>
          <a:bodyPr wrap="square" rtlCol="0">
            <a:spAutoFit/>
          </a:bodyPr>
          <a:lstStyle/>
          <a:p>
            <a:endParaRPr lang="en-JO" dirty="0"/>
          </a:p>
        </p:txBody>
      </p:sp>
      <p:pic>
        <p:nvPicPr>
          <p:cNvPr id="29" name="Picture 28" descr="An iceberg in the water&#10;&#10;Description automatically generated with medium confidence">
            <a:extLst>
              <a:ext uri="{FF2B5EF4-FFF2-40B4-BE49-F238E27FC236}">
                <a16:creationId xmlns:a16="http://schemas.microsoft.com/office/drawing/2014/main" id="{0F586DF2-18AC-D0F8-31B1-B645B60700C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41978" y="3601847"/>
            <a:ext cx="3796029" cy="2847880"/>
          </a:xfrm>
          <a:prstGeom prst="rect">
            <a:avLst/>
          </a:prstGeom>
        </p:spPr>
      </p:pic>
      <p:pic>
        <p:nvPicPr>
          <p:cNvPr id="32" name="Picture 31" descr="A picture containing snow, nature, outdoor, sky&#10;&#10;Description automatically generated">
            <a:extLst>
              <a:ext uri="{FF2B5EF4-FFF2-40B4-BE49-F238E27FC236}">
                <a16:creationId xmlns:a16="http://schemas.microsoft.com/office/drawing/2014/main" id="{39D37CEA-F0B0-F7D1-3B73-355CEED499D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28295" y="3824446"/>
            <a:ext cx="3388342" cy="2268831"/>
          </a:xfrm>
          <a:prstGeom prst="rect">
            <a:avLst/>
          </a:prstGeom>
        </p:spPr>
      </p:pic>
      <p:sp>
        <p:nvSpPr>
          <p:cNvPr id="33" name="TextBox 32">
            <a:extLst>
              <a:ext uri="{FF2B5EF4-FFF2-40B4-BE49-F238E27FC236}">
                <a16:creationId xmlns:a16="http://schemas.microsoft.com/office/drawing/2014/main" id="{BF0606A2-3E8B-C072-219E-3B1555160037}"/>
              </a:ext>
            </a:extLst>
          </p:cNvPr>
          <p:cNvSpPr txBox="1"/>
          <p:nvPr/>
        </p:nvSpPr>
        <p:spPr>
          <a:xfrm>
            <a:off x="328295" y="6669562"/>
            <a:ext cx="3388342" cy="230832"/>
          </a:xfrm>
          <a:prstGeom prst="rect">
            <a:avLst/>
          </a:prstGeom>
          <a:noFill/>
        </p:spPr>
        <p:txBody>
          <a:bodyPr wrap="square" rtlCol="0">
            <a:spAutoFit/>
          </a:bodyPr>
          <a:lstStyle/>
          <a:p>
            <a:r>
              <a:rPr lang="en-JO" sz="900">
                <a:hlinkClick r:id="rId5" tooltip="http://sitn.hms.harvard.edu/flash/2020/fire-on-ice-arctic-wildfires-are-the-new-symptom-of-a-warming-planet/"/>
              </a:rPr>
              <a:t>This Photo</a:t>
            </a:r>
            <a:r>
              <a:rPr lang="en-JO" sz="900"/>
              <a:t> by Unknown Author is licensed under </a:t>
            </a:r>
            <a:r>
              <a:rPr lang="en-JO" sz="900">
                <a:hlinkClick r:id="rId6" tooltip="https://creativecommons.org/licenses/by-nc-sa/3.0/"/>
              </a:rPr>
              <a:t>CC BY-SA-NC</a:t>
            </a:r>
            <a:endParaRPr lang="en-JO" sz="900"/>
          </a:p>
        </p:txBody>
      </p:sp>
      <p:sp>
        <p:nvSpPr>
          <p:cNvPr id="8" name="TextBox 7">
            <a:extLst>
              <a:ext uri="{FF2B5EF4-FFF2-40B4-BE49-F238E27FC236}">
                <a16:creationId xmlns:a16="http://schemas.microsoft.com/office/drawing/2014/main" id="{1DDF5421-E67C-E8A9-B7D2-A2AA48161EE5}"/>
              </a:ext>
            </a:extLst>
          </p:cNvPr>
          <p:cNvSpPr txBox="1"/>
          <p:nvPr/>
        </p:nvSpPr>
        <p:spPr>
          <a:xfrm>
            <a:off x="328294" y="130629"/>
            <a:ext cx="2072005" cy="369332"/>
          </a:xfrm>
          <a:prstGeom prst="rect">
            <a:avLst/>
          </a:prstGeom>
          <a:noFill/>
        </p:spPr>
        <p:txBody>
          <a:bodyPr wrap="square" rtlCol="0">
            <a:spAutoFit/>
          </a:bodyPr>
          <a:lstStyle/>
          <a:p>
            <a:r>
              <a:rPr lang="en-JO" dirty="0"/>
              <a:t>Yasmine Abuhadba </a:t>
            </a:r>
          </a:p>
        </p:txBody>
      </p:sp>
    </p:spTree>
    <p:extLst>
      <p:ext uri="{BB962C8B-B14F-4D97-AF65-F5344CB8AC3E}">
        <p14:creationId xmlns:p14="http://schemas.microsoft.com/office/powerpoint/2010/main" val="216494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93E2-7892-7C6C-6541-EAC4E0F16AA8}"/>
              </a:ext>
            </a:extLst>
          </p:cNvPr>
          <p:cNvSpPr>
            <a:spLocks noGrp="1"/>
          </p:cNvSpPr>
          <p:nvPr>
            <p:ph type="title"/>
          </p:nvPr>
        </p:nvSpPr>
        <p:spPr>
          <a:solidFill>
            <a:srgbClr val="FFFFFF"/>
          </a:solidFill>
          <a:ln>
            <a:solidFill>
              <a:srgbClr val="262626"/>
            </a:solidFill>
          </a:ln>
        </p:spPr>
        <p:txBody>
          <a:bodyPr>
            <a:normAutofit/>
          </a:bodyPr>
          <a:lstStyle/>
          <a:p>
            <a:r>
              <a:rPr lang="en-US" sz="2400"/>
              <a:t>T</a:t>
            </a:r>
            <a:r>
              <a:rPr lang="en-JO" sz="2400"/>
              <a:t>he main reason why animals are extinct </a:t>
            </a:r>
          </a:p>
        </p:txBody>
      </p:sp>
      <p:graphicFrame>
        <p:nvGraphicFramePr>
          <p:cNvPr id="5" name="Content Placeholder 2">
            <a:extLst>
              <a:ext uri="{FF2B5EF4-FFF2-40B4-BE49-F238E27FC236}">
                <a16:creationId xmlns:a16="http://schemas.microsoft.com/office/drawing/2014/main" id="{80B03FCB-83A4-D461-75DB-C21220415F65}"/>
              </a:ext>
            </a:extLst>
          </p:cNvPr>
          <p:cNvGraphicFramePr>
            <a:graphicFrameLocks noGrp="1"/>
          </p:cNvGraphicFramePr>
          <p:nvPr>
            <p:ph type="pic" idx="1"/>
            <p:extLst>
              <p:ext uri="{D42A27DB-BD31-4B8C-83A1-F6EECF244321}">
                <p14:modId xmlns:p14="http://schemas.microsoft.com/office/powerpoint/2010/main" val="3780547552"/>
              </p:ext>
            </p:extLst>
          </p:nvPr>
        </p:nvGraphicFramePr>
        <p:xfrm>
          <a:off x="6096000" y="0"/>
          <a:ext cx="610235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Placeholder 12">
            <a:extLst>
              <a:ext uri="{FF2B5EF4-FFF2-40B4-BE49-F238E27FC236}">
                <a16:creationId xmlns:a16="http://schemas.microsoft.com/office/drawing/2014/main" id="{C945C765-F879-F10F-32FF-F94C29208EB0}"/>
              </a:ext>
            </a:extLst>
          </p:cNvPr>
          <p:cNvSpPr>
            <a:spLocks noGrp="1"/>
          </p:cNvSpPr>
          <p:nvPr>
            <p:ph type="body" sz="half" idx="2"/>
          </p:nvPr>
        </p:nvSpPr>
        <p:spPr/>
        <p:txBody>
          <a:bodyPr/>
          <a:lstStyle/>
          <a:p>
            <a:r>
              <a:rPr lang="en-JO" dirty="0"/>
              <a:t>Celina akkawi </a:t>
            </a:r>
          </a:p>
        </p:txBody>
      </p:sp>
    </p:spTree>
    <p:extLst>
      <p:ext uri="{BB962C8B-B14F-4D97-AF65-F5344CB8AC3E}">
        <p14:creationId xmlns:p14="http://schemas.microsoft.com/office/powerpoint/2010/main" val="818410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3837-359F-4094-7017-5922A629CFDB}"/>
              </a:ext>
            </a:extLst>
          </p:cNvPr>
          <p:cNvSpPr>
            <a:spLocks noGrp="1"/>
          </p:cNvSpPr>
          <p:nvPr>
            <p:ph type="title"/>
          </p:nvPr>
        </p:nvSpPr>
        <p:spPr>
          <a:xfrm>
            <a:off x="1873046" y="964692"/>
            <a:ext cx="3980638" cy="1188720"/>
          </a:xfrm>
        </p:spPr>
        <p:txBody>
          <a:bodyPr>
            <a:normAutofit fontScale="90000"/>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How are scientists preventing these arctic animals in antarctica from getting extinct?</a:t>
            </a:r>
            <a:endParaRPr lang="en-JO" dirty="0"/>
          </a:p>
        </p:txBody>
      </p:sp>
      <p:sp>
        <p:nvSpPr>
          <p:cNvPr id="3" name="Content Placeholder 2">
            <a:extLst>
              <a:ext uri="{FF2B5EF4-FFF2-40B4-BE49-F238E27FC236}">
                <a16:creationId xmlns:a16="http://schemas.microsoft.com/office/drawing/2014/main" id="{76CD4A66-35C0-B228-B143-017A066DD530}"/>
              </a:ext>
            </a:extLst>
          </p:cNvPr>
          <p:cNvSpPr>
            <a:spLocks noGrp="1"/>
          </p:cNvSpPr>
          <p:nvPr>
            <p:ph sz="half"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From teaching captive and breeding new variants to deploying dogs and drones and scientists also aim to nurture different types of species in the arctic.</a:t>
            </a:r>
            <a:r>
              <a:rPr lang="en-JO" dirty="0">
                <a:effectLst/>
              </a:rPr>
              <a:t> </a:t>
            </a:r>
          </a:p>
          <a:p>
            <a:r>
              <a:rPr lang="en-US" sz="1800" dirty="0">
                <a:effectLst/>
                <a:latin typeface="Calibri" panose="020F0502020204030204" pitchFamily="34" charset="0"/>
                <a:ea typeface="Calibri" panose="020F0502020204030204" pitchFamily="34" charset="0"/>
                <a:cs typeface="Arial" panose="020B0604020202020204" pitchFamily="34" charset="0"/>
              </a:rPr>
              <a:t>With protecting and restoring and connecting the habitats that are endangered species and other wildlife-friendly land management practices.</a:t>
            </a:r>
            <a:r>
              <a:rPr lang="en-JO" dirty="0">
                <a:effectLst/>
              </a:rPr>
              <a:t> </a:t>
            </a:r>
            <a:endParaRPr lang="en-JO" dirty="0"/>
          </a:p>
        </p:txBody>
      </p:sp>
      <p:sp>
        <p:nvSpPr>
          <p:cNvPr id="4" name="Content Placeholder 3">
            <a:extLst>
              <a:ext uri="{FF2B5EF4-FFF2-40B4-BE49-F238E27FC236}">
                <a16:creationId xmlns:a16="http://schemas.microsoft.com/office/drawing/2014/main" id="{AD3AC1B3-3CE1-A6BD-D2AD-908983784800}"/>
              </a:ext>
            </a:extLst>
          </p:cNvPr>
          <p:cNvSpPr>
            <a:spLocks noGrp="1"/>
          </p:cNvSpPr>
          <p:nvPr>
            <p:ph sz="half" idx="2"/>
          </p:nvPr>
        </p:nvSpPr>
        <p:spPr>
          <a:xfrm>
            <a:off x="6338315" y="2638044"/>
            <a:ext cx="4270247" cy="1506253"/>
          </a:xfrm>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In conclusion, all scientists are trying to do is discover new species, but people are still causing combustion, littering and polluting</a:t>
            </a:r>
            <a:r>
              <a:rPr lang="en-JO" dirty="0">
                <a:effectLst/>
              </a:rPr>
              <a:t> </a:t>
            </a:r>
            <a:endParaRPr lang="en-JO" dirty="0"/>
          </a:p>
        </p:txBody>
      </p:sp>
      <p:sp>
        <p:nvSpPr>
          <p:cNvPr id="6" name="Rectangle 5">
            <a:extLst>
              <a:ext uri="{FF2B5EF4-FFF2-40B4-BE49-F238E27FC236}">
                <a16:creationId xmlns:a16="http://schemas.microsoft.com/office/drawing/2014/main" id="{C62557E7-5DA8-BC64-D97D-0F032AD61A7B}"/>
              </a:ext>
            </a:extLst>
          </p:cNvPr>
          <p:cNvSpPr/>
          <p:nvPr/>
        </p:nvSpPr>
        <p:spPr>
          <a:xfrm>
            <a:off x="7049728" y="976537"/>
            <a:ext cx="2964427" cy="11768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algn="ctr" defTabSz="457200" rtl="1" eaLnBrk="1" latinLnBrk="0" hangingPunct="1"/>
            <a:r>
              <a:rPr lang="en-US" dirty="0"/>
              <a:t>CONCLUSION</a:t>
            </a:r>
            <a:endParaRPr lang="en-JO" dirty="0"/>
          </a:p>
        </p:txBody>
      </p:sp>
      <p:pic>
        <p:nvPicPr>
          <p:cNvPr id="8" name="Picture 7">
            <a:extLst>
              <a:ext uri="{FF2B5EF4-FFF2-40B4-BE49-F238E27FC236}">
                <a16:creationId xmlns:a16="http://schemas.microsoft.com/office/drawing/2014/main" id="{AB560F18-28A0-5F4D-AC4A-6780D01F7D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10516" y="4144297"/>
            <a:ext cx="3303639" cy="2065372"/>
          </a:xfrm>
          <a:prstGeom prst="rect">
            <a:avLst/>
          </a:prstGeom>
        </p:spPr>
      </p:pic>
      <p:sp>
        <p:nvSpPr>
          <p:cNvPr id="9" name="TextBox 8">
            <a:extLst>
              <a:ext uri="{FF2B5EF4-FFF2-40B4-BE49-F238E27FC236}">
                <a16:creationId xmlns:a16="http://schemas.microsoft.com/office/drawing/2014/main" id="{266485CD-6B43-1729-59BF-BFDEB41E7812}"/>
              </a:ext>
            </a:extLst>
          </p:cNvPr>
          <p:cNvSpPr txBox="1"/>
          <p:nvPr/>
        </p:nvSpPr>
        <p:spPr>
          <a:xfrm>
            <a:off x="6710516" y="6412526"/>
            <a:ext cx="3303639" cy="230832"/>
          </a:xfrm>
          <a:prstGeom prst="rect">
            <a:avLst/>
          </a:prstGeom>
          <a:noFill/>
        </p:spPr>
        <p:txBody>
          <a:bodyPr wrap="square" rtlCol="0">
            <a:spAutoFit/>
          </a:bodyPr>
          <a:lstStyle/>
          <a:p>
            <a:r>
              <a:rPr lang="en-JO" sz="900">
                <a:hlinkClick r:id="rId3" tooltip="http://www.uhdwallpapers.org/2014/03/polar-bears-in-arctic-landscape.html"/>
              </a:rPr>
              <a:t>This Photo</a:t>
            </a:r>
            <a:r>
              <a:rPr lang="en-JO" sz="900"/>
              <a:t> by Unknown Author is licensed under </a:t>
            </a:r>
            <a:r>
              <a:rPr lang="en-JO" sz="900">
                <a:hlinkClick r:id="rId4" tooltip="https://creativecommons.org/licenses/by/3.0/"/>
              </a:rPr>
              <a:t>CC BY</a:t>
            </a:r>
            <a:endParaRPr lang="en-JO" sz="900"/>
          </a:p>
        </p:txBody>
      </p:sp>
      <p:sp>
        <p:nvSpPr>
          <p:cNvPr id="10" name="TextBox 9">
            <a:extLst>
              <a:ext uri="{FF2B5EF4-FFF2-40B4-BE49-F238E27FC236}">
                <a16:creationId xmlns:a16="http://schemas.microsoft.com/office/drawing/2014/main" id="{557520AF-3F35-6100-302A-BD7D23D7B66D}"/>
              </a:ext>
            </a:extLst>
          </p:cNvPr>
          <p:cNvSpPr txBox="1"/>
          <p:nvPr/>
        </p:nvSpPr>
        <p:spPr>
          <a:xfrm>
            <a:off x="212271" y="179614"/>
            <a:ext cx="1660775" cy="369332"/>
          </a:xfrm>
          <a:prstGeom prst="rect">
            <a:avLst/>
          </a:prstGeom>
          <a:noFill/>
        </p:spPr>
        <p:txBody>
          <a:bodyPr wrap="square" rtlCol="0">
            <a:spAutoFit/>
          </a:bodyPr>
          <a:lstStyle/>
          <a:p>
            <a:r>
              <a:rPr lang="en-US" dirty="0" err="1"/>
              <a:t>Talin</a:t>
            </a:r>
            <a:r>
              <a:rPr lang="en-US" dirty="0"/>
              <a:t> Yassin</a:t>
            </a:r>
            <a:endParaRPr lang="en-JO" dirty="0"/>
          </a:p>
        </p:txBody>
      </p:sp>
    </p:spTree>
    <p:extLst>
      <p:ext uri="{BB962C8B-B14F-4D97-AF65-F5344CB8AC3E}">
        <p14:creationId xmlns:p14="http://schemas.microsoft.com/office/powerpoint/2010/main" val="427544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1B82C-34F4-3DF2-6A98-2BE04C62A3F9}"/>
              </a:ext>
            </a:extLst>
          </p:cNvPr>
          <p:cNvSpPr>
            <a:spLocks noGrp="1"/>
          </p:cNvSpPr>
          <p:nvPr>
            <p:ph type="title"/>
          </p:nvPr>
        </p:nvSpPr>
        <p:spPr/>
        <p:txBody>
          <a:bodyPr/>
          <a:lstStyle/>
          <a:p>
            <a:r>
              <a:rPr lang="en-US" dirty="0"/>
              <a:t>S</a:t>
            </a:r>
            <a:r>
              <a:rPr lang="en-JO" dirty="0"/>
              <a:t>tatistics of the arctic</a:t>
            </a:r>
          </a:p>
        </p:txBody>
      </p:sp>
      <p:sp>
        <p:nvSpPr>
          <p:cNvPr id="3" name="Content Placeholder 2">
            <a:extLst>
              <a:ext uri="{FF2B5EF4-FFF2-40B4-BE49-F238E27FC236}">
                <a16:creationId xmlns:a16="http://schemas.microsoft.com/office/drawing/2014/main" id="{3224DE85-72D1-DF0E-0AA4-07D019ED8B5B}"/>
              </a:ext>
            </a:extLst>
          </p:cNvPr>
          <p:cNvSpPr>
            <a:spLocks noGrp="1"/>
          </p:cNvSpPr>
          <p:nvPr>
            <p:ph idx="1"/>
          </p:nvPr>
        </p:nvSpPr>
        <p:spPr>
          <a:xfrm>
            <a:off x="6736080" y="804671"/>
            <a:ext cx="4815840" cy="5867977"/>
          </a:xfrm>
        </p:spPr>
        <p:txBody>
          <a:bodyPr/>
          <a:lstStyle/>
          <a:p>
            <a:pPr marL="0" indent="0">
              <a:buNone/>
            </a:pPr>
            <a:r>
              <a:rPr lang="en-US" sz="2000" dirty="0"/>
              <a:t>H</a:t>
            </a:r>
            <a:r>
              <a:rPr lang="en-JO" sz="2000" dirty="0"/>
              <a:t>ow much ice is left on the arctic?</a:t>
            </a:r>
          </a:p>
          <a:p>
            <a:pPr marL="0" indent="0">
              <a:buNone/>
            </a:pPr>
            <a:r>
              <a:rPr lang="en-US" dirty="0">
                <a:solidFill>
                  <a:schemeClr val="tx2">
                    <a:lumMod val="60000"/>
                    <a:lumOff val="40000"/>
                  </a:schemeClr>
                </a:solidFill>
              </a:rPr>
              <a:t>T</a:t>
            </a:r>
            <a:r>
              <a:rPr lang="en-JO" dirty="0">
                <a:solidFill>
                  <a:schemeClr val="tx2">
                    <a:lumMod val="60000"/>
                    <a:lumOff val="40000"/>
                  </a:schemeClr>
                </a:solidFill>
              </a:rPr>
              <a:t>here is about </a:t>
            </a:r>
            <a:r>
              <a:rPr lang="en-US" b="1" i="0" dirty="0">
                <a:solidFill>
                  <a:schemeClr val="tx2">
                    <a:lumMod val="60000"/>
                    <a:lumOff val="40000"/>
                  </a:schemeClr>
                </a:solidFill>
                <a:effectLst/>
                <a:latin typeface="arial" panose="020B0604020202020204" pitchFamily="34" charset="0"/>
              </a:rPr>
              <a:t>14.0 million km2 </a:t>
            </a:r>
            <a:r>
              <a:rPr lang="en-US" dirty="0">
                <a:solidFill>
                  <a:schemeClr val="tx2">
                    <a:lumMod val="60000"/>
                    <a:lumOff val="40000"/>
                  </a:schemeClr>
                </a:solidFill>
                <a:latin typeface="arial" panose="020B0604020202020204" pitchFamily="34" charset="0"/>
              </a:rPr>
              <a:t>ice left on the arctic </a:t>
            </a:r>
          </a:p>
          <a:p>
            <a:pPr marL="0" indent="0">
              <a:buNone/>
            </a:pPr>
            <a:r>
              <a:rPr lang="en-US" sz="2000" dirty="0">
                <a:solidFill>
                  <a:srgbClr val="202124"/>
                </a:solidFill>
                <a:latin typeface="arial" panose="020B0604020202020204" pitchFamily="34" charset="0"/>
              </a:rPr>
              <a:t>How much animals are left in the Arctic?</a:t>
            </a:r>
          </a:p>
          <a:p>
            <a:pPr marL="0" indent="0">
              <a:buNone/>
            </a:pPr>
            <a:r>
              <a:rPr lang="en-US" sz="2000" dirty="0">
                <a:solidFill>
                  <a:schemeClr val="tx2">
                    <a:lumMod val="60000"/>
                    <a:lumOff val="40000"/>
                  </a:schemeClr>
                </a:solidFill>
                <a:latin typeface="arial" panose="020B0604020202020204" pitchFamily="34" charset="0"/>
              </a:rPr>
              <a:t>There are over 5,000 species </a:t>
            </a:r>
          </a:p>
          <a:p>
            <a:pPr marL="0" indent="0">
              <a:buNone/>
            </a:pPr>
            <a:r>
              <a:rPr lang="en-US" sz="2000" dirty="0">
                <a:latin typeface="arial" panose="020B0604020202020204" pitchFamily="34" charset="0"/>
              </a:rPr>
              <a:t>How much water is left in the arctic ocean ?</a:t>
            </a:r>
          </a:p>
          <a:p>
            <a:pPr marL="0" indent="0">
              <a:buNone/>
            </a:pPr>
            <a:r>
              <a:rPr lang="en-US" sz="2000" b="0" i="0" dirty="0">
                <a:solidFill>
                  <a:schemeClr val="tx2">
                    <a:lumMod val="60000"/>
                    <a:lumOff val="40000"/>
                  </a:schemeClr>
                </a:solidFill>
                <a:effectLst/>
                <a:latin typeface="arial" panose="020B0604020202020204" pitchFamily="34" charset="0"/>
              </a:rPr>
              <a:t>The total volume of the Arctic Ocean is 18,750,000km3 </a:t>
            </a:r>
          </a:p>
          <a:p>
            <a:pPr marL="0" indent="0">
              <a:buNone/>
            </a:pPr>
            <a:r>
              <a:rPr lang="en-US" sz="2000" dirty="0">
                <a:latin typeface="arial" panose="020B0604020202020204" pitchFamily="34" charset="0"/>
              </a:rPr>
              <a:t>Area of arctic </a:t>
            </a:r>
          </a:p>
          <a:p>
            <a:pPr marL="0" indent="0">
              <a:buNone/>
            </a:pPr>
            <a:r>
              <a:rPr lang="en-US" sz="2000" b="0" i="0" dirty="0">
                <a:solidFill>
                  <a:schemeClr val="tx2">
                    <a:lumMod val="60000"/>
                    <a:lumOff val="40000"/>
                  </a:schemeClr>
                </a:solidFill>
                <a:effectLst/>
                <a:latin typeface="Google Sans"/>
              </a:rPr>
              <a:t>14.06 million km²</a:t>
            </a:r>
          </a:p>
          <a:p>
            <a:pPr marL="0" indent="0">
              <a:buNone/>
            </a:pPr>
            <a:r>
              <a:rPr lang="en-US" sz="2000" dirty="0">
                <a:latin typeface="Google Sans"/>
              </a:rPr>
              <a:t>Height: </a:t>
            </a:r>
            <a:r>
              <a:rPr lang="en-US" sz="2000" dirty="0">
                <a:solidFill>
                  <a:schemeClr val="tx2">
                    <a:lumMod val="40000"/>
                    <a:lumOff val="60000"/>
                  </a:schemeClr>
                </a:solidFill>
                <a:latin typeface="Google Sans"/>
              </a:rPr>
              <a:t>6,000</a:t>
            </a:r>
          </a:p>
          <a:p>
            <a:pPr marL="0" indent="0">
              <a:buNone/>
            </a:pPr>
            <a:r>
              <a:rPr lang="en-US" sz="2000" dirty="0">
                <a:latin typeface="arial" panose="020B0604020202020204" pitchFamily="34" charset="0"/>
              </a:rPr>
              <a:t>The coldest temperature ever was </a:t>
            </a:r>
          </a:p>
          <a:p>
            <a:pPr marL="0" indent="0">
              <a:buNone/>
            </a:pPr>
            <a:r>
              <a:rPr lang="en-US" sz="2000" b="1" i="0" dirty="0">
                <a:solidFill>
                  <a:schemeClr val="tx2">
                    <a:lumMod val="40000"/>
                    <a:lumOff val="60000"/>
                  </a:schemeClr>
                </a:solidFill>
                <a:effectLst/>
                <a:latin typeface="arial" panose="020B0604020202020204" pitchFamily="34" charset="0"/>
              </a:rPr>
              <a:t>69.6°C (-93.3°F)</a:t>
            </a:r>
            <a:endParaRPr lang="en-US" sz="2000" dirty="0">
              <a:solidFill>
                <a:schemeClr val="tx2">
                  <a:lumMod val="40000"/>
                  <a:lumOff val="60000"/>
                </a:schemeClr>
              </a:solidFill>
              <a:latin typeface="arial" panose="020B0604020202020204" pitchFamily="34" charset="0"/>
            </a:endParaRPr>
          </a:p>
          <a:p>
            <a:pPr marL="0" indent="0">
              <a:buNone/>
            </a:pPr>
            <a:endParaRPr lang="en-US" sz="2000" dirty="0">
              <a:latin typeface="arial" panose="020B0604020202020204" pitchFamily="34" charset="0"/>
            </a:endParaRPr>
          </a:p>
          <a:p>
            <a:endParaRPr lang="en-JO" sz="2000" dirty="0"/>
          </a:p>
        </p:txBody>
      </p:sp>
      <p:sp>
        <p:nvSpPr>
          <p:cNvPr id="4" name="Text Placeholder 3">
            <a:extLst>
              <a:ext uri="{FF2B5EF4-FFF2-40B4-BE49-F238E27FC236}">
                <a16:creationId xmlns:a16="http://schemas.microsoft.com/office/drawing/2014/main" id="{05FF48CD-6AAC-4E4A-2B33-E26852299315}"/>
              </a:ext>
            </a:extLst>
          </p:cNvPr>
          <p:cNvSpPr>
            <a:spLocks noGrp="1"/>
          </p:cNvSpPr>
          <p:nvPr>
            <p:ph type="body" sz="half" idx="2"/>
          </p:nvPr>
        </p:nvSpPr>
        <p:spPr>
          <a:xfrm>
            <a:off x="1150620" y="3433668"/>
            <a:ext cx="3794760" cy="2194036"/>
          </a:xfrm>
        </p:spPr>
        <p:txBody>
          <a:bodyPr/>
          <a:lstStyle/>
          <a:p>
            <a:r>
              <a:rPr lang="en-US" dirty="0"/>
              <a:t>S</a:t>
            </a:r>
            <a:r>
              <a:rPr lang="en-JO" dirty="0"/>
              <a:t>alma hantoush </a:t>
            </a:r>
          </a:p>
        </p:txBody>
      </p:sp>
    </p:spTree>
    <p:extLst>
      <p:ext uri="{BB962C8B-B14F-4D97-AF65-F5344CB8AC3E}">
        <p14:creationId xmlns:p14="http://schemas.microsoft.com/office/powerpoint/2010/main" val="127606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D5F8-EF69-B18B-2F8B-5ACA0A4566FB}"/>
              </a:ext>
            </a:extLst>
          </p:cNvPr>
          <p:cNvSpPr>
            <a:spLocks noGrp="1"/>
          </p:cNvSpPr>
          <p:nvPr>
            <p:ph type="title"/>
          </p:nvPr>
        </p:nvSpPr>
        <p:spPr/>
        <p:txBody>
          <a:bodyPr/>
          <a:lstStyle/>
          <a:p>
            <a:r>
              <a:rPr lang="en-US" dirty="0"/>
              <a:t>D</a:t>
            </a:r>
            <a:r>
              <a:rPr lang="en-JO" dirty="0"/>
              <a:t>etailed information </a:t>
            </a:r>
          </a:p>
        </p:txBody>
      </p:sp>
      <p:sp>
        <p:nvSpPr>
          <p:cNvPr id="3" name="Content Placeholder 2">
            <a:extLst>
              <a:ext uri="{FF2B5EF4-FFF2-40B4-BE49-F238E27FC236}">
                <a16:creationId xmlns:a16="http://schemas.microsoft.com/office/drawing/2014/main" id="{4B0A12D6-34F3-D000-F00E-C1BDBCDE7B2B}"/>
              </a:ext>
            </a:extLst>
          </p:cNvPr>
          <p:cNvSpPr>
            <a:spLocks noGrp="1"/>
          </p:cNvSpPr>
          <p:nvPr>
            <p:ph idx="1"/>
          </p:nvPr>
        </p:nvSpPr>
        <p:spPr/>
        <p:txBody>
          <a:bodyPr>
            <a:normAutofit/>
          </a:bodyPr>
          <a:lstStyle/>
          <a:p>
            <a:r>
              <a:rPr lang="en-US" dirty="0"/>
              <a:t>The October 2022 average Arctic sea ice extent was 6.61 million square kilometers (2.55 million square miles). This is the eighth lowest in the satellite record (Figure 1a). Extent was 1.74 million square kilometers (672,000 square miles) below the 1981 to 2010 average of 8.35 million square kilometers (3.22 million square miles) and 1.28 million square kilometers (494,000 square miles) above the record minimum set in 2020 of 5.33 million square kilometers (2.06 million square miles).</a:t>
            </a:r>
          </a:p>
          <a:p>
            <a:endParaRPr lang="en-US" dirty="0"/>
          </a:p>
          <a:p>
            <a:endParaRPr lang="en-US" dirty="0"/>
          </a:p>
          <a:p>
            <a:endParaRPr lang="en-US" dirty="0"/>
          </a:p>
          <a:p>
            <a:endParaRPr lang="en-JO" dirty="0"/>
          </a:p>
        </p:txBody>
      </p:sp>
      <p:sp>
        <p:nvSpPr>
          <p:cNvPr id="4" name="Content Placeholder 2">
            <a:extLst>
              <a:ext uri="{FF2B5EF4-FFF2-40B4-BE49-F238E27FC236}">
                <a16:creationId xmlns:a16="http://schemas.microsoft.com/office/drawing/2014/main" id="{94944756-BFF6-B091-2673-3AC6888C2742}"/>
              </a:ext>
            </a:extLst>
          </p:cNvPr>
          <p:cNvSpPr txBox="1">
            <a:spLocks/>
          </p:cNvSpPr>
          <p:nvPr/>
        </p:nvSpPr>
        <p:spPr>
          <a:xfrm>
            <a:off x="2144639" y="2638044"/>
            <a:ext cx="7729728"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en-JO" dirty="0"/>
          </a:p>
        </p:txBody>
      </p:sp>
      <p:sp>
        <p:nvSpPr>
          <p:cNvPr id="5" name="TextBox 4">
            <a:extLst>
              <a:ext uri="{FF2B5EF4-FFF2-40B4-BE49-F238E27FC236}">
                <a16:creationId xmlns:a16="http://schemas.microsoft.com/office/drawing/2014/main" id="{784CBC01-38D3-7737-8734-214C84973C63}"/>
              </a:ext>
            </a:extLst>
          </p:cNvPr>
          <p:cNvSpPr txBox="1"/>
          <p:nvPr/>
        </p:nvSpPr>
        <p:spPr>
          <a:xfrm>
            <a:off x="259492" y="135924"/>
            <a:ext cx="1668162" cy="369332"/>
          </a:xfrm>
          <a:prstGeom prst="rect">
            <a:avLst/>
          </a:prstGeom>
          <a:noFill/>
        </p:spPr>
        <p:txBody>
          <a:bodyPr wrap="square" rtlCol="0">
            <a:spAutoFit/>
          </a:bodyPr>
          <a:lstStyle/>
          <a:p>
            <a:r>
              <a:rPr lang="en-JO" dirty="0"/>
              <a:t>Salma hantoush </a:t>
            </a:r>
          </a:p>
        </p:txBody>
      </p:sp>
    </p:spTree>
    <p:extLst>
      <p:ext uri="{BB962C8B-B14F-4D97-AF65-F5344CB8AC3E}">
        <p14:creationId xmlns:p14="http://schemas.microsoft.com/office/powerpoint/2010/main" val="66940869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{E463D9FC-AFD1-1B4D-B550-8324494259BD}tf10001120</Template>
  <TotalTime>216</TotalTime>
  <Words>534</Words>
  <Application>Microsoft Macintosh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vt:lpstr>
      <vt:lpstr>Calibri</vt:lpstr>
      <vt:lpstr>Gill Sans MT</vt:lpstr>
      <vt:lpstr>Google Sans</vt:lpstr>
      <vt:lpstr>Parcel</vt:lpstr>
      <vt:lpstr>Living things and their enviroment </vt:lpstr>
      <vt:lpstr>Arctic habitats</vt:lpstr>
      <vt:lpstr>arctic</vt:lpstr>
      <vt:lpstr>Arctic animals </vt:lpstr>
      <vt:lpstr>The main reason why animals are extinct </vt:lpstr>
      <vt:lpstr>How are scientists preventing these arctic animals in antarctica from getting extinct?</vt:lpstr>
      <vt:lpstr>Statistics of the arctic</vt:lpstr>
      <vt:lpstr>Detailed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things and their enviroment </dc:title>
  <dc:creator>Rawan Atallah</dc:creator>
  <cp:lastModifiedBy>Rawan Atallah</cp:lastModifiedBy>
  <cp:revision>3</cp:revision>
  <cp:lastPrinted>2022-12-04T09:28:40Z</cp:lastPrinted>
  <dcterms:created xsi:type="dcterms:W3CDTF">2022-12-01T13:34:19Z</dcterms:created>
  <dcterms:modified xsi:type="dcterms:W3CDTF">2022-12-04T09:52:16Z</dcterms:modified>
</cp:coreProperties>
</file>