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4" d="100"/>
          <a:sy n="64" d="100"/>
        </p:scale>
        <p:origin x="6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81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78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935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4477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163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852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956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527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95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2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32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26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4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24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272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78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13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68A1-2F22-4924-BAC2-17F885759CD5}" type="datetimeFigureOut">
              <a:rPr lang="en-GB" smtClean="0"/>
              <a:t>02/12/2022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33B4C-8BF0-46D3-8D2E-8B67D315D5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486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piersjohnmidwinter/james-bond-22500503" TargetMode="External"/><Relationship Id="rId2" Type="http://schemas.openxmlformats.org/officeDocument/2006/relationships/hyperlink" Target="https://evert.meulie.net/various/media/all-james-bond-movie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br.com/no-time-to-die-vs-skyfall-best-james-bond-movie/#:~:text=No%20Time%20to%20Die%20exceeded,with%20John%20Wick's%20action%20styling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db.com/title/tt2382320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ailymail.co.uk/tvshowbiz/article-9913011/World-premiere-No-Time-Die-held-September-28-Londons-Royal-Albert-Hall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mazon.com/gp/product/B0055OG2BC/ref=as_li_tl?ie=UTF8&amp;camp=1789&amp;creative=9325&amp;creativeASIN=B0055OG2BC&amp;linkCode=as2&amp;tag=wpress-20&amp;linkId=QHWJ4X6DTWSU2GHZ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amazon.com/gp/product/B001AQO45K/ref=as_li_tf_tl?ie=UTF8&amp;camp=1789&amp;creative=9325&amp;creativeASIN=B001AQO45K&amp;linkCode=as2&amp;tag=wpress-2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amazon.com/gp/product/B001PO6FJ0/ref=as_li_tf_tl?ie=UTF8&amp;camp=1789&amp;creative=9325&amp;creativeASIN=B001PO6FJ0&amp;linkCode=as2&amp;tag=wpress-20" TargetMode="External"/><Relationship Id="rId11" Type="http://schemas.openxmlformats.org/officeDocument/2006/relationships/hyperlink" Target="https://www.amazon.com/gp/product/B009NUTPAO/ref=as_li_tf_tl?ie=UTF8&amp;camp=1789&amp;creative=9325&amp;creativeASIN=B009NUTPAO&amp;linkCode=as2&amp;tag=wpress-20" TargetMode="External"/><Relationship Id="rId5" Type="http://schemas.openxmlformats.org/officeDocument/2006/relationships/hyperlink" Target="https://www.amazon.com/gp/product/B001AQO3WO/ref=as_li_tf_tl?ie=UTF8&amp;camp=1789&amp;creative=9325&amp;creativeASIN=B001AQO3WO&amp;linkCode=as2&amp;tag=wpress-20" TargetMode="External"/><Relationship Id="rId10" Type="http://schemas.openxmlformats.org/officeDocument/2006/relationships/hyperlink" Target="https://www.amazon.com/gp/product/B001AQT0YA/ref=as_li_tf_tl?ie=UTF8&amp;camp=1789&amp;creative=9325&amp;creativeASIN=B001AQT0YA&amp;linkCode=as2&amp;tag=wpress-20" TargetMode="External"/><Relationship Id="rId4" Type="http://schemas.openxmlformats.org/officeDocument/2006/relationships/hyperlink" Target="https://www.amazon.com/gp/product/B001AQO3U6/ref=as_li_tf_tl?ie=UTF8&amp;camp=1789&amp;creative=9325&amp;creativeASIN=B001AQO3U6&amp;linkCode=as2&amp;tag=wpress-20" TargetMode="External"/><Relationship Id="rId9" Type="http://schemas.openxmlformats.org/officeDocument/2006/relationships/hyperlink" Target="https://www.amazon.com/gp/product/B009NMMAWM/ref=as_li_tf_tl?ie=UTF8&amp;camp=1789&amp;creative=9325&amp;creativeASIN=B009NMMAWM&amp;linkCode=as2&amp;tag=wpress-2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amzn.to/1yiYMzD" TargetMode="External"/><Relationship Id="rId3" Type="http://schemas.openxmlformats.org/officeDocument/2006/relationships/hyperlink" Target="https://www.amazon.com/gp/product/B001AQT0WW/ref=as_li_tf_tl?ie=UTF8&amp;camp=1789&amp;creative=9325&amp;creativeASIN=B001AQT0WW&amp;linkCode=as2&amp;tag=wpress-20" TargetMode="External"/><Relationship Id="rId7" Type="http://schemas.openxmlformats.org/officeDocument/2006/relationships/hyperlink" Target="https://amzn.to/1gTm2d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amazon.com/gp/product/B001PO686K/ref=as_li_tf_tl?ie=UTF8&amp;camp=1789&amp;creative=9325&amp;creativeASIN=B001PO686K&amp;linkCode=as2&amp;tag=wpress-20" TargetMode="External"/><Relationship Id="rId11" Type="http://schemas.openxmlformats.org/officeDocument/2006/relationships/hyperlink" Target="https://amzn.to/1Y95zt2" TargetMode="External"/><Relationship Id="rId5" Type="http://schemas.openxmlformats.org/officeDocument/2006/relationships/hyperlink" Target="https://www.amazon.com/gp/product/B009MO4FTM/ref=as_li_tf_tl?ie=UTF8&amp;camp=1789&amp;creative=9325&amp;creativeASIN=B009MO4FTM&amp;linkCode=as2&amp;tag=wpress-20" TargetMode="External"/><Relationship Id="rId10" Type="http://schemas.openxmlformats.org/officeDocument/2006/relationships/hyperlink" Target="https://amzn.to/1osJ58N" TargetMode="External"/><Relationship Id="rId4" Type="http://schemas.openxmlformats.org/officeDocument/2006/relationships/hyperlink" Target="https://www.amazon.com/gp/product/B001U6YI9W/ref=as_li_tf_tl?ie=UTF8&amp;camp=1789&amp;creative=9325&amp;creativeASIN=B001U6YI9W&amp;linkCode=as2&amp;tag=wpress-20" TargetMode="External"/><Relationship Id="rId9" Type="http://schemas.openxmlformats.org/officeDocument/2006/relationships/hyperlink" Target="https://amzn.to/1zk9FF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amzn.to/1MGptYE" TargetMode="External"/><Relationship Id="rId3" Type="http://schemas.openxmlformats.org/officeDocument/2006/relationships/hyperlink" Target="https://amzn.to/1QAqdA0" TargetMode="External"/><Relationship Id="rId7" Type="http://schemas.openxmlformats.org/officeDocument/2006/relationships/hyperlink" Target="https://amzn.to/1QAqyml" TargetMode="External"/><Relationship Id="rId12" Type="http://schemas.openxmlformats.org/officeDocument/2006/relationships/hyperlink" Target="https://amzn.to/3y1cE9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amzn.to/1MGpnAi" TargetMode="External"/><Relationship Id="rId11" Type="http://schemas.openxmlformats.org/officeDocument/2006/relationships/hyperlink" Target="https://www.amazon.com/gp/product/B018WXLFSM/ref=as_li_qf_sp_asin_il_tl?ie=UTF8&amp;camp=1789&amp;creative=9325&amp;creativeASIN=B018WXLFSM&amp;linkCode=as2&amp;tag=wpress-20&amp;linkId=TEAUHYVS7F2CFLQ7" TargetMode="External"/><Relationship Id="rId5" Type="http://schemas.openxmlformats.org/officeDocument/2006/relationships/hyperlink" Target="https://amzn.to/1MGpiwf" TargetMode="External"/><Relationship Id="rId10" Type="http://schemas.openxmlformats.org/officeDocument/2006/relationships/hyperlink" Target="https://www.amazon.com/gp/product/B007REV4YI/ref=as_li_tf_tl?ie=UTF8&amp;camp=1789&amp;creative=9325&amp;creativeASIN=B007REV4YI&amp;linkCode=as2&amp;tag=wpress-20" TargetMode="External"/><Relationship Id="rId4" Type="http://schemas.openxmlformats.org/officeDocument/2006/relationships/hyperlink" Target="https://amzn.to/1ln2jfB" TargetMode="External"/><Relationship Id="rId9" Type="http://schemas.openxmlformats.org/officeDocument/2006/relationships/hyperlink" Target="https://www.amazon.com/gp/product/B00EPA3USA/ref=as_li_tl?ie=UTF8&amp;camp=1789&amp;creative=9325&amp;creativeASIN=B00EPA3USA&amp;linkCode=as2&amp;tag=wpress-20&amp;linkId=WGR6WOI7H3MLB5CJ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db.com/name/nm0392223/" TargetMode="External"/><Relationship Id="rId7" Type="http://schemas.openxmlformats.org/officeDocument/2006/relationships/hyperlink" Target="https://jamesbond.fandom.com/wiki/Toby_Stephens" TargetMode="External"/><Relationship Id="rId2" Type="http://schemas.openxmlformats.org/officeDocument/2006/relationships/hyperlink" Target="https://imdb.com/name/nm0625167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n.wikipedia.org/wiki/Daniel_Craig" TargetMode="External"/><Relationship Id="rId5" Type="http://schemas.openxmlformats.org/officeDocument/2006/relationships/hyperlink" Target="https://jamesbond.fandom.com/wiki/Michael_Jayston" TargetMode="External"/><Relationship Id="rId4" Type="http://schemas.openxmlformats.org/officeDocument/2006/relationships/hyperlink" Target="https://imdb.com/name/nm0147392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hade val="98000"/>
                <a:satMod val="150000"/>
                <a:lumMod val="102000"/>
              </a:schemeClr>
            </a:gs>
            <a:gs pos="50000">
              <a:schemeClr val="bg2">
                <a:tint val="98000"/>
                <a:shade val="90000"/>
                <a:satMod val="13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0496C6C-A85F-426B-9ED1-3444166CE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2EC22B-5907-7CEB-43BB-FAA15C4FE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3" y="821265"/>
            <a:ext cx="6098705" cy="5222117"/>
          </a:xfrm>
        </p:spPr>
        <p:txBody>
          <a:bodyPr anchor="ctr">
            <a:normAutofit/>
          </a:bodyPr>
          <a:lstStyle/>
          <a:p>
            <a:pPr algn="r"/>
            <a:r>
              <a:rPr lang="en-GB" sz="5400" dirty="0"/>
              <a:t>James Bond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D0EF22F-5D3C-4240-8C32-1B20803E5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97108" y="1923563"/>
            <a:ext cx="0" cy="301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D912EF34-0253-41FD-9940-D8FBB7DE7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31" r="43746" b="531"/>
          <a:stretch/>
        </p:blipFill>
        <p:spPr>
          <a:xfrm rot="5400000" flipH="1" flipV="1">
            <a:off x="7545075" y="2187578"/>
            <a:ext cx="6857999" cy="248285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02AEDB8-63A7-2A5B-FB2E-0D899C5D3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03028" y="821265"/>
            <a:ext cx="3265713" cy="5222117"/>
          </a:xfrm>
        </p:spPr>
        <p:txBody>
          <a:bodyPr anchor="ctr">
            <a:normAutofit/>
          </a:bodyPr>
          <a:lstStyle/>
          <a:p>
            <a:r>
              <a:rPr lang="en-GB" dirty="0"/>
              <a:t>By Fuad Qubain</a:t>
            </a:r>
          </a:p>
        </p:txBody>
      </p:sp>
    </p:spTree>
    <p:extLst>
      <p:ext uri="{BB962C8B-B14F-4D97-AF65-F5344CB8AC3E}">
        <p14:creationId xmlns:p14="http://schemas.microsoft.com/office/powerpoint/2010/main" val="1160666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99C0F-FF73-22BC-A716-BBE84C023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548" y="694799"/>
            <a:ext cx="8610600" cy="129302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FFFF00"/>
                </a:solidFill>
              </a:rPr>
              <a:t>Thank you for Listening! </a:t>
            </a:r>
          </a:p>
        </p:txBody>
      </p:sp>
      <p:pic>
        <p:nvPicPr>
          <p:cNvPr id="7170" name="Picture 2" descr="GOODBYE JAMES BOND..! - YouTube">
            <a:extLst>
              <a:ext uri="{FF2B5EF4-FFF2-40B4-BE49-F238E27FC236}">
                <a16:creationId xmlns:a16="http://schemas.microsoft.com/office/drawing/2014/main" id="{08112611-783F-BD07-71FC-2A8C4A6CA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312" y="2359483"/>
            <a:ext cx="4483376" cy="251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83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A654C-EF5A-EC26-6313-DD45F47D3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9675" y="482606"/>
            <a:ext cx="9448800" cy="1825096"/>
          </a:xfrm>
        </p:spPr>
        <p:txBody>
          <a:bodyPr/>
          <a:lstStyle/>
          <a:p>
            <a:r>
              <a:rPr lang="en-GB" dirty="0"/>
              <a:t>Resources: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2F425D-9390-A7A4-5888-B5BD9D65A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350" y="2489200"/>
            <a:ext cx="9448800" cy="1320799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hlinkClick r:id="rId2"/>
              </a:rPr>
              <a:t>https://evert.meulie.net/various/media/all-james-bond-movies/</a:t>
            </a:r>
            <a:endParaRPr lang="en-GB" dirty="0"/>
          </a:p>
          <a:p>
            <a:r>
              <a:rPr lang="en-GB" dirty="0">
                <a:hlinkClick r:id="rId3"/>
              </a:rPr>
              <a:t>https://www.slideshare.net/piersjohnmidwinter/james-bond-22500503</a:t>
            </a:r>
            <a:endParaRPr lang="en-GB" dirty="0"/>
          </a:p>
          <a:p>
            <a:r>
              <a:rPr lang="en-GB" dirty="0">
                <a:hlinkClick r:id="rId4"/>
              </a:rPr>
              <a:t>https://www.cbr.com/no-time-to-die-vs-skyfall-best-james-bond-movie/#:~:text=No%20Time%20to%20Die%20exceeded,with%20John%20Wick's%20action%20stylings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91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F18D5-446C-DB00-647A-588D60E55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FFFF00"/>
                </a:solidFill>
              </a:rPr>
              <a:t>Who is </a:t>
            </a:r>
            <a:r>
              <a:rPr lang="en-GB" dirty="0" err="1">
                <a:solidFill>
                  <a:srgbClr val="FFFF00"/>
                </a:solidFill>
              </a:rPr>
              <a:t>james</a:t>
            </a:r>
            <a:r>
              <a:rPr lang="en-GB" dirty="0">
                <a:solidFill>
                  <a:srgbClr val="FFFF00"/>
                </a:solidFill>
              </a:rPr>
              <a:t> bond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C854C-C2B9-4E67-1857-A4E9F2AFE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James bond is a well known actor for the film </a:t>
            </a:r>
            <a:r>
              <a:rPr lang="en-GB" b="1" dirty="0">
                <a:solidFill>
                  <a:srgbClr val="FF0000"/>
                </a:solidFill>
              </a:rPr>
              <a:t>‘NO TIME TO DIE’.</a:t>
            </a:r>
          </a:p>
          <a:p>
            <a:r>
              <a:rPr lang="en-GB" sz="2400" b="0" i="0" dirty="0">
                <a:effectLst/>
                <a:latin typeface="Google Sans"/>
              </a:rPr>
              <a:t>His real name is Daniel Craig, in full Daniel Wroughton Craig, (born </a:t>
            </a:r>
            <a:r>
              <a:rPr lang="en-GB" sz="2400" b="1" i="0" dirty="0">
                <a:effectLst/>
                <a:latin typeface="Google Sans"/>
              </a:rPr>
              <a:t>March 2, 1968</a:t>
            </a:r>
            <a:r>
              <a:rPr lang="en-GB" sz="2400" b="0" i="0" dirty="0">
                <a:effectLst/>
                <a:latin typeface="Google Sans"/>
              </a:rPr>
              <a:t>, Chester, Cheshire, England), English actor known for his restrained seriousness and for having handsome features</a:t>
            </a:r>
            <a:r>
              <a:rPr lang="en-GB" b="0" i="0" dirty="0">
                <a:effectLst/>
                <a:latin typeface="Google Sans"/>
              </a:rPr>
              <a:t>.</a:t>
            </a:r>
          </a:p>
          <a:p>
            <a:r>
              <a:rPr lang="en-GB" b="0" i="0" dirty="0">
                <a:effectLst/>
                <a:latin typeface="arial" panose="020B0604020202020204" pitchFamily="34" charset="0"/>
              </a:rPr>
              <a:t>He is often known as a superior spy, and a masculine icon. He is also designated as agent 007 (always articulated as “double-oh-seven”) in the British Secret Intelligence Service, or MI6.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49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140C2-B772-EF3C-C1D6-BDBC0170D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60" y="764373"/>
            <a:ext cx="6832600" cy="1293028"/>
          </a:xfrm>
        </p:spPr>
        <p:txBody>
          <a:bodyPr>
            <a:normAutofit fontScale="90000"/>
          </a:bodyPr>
          <a:lstStyle/>
          <a:p>
            <a:r>
              <a:rPr lang="en-GB" b="0" i="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-apple-system"/>
              </a:rPr>
              <a:t>12 actors, and 27 movies in 60 years</a:t>
            </a:r>
            <a:br>
              <a:rPr lang="en-GB" b="0" i="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-apple-system"/>
              </a:rPr>
            </a:b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2" descr="Chester born Daniel Craig ranked as Best James Bond - Cheshire Live">
            <a:extLst>
              <a:ext uri="{FF2B5EF4-FFF2-40B4-BE49-F238E27FC236}">
                <a16:creationId xmlns:a16="http://schemas.microsoft.com/office/drawing/2014/main" id="{36C81A3E-C30D-938C-C78E-10BA56AEE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3380" y="764373"/>
            <a:ext cx="4076428" cy="531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E00414-49A1-9122-87FB-A5AD8D5D5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4500"/>
            <a:ext cx="6766560" cy="4504185"/>
          </a:xfrm>
        </p:spPr>
        <p:txBody>
          <a:bodyPr/>
          <a:lstStyle/>
          <a:p>
            <a:r>
              <a:rPr lang="en-GB" b="0" i="0" dirty="0">
                <a:solidFill>
                  <a:schemeClr val="tx1">
                    <a:lumMod val="95000"/>
                  </a:schemeClr>
                </a:solidFill>
                <a:effectLst/>
                <a:latin typeface="-apple-system"/>
              </a:rPr>
              <a:t>The first Bond movie, </a:t>
            </a:r>
            <a:r>
              <a:rPr lang="en-GB" b="0" i="0" dirty="0" err="1">
                <a:solidFill>
                  <a:schemeClr val="tx1">
                    <a:lumMod val="95000"/>
                  </a:schemeClr>
                </a:solidFill>
                <a:effectLst/>
                <a:latin typeface="-apple-system"/>
              </a:rPr>
              <a:t>Dr.</a:t>
            </a:r>
            <a:r>
              <a:rPr lang="en-GB" b="0" i="0" dirty="0">
                <a:solidFill>
                  <a:schemeClr val="tx1">
                    <a:lumMod val="95000"/>
                  </a:schemeClr>
                </a:solidFill>
                <a:effectLst/>
                <a:latin typeface="-apple-system"/>
              </a:rPr>
              <a:t> No, premiered on October 5th, 1962.</a:t>
            </a:r>
            <a:br>
              <a:rPr lang="en-GB" dirty="0">
                <a:solidFill>
                  <a:schemeClr val="tx1">
                    <a:lumMod val="95000"/>
                  </a:schemeClr>
                </a:solidFill>
              </a:rPr>
            </a:br>
            <a:endParaRPr lang="en-GB" dirty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en-GB" b="0" i="0" dirty="0">
                <a:solidFill>
                  <a:schemeClr val="tx1">
                    <a:lumMod val="95000"/>
                  </a:schemeClr>
                </a:solidFill>
                <a:effectLst/>
                <a:latin typeface="-apple-system"/>
              </a:rPr>
              <a:t>The release of the most recent Bond movie, </a:t>
            </a:r>
            <a:r>
              <a:rPr lang="en-GB" b="0" i="0" u="none" strike="noStrike" dirty="0">
                <a:solidFill>
                  <a:srgbClr val="FF0000"/>
                </a:solidFill>
                <a:effectLst/>
                <a:latin typeface="-apple-system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‘No time to die’</a:t>
            </a:r>
            <a:r>
              <a:rPr lang="en-GB" b="0" i="0" dirty="0">
                <a:solidFill>
                  <a:schemeClr val="tx1">
                    <a:lumMod val="95000"/>
                  </a:schemeClr>
                </a:solidFill>
                <a:effectLst/>
                <a:latin typeface="-apple-system"/>
              </a:rPr>
              <a:t>, was originally scheduled for March 31st, 2020, but got postponed a couple of times because of the coronavirus/COVID-19, and it was eventually released on </a:t>
            </a:r>
            <a:r>
              <a:rPr lang="en-GB" b="0" i="0" u="none" strike="noStrike" dirty="0">
                <a:solidFill>
                  <a:schemeClr val="tx1">
                    <a:lumMod val="95000"/>
                  </a:schemeClr>
                </a:solidFill>
                <a:effectLst/>
                <a:latin typeface="-apple-system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September 28th 2021</a:t>
            </a:r>
            <a:r>
              <a:rPr lang="en-GB" b="0" i="0" dirty="0">
                <a:solidFill>
                  <a:schemeClr val="tx1">
                    <a:lumMod val="95000"/>
                  </a:schemeClr>
                </a:solidFill>
                <a:effectLst/>
                <a:latin typeface="-apple-system"/>
              </a:rPr>
              <a:t>.</a:t>
            </a:r>
            <a:endParaRPr lang="en-GB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73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DFADFB3-3D44-49A8-AE3B-A87C61607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B912AE0-CAD9-4F8F-A2A2-BDF07D4ED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8EB467E-92F8-4C37-AB39-1F709B6E3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6103" y="0"/>
            <a:ext cx="5445897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16ADE7-AEBB-0C54-39BB-3C6DB74F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808" y="673240"/>
            <a:ext cx="4510994" cy="3446373"/>
          </a:xfrm>
          <a:noFill/>
          <a:ln w="19050">
            <a:noFill/>
            <a:prstDash val="dash"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b="0" i="0">
                <a:solidFill>
                  <a:schemeClr val="bg1"/>
                </a:solidFill>
                <a:effectLst/>
              </a:rPr>
              <a:t>In the past 60 years, a total of 27 James Bond films has been made:</a:t>
            </a:r>
            <a:endParaRPr lang="en-US" sz="410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FBC1FC1-1A8E-4E2F-8767-4A27F827F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898EC202-A8D7-48E5-B77E-9F1371E45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74623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ounded Rectangle 11">
            <a:extLst>
              <a:ext uri="{FF2B5EF4-FFF2-40B4-BE49-F238E27FC236}">
                <a16:creationId xmlns:a16="http://schemas.microsoft.com/office/drawing/2014/main" id="{1390C025-A9B7-459A-A7D1-D5DD690F9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5459429" cy="5571072"/>
          </a:xfrm>
          <a:prstGeom prst="roundRect">
            <a:avLst>
              <a:gd name="adj" fmla="val 2403"/>
            </a:avLst>
          </a:prstGeom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92FC70-84FB-E662-1CE3-D2A9B40C5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718218"/>
              </p:ext>
            </p:extLst>
          </p:nvPr>
        </p:nvGraphicFramePr>
        <p:xfrm>
          <a:off x="1484752" y="1286928"/>
          <a:ext cx="3782798" cy="4284149"/>
        </p:xfrm>
        <a:graphic>
          <a:graphicData uri="http://schemas.openxmlformats.org/drawingml/2006/table">
            <a:tbl>
              <a:tblPr firstRow="1" bandRow="1"/>
              <a:tblGrid>
                <a:gridCol w="1437807">
                  <a:extLst>
                    <a:ext uri="{9D8B030D-6E8A-4147-A177-3AD203B41FA5}">
                      <a16:colId xmlns:a16="http://schemas.microsoft.com/office/drawing/2014/main" val="731651160"/>
                    </a:ext>
                  </a:extLst>
                </a:gridCol>
                <a:gridCol w="1017423">
                  <a:extLst>
                    <a:ext uri="{9D8B030D-6E8A-4147-A177-3AD203B41FA5}">
                      <a16:colId xmlns:a16="http://schemas.microsoft.com/office/drawing/2014/main" val="2269756897"/>
                    </a:ext>
                  </a:extLst>
                </a:gridCol>
                <a:gridCol w="1327568">
                  <a:extLst>
                    <a:ext uri="{9D8B030D-6E8A-4147-A177-3AD203B41FA5}">
                      <a16:colId xmlns:a16="http://schemas.microsoft.com/office/drawing/2014/main" val="35382504"/>
                    </a:ext>
                  </a:extLst>
                </a:gridCol>
              </a:tblGrid>
              <a:tr h="3493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500" b="1">
                          <a:effectLst/>
                        </a:rPr>
                        <a:t>title</a:t>
                      </a:r>
                    </a:p>
                  </a:txBody>
                  <a:tcPr marL="41182" marR="41182" marT="41182" marB="411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500" b="1">
                          <a:effectLst/>
                        </a:rPr>
                        <a:t>year</a:t>
                      </a:r>
                    </a:p>
                  </a:txBody>
                  <a:tcPr marL="41182" marR="41182" marT="41182" marB="411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500" b="1">
                          <a:effectLst/>
                        </a:rPr>
                        <a:t>actor</a:t>
                      </a:r>
                    </a:p>
                  </a:txBody>
                  <a:tcPr marL="41182" marR="41182" marT="41182" marB="411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84991"/>
                  </a:ext>
                </a:extLst>
              </a:tr>
              <a:tr h="349382"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u="none" strike="noStrike">
                          <a:solidFill>
                            <a:srgbClr val="00000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Dr. No</a:t>
                      </a:r>
                      <a:endParaRPr lang="en-GB" sz="15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1962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Sean Connery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989544"/>
                  </a:ext>
                </a:extLst>
              </a:tr>
              <a:tr h="577324"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u="none" strike="noStrike">
                          <a:solidFill>
                            <a:srgbClr val="000000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From Russia with Love</a:t>
                      </a:r>
                      <a:endParaRPr lang="en-GB" sz="15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1963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11628"/>
                  </a:ext>
                </a:extLst>
              </a:tr>
              <a:tr h="349382"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u="none" strike="noStrike">
                          <a:solidFill>
                            <a:srgbClr val="000000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Goldfinger</a:t>
                      </a:r>
                      <a:endParaRPr lang="en-GB" sz="15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1964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97704"/>
                  </a:ext>
                </a:extLst>
              </a:tr>
              <a:tr h="349382"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u="none" strike="noStrike">
                          <a:solidFill>
                            <a:srgbClr val="000000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Thunderball</a:t>
                      </a:r>
                      <a:endParaRPr lang="en-GB" sz="15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1965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008240"/>
                  </a:ext>
                </a:extLst>
              </a:tr>
              <a:tr h="349382"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u="none" strike="noStrike">
                          <a:solidFill>
                            <a:srgbClr val="000000"/>
                          </a:solidFill>
                          <a:effectLst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Casino Royale</a:t>
                      </a:r>
                      <a:endParaRPr lang="en-GB" sz="15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1967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David Niven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006977"/>
                  </a:ext>
                </a:extLst>
              </a:tr>
              <a:tr h="577324"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u="none" strike="noStrike">
                          <a:solidFill>
                            <a:srgbClr val="000000"/>
                          </a:solidFill>
                          <a:effectLst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You Only Live Twice</a:t>
                      </a:r>
                      <a:endParaRPr lang="en-GB" sz="15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1967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Sean Connery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263715"/>
                  </a:ext>
                </a:extLst>
              </a:tr>
              <a:tr h="805267"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u="none" strike="noStrike">
                          <a:solidFill>
                            <a:srgbClr val="000000"/>
                          </a:solidFill>
                          <a:effectLst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On Her Majesty's Secret Service</a:t>
                      </a:r>
                      <a:endParaRPr lang="en-GB" sz="15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1969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George Lazenby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239423"/>
                  </a:ext>
                </a:extLst>
              </a:tr>
              <a:tr h="577324"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u="none" strike="noStrike">
                          <a:solidFill>
                            <a:srgbClr val="000000"/>
                          </a:solidFill>
                          <a:effectLst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Diamonds are Forever</a:t>
                      </a:r>
                      <a:endParaRPr lang="en-GB" sz="15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1971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>
                          <a:effectLst/>
                        </a:rPr>
                        <a:t>Sean Connery</a:t>
                      </a:r>
                    </a:p>
                  </a:txBody>
                  <a:tcPr marL="41182" marR="41182" marT="41182" marB="41182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9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336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5DD5BC2-A8E7-4CAD-955A-3807355EC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2770B5F4-AED0-4A3A-859D-B6239ED38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03" y="643464"/>
            <a:ext cx="10905195" cy="5571072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16A17D8-37E9-25E8-1D6A-43535BFF2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790698"/>
              </p:ext>
            </p:extLst>
          </p:nvPr>
        </p:nvGraphicFramePr>
        <p:xfrm>
          <a:off x="1567354" y="873252"/>
          <a:ext cx="9057294" cy="5111499"/>
        </p:xfrm>
        <a:graphic>
          <a:graphicData uri="http://schemas.openxmlformats.org/drawingml/2006/table">
            <a:tbl>
              <a:tblPr firstRow="1" bandRow="1"/>
              <a:tblGrid>
                <a:gridCol w="3336550">
                  <a:extLst>
                    <a:ext uri="{9D8B030D-6E8A-4147-A177-3AD203B41FA5}">
                      <a16:colId xmlns:a16="http://schemas.microsoft.com/office/drawing/2014/main" val="4066691004"/>
                    </a:ext>
                  </a:extLst>
                </a:gridCol>
                <a:gridCol w="2432382">
                  <a:extLst>
                    <a:ext uri="{9D8B030D-6E8A-4147-A177-3AD203B41FA5}">
                      <a16:colId xmlns:a16="http://schemas.microsoft.com/office/drawing/2014/main" val="993692167"/>
                    </a:ext>
                  </a:extLst>
                </a:gridCol>
                <a:gridCol w="3288362">
                  <a:extLst>
                    <a:ext uri="{9D8B030D-6E8A-4147-A177-3AD203B41FA5}">
                      <a16:colId xmlns:a16="http://schemas.microsoft.com/office/drawing/2014/main" val="3454467726"/>
                    </a:ext>
                  </a:extLst>
                </a:gridCol>
              </a:tblGrid>
              <a:tr h="812774">
                <a:tc>
                  <a:txBody>
                    <a:bodyPr/>
                    <a:lstStyle/>
                    <a:p>
                      <a:pPr algn="l" fontAlgn="t"/>
                      <a:br>
                        <a:rPr lang="en-GB" sz="2100" u="none" strike="noStrike">
                          <a:effectLst/>
                          <a:hlinkClick r:id="rId3"/>
                        </a:rPr>
                      </a:br>
                      <a:r>
                        <a:rPr lang="en-GB" sz="2100" u="none" strike="noStrike">
                          <a:effectLst/>
                          <a:hlinkClick r:id="rId3"/>
                        </a:rPr>
                        <a:t>Live and Let Die</a:t>
                      </a:r>
                      <a:endParaRPr lang="en-GB" sz="2100">
                        <a:effectLst/>
                      </a:endParaRP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1973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Roger Moore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774807"/>
                  </a:ext>
                </a:extLst>
              </a:tr>
              <a:tr h="812774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  <a:hlinkClick r:id="rId4"/>
                        </a:rPr>
                        <a:t>The Man with the Golden Gun</a:t>
                      </a:r>
                      <a:endParaRPr lang="en-GB" sz="2100">
                        <a:effectLst/>
                      </a:endParaRP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1974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9441"/>
                  </a:ext>
                </a:extLst>
              </a:tr>
              <a:tr h="497993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  <a:hlinkClick r:id="rId5"/>
                        </a:rPr>
                        <a:t>The Spy Who Loved Me</a:t>
                      </a:r>
                      <a:endParaRPr lang="en-GB" sz="2100">
                        <a:effectLst/>
                      </a:endParaRP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1977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145613"/>
                  </a:ext>
                </a:extLst>
              </a:tr>
              <a:tr h="497993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  <a:hlinkClick r:id="rId6"/>
                        </a:rPr>
                        <a:t>Moonraker</a:t>
                      </a:r>
                      <a:endParaRPr lang="en-GB" sz="2100">
                        <a:effectLst/>
                      </a:endParaRP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1979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828743"/>
                  </a:ext>
                </a:extLst>
              </a:tr>
              <a:tr h="497993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  <a:hlinkClick r:id="rId7"/>
                        </a:rPr>
                        <a:t>For your eyes only</a:t>
                      </a:r>
                      <a:endParaRPr lang="en-GB" sz="2100">
                        <a:effectLst/>
                      </a:endParaRP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1981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910238"/>
                  </a:ext>
                </a:extLst>
              </a:tr>
              <a:tr h="497993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  <a:hlinkClick r:id="rId8"/>
                        </a:rPr>
                        <a:t>Never say never again</a:t>
                      </a:r>
                      <a:endParaRPr lang="en-GB" sz="2100">
                        <a:effectLst/>
                      </a:endParaRP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1983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Sean Connery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95768"/>
                  </a:ext>
                </a:extLst>
              </a:tr>
              <a:tr h="497993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  <a:hlinkClick r:id="rId9"/>
                        </a:rPr>
                        <a:t>Octopussy</a:t>
                      </a:r>
                      <a:endParaRPr lang="en-GB" sz="2100">
                        <a:effectLst/>
                      </a:endParaRP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1983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Roger Moore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531050"/>
                  </a:ext>
                </a:extLst>
              </a:tr>
              <a:tr h="497993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  <a:hlinkClick r:id="rId10"/>
                        </a:rPr>
                        <a:t>A view to a kill</a:t>
                      </a:r>
                      <a:endParaRPr lang="en-GB" sz="2100">
                        <a:effectLst/>
                      </a:endParaRP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1985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458115"/>
                  </a:ext>
                </a:extLst>
              </a:tr>
              <a:tr h="497993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  <a:hlinkClick r:id="rId11"/>
                        </a:rPr>
                        <a:t>The living daylights</a:t>
                      </a:r>
                      <a:endParaRPr lang="en-GB" sz="2100">
                        <a:effectLst/>
                      </a:endParaRP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1987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>
                          <a:solidFill>
                            <a:srgbClr val="000000"/>
                          </a:solidFill>
                          <a:effectLst/>
                        </a:rPr>
                        <a:t>Timothy Dalton</a:t>
                      </a:r>
                    </a:p>
                  </a:txBody>
                  <a:tcPr marL="60128" marR="60128" marT="60128" marB="60128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225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403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5DD5BC2-A8E7-4CAD-955A-3807355EC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2770B5F4-AED0-4A3A-859D-B6239ED38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03" y="643464"/>
            <a:ext cx="10905195" cy="5571072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5EF80C-66E7-59B2-3845-392DC271F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155979"/>
              </p:ext>
            </p:extLst>
          </p:nvPr>
        </p:nvGraphicFramePr>
        <p:xfrm>
          <a:off x="1786733" y="873252"/>
          <a:ext cx="8618535" cy="5111505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172762">
                  <a:extLst>
                    <a:ext uri="{9D8B030D-6E8A-4147-A177-3AD203B41FA5}">
                      <a16:colId xmlns:a16="http://schemas.microsoft.com/office/drawing/2014/main" val="1275069990"/>
                    </a:ext>
                  </a:extLst>
                </a:gridCol>
                <a:gridCol w="2364586">
                  <a:extLst>
                    <a:ext uri="{9D8B030D-6E8A-4147-A177-3AD203B41FA5}">
                      <a16:colId xmlns:a16="http://schemas.microsoft.com/office/drawing/2014/main" val="2800160457"/>
                    </a:ext>
                  </a:extLst>
                </a:gridCol>
                <a:gridCol w="3081187">
                  <a:extLst>
                    <a:ext uri="{9D8B030D-6E8A-4147-A177-3AD203B41FA5}">
                      <a16:colId xmlns:a16="http://schemas.microsoft.com/office/drawing/2014/main" val="3950572918"/>
                    </a:ext>
                  </a:extLst>
                </a:gridCol>
              </a:tblGrid>
              <a:tr h="790299">
                <a:tc>
                  <a:txBody>
                    <a:bodyPr/>
                    <a:lstStyle/>
                    <a:p>
                      <a:pPr algn="l" fontAlgn="t"/>
                      <a:br>
                        <a:rPr lang="en-GB" sz="2000" u="none" strike="noStrike">
                          <a:effectLst/>
                          <a:hlinkClick r:id="rId3"/>
                        </a:rPr>
                      </a:br>
                      <a:r>
                        <a:rPr lang="en-GB" sz="2000" u="none" strike="noStrike">
                          <a:effectLst/>
                          <a:hlinkClick r:id="rId3"/>
                        </a:rPr>
                        <a:t>License to kill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1989</a:t>
                      </a: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L="101435" marR="101435" marT="50717" marB="50717"/>
                </a:tc>
                <a:extLst>
                  <a:ext uri="{0D108BD9-81ED-4DB2-BD59-A6C34878D82A}">
                    <a16:rowId xmlns:a16="http://schemas.microsoft.com/office/drawing/2014/main" val="1554485262"/>
                  </a:ext>
                </a:extLst>
              </a:tr>
              <a:tr h="480134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u="none" strike="noStrike">
                          <a:effectLst/>
                          <a:hlinkClick r:id="rId4"/>
                        </a:rPr>
                        <a:t>GoldenEye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1995</a:t>
                      </a:r>
                    </a:p>
                  </a:txBody>
                  <a:tcPr marL="56353" marR="56353" marT="56353" marB="56353"/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Pierce Brosnan</a:t>
                      </a:r>
                    </a:p>
                  </a:txBody>
                  <a:tcPr marL="56353" marR="56353" marT="56353" marB="56353"/>
                </a:tc>
                <a:extLst>
                  <a:ext uri="{0D108BD9-81ED-4DB2-BD59-A6C34878D82A}">
                    <a16:rowId xmlns:a16="http://schemas.microsoft.com/office/drawing/2014/main" val="1495311962"/>
                  </a:ext>
                </a:extLst>
              </a:tr>
              <a:tr h="480134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u="none" strike="noStrike">
                          <a:effectLst/>
                          <a:hlinkClick r:id="rId5"/>
                        </a:rPr>
                        <a:t>Tomorrow never dies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1997</a:t>
                      </a:r>
                    </a:p>
                  </a:txBody>
                  <a:tcPr marL="56353" marR="56353" marT="56353" marB="56353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748829"/>
                  </a:ext>
                </a:extLst>
              </a:tr>
              <a:tr h="480134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u="none" strike="noStrike">
                          <a:effectLst/>
                          <a:hlinkClick r:id="rId6"/>
                        </a:rPr>
                        <a:t>The world is not enough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1999</a:t>
                      </a:r>
                    </a:p>
                  </a:txBody>
                  <a:tcPr marL="56353" marR="56353" marT="56353" marB="56353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753713"/>
                  </a:ext>
                </a:extLst>
              </a:tr>
              <a:tr h="480134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u="none" strike="noStrike">
                          <a:effectLst/>
                          <a:hlinkClick r:id="rId7"/>
                        </a:rPr>
                        <a:t>Die another day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2002</a:t>
                      </a:r>
                    </a:p>
                  </a:txBody>
                  <a:tcPr marL="56353" marR="56353" marT="56353" marB="56353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025247"/>
                  </a:ext>
                </a:extLst>
              </a:tr>
              <a:tr h="480134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u="none" strike="noStrike">
                          <a:effectLst/>
                          <a:hlinkClick r:id="rId8"/>
                        </a:rPr>
                        <a:t>Casino Royale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2006</a:t>
                      </a:r>
                    </a:p>
                  </a:txBody>
                  <a:tcPr marL="56353" marR="56353" marT="56353" marB="56353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Daniel Craig</a:t>
                      </a:r>
                    </a:p>
                  </a:txBody>
                  <a:tcPr marL="56353" marR="56353" marT="56353" marB="56353"/>
                </a:tc>
                <a:extLst>
                  <a:ext uri="{0D108BD9-81ED-4DB2-BD59-A6C34878D82A}">
                    <a16:rowId xmlns:a16="http://schemas.microsoft.com/office/drawing/2014/main" val="2695178838"/>
                  </a:ext>
                </a:extLst>
              </a:tr>
              <a:tr h="480134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u="none" strike="noStrike">
                          <a:effectLst/>
                          <a:hlinkClick r:id="rId9"/>
                        </a:rPr>
                        <a:t>Quantum of solace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2008</a:t>
                      </a:r>
                    </a:p>
                  </a:txBody>
                  <a:tcPr marL="56353" marR="56353" marT="56353" marB="56353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315356"/>
                  </a:ext>
                </a:extLst>
              </a:tr>
              <a:tr h="480134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u="none" strike="noStrike">
                          <a:effectLst/>
                          <a:hlinkClick r:id="rId10"/>
                        </a:rPr>
                        <a:t>Skyfall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2012</a:t>
                      </a:r>
                    </a:p>
                  </a:txBody>
                  <a:tcPr marL="56353" marR="56353" marT="56353" marB="56353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720266"/>
                  </a:ext>
                </a:extLst>
              </a:tr>
              <a:tr h="480134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u="none" strike="noStrike">
                          <a:effectLst/>
                          <a:hlinkClick r:id="rId11"/>
                        </a:rPr>
                        <a:t>Spectre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2015</a:t>
                      </a:r>
                    </a:p>
                  </a:txBody>
                  <a:tcPr marL="56353" marR="56353" marT="56353" marB="56353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488997"/>
                  </a:ext>
                </a:extLst>
              </a:tr>
              <a:tr h="480134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u="none" strike="noStrike">
                          <a:effectLst/>
                          <a:hlinkClick r:id="rId12"/>
                        </a:rPr>
                        <a:t>No time to die</a:t>
                      </a:r>
                      <a:endParaRPr lang="en-GB" sz="2000">
                        <a:effectLst/>
                      </a:endParaRPr>
                    </a:p>
                  </a:txBody>
                  <a:tcPr marL="56353" marR="56353" marT="56353" marB="56353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>
                          <a:effectLst/>
                        </a:rPr>
                        <a:t>2021</a:t>
                      </a:r>
                    </a:p>
                  </a:txBody>
                  <a:tcPr marL="56353" marR="56353" marT="56353" marB="56353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253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921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51F53-9AA7-EC61-A128-55469EF12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4114800" cy="1600200"/>
          </a:xfrm>
        </p:spPr>
        <p:txBody>
          <a:bodyPr/>
          <a:lstStyle/>
          <a:p>
            <a:r>
              <a:rPr lang="en-GB" dirty="0"/>
              <a:t>My favourite movie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AB01D-2673-FE47-9359-5F88AE7B8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1600201"/>
            <a:ext cx="4114800" cy="4618484"/>
          </a:xfrm>
        </p:spPr>
        <p:txBody>
          <a:bodyPr>
            <a:normAutofit/>
          </a:bodyPr>
          <a:lstStyle/>
          <a:p>
            <a:r>
              <a:rPr lang="en-GB" sz="1800" dirty="0"/>
              <a:t>Although I haven’t watched all James Bond movies yet, but by far, </a:t>
            </a:r>
            <a:r>
              <a:rPr lang="en-GB" sz="1800" dirty="0">
                <a:solidFill>
                  <a:srgbClr val="FF0000"/>
                </a:solidFill>
              </a:rPr>
              <a:t>“No Time to Die” </a:t>
            </a:r>
            <a:r>
              <a:rPr lang="en-GB" sz="1800" dirty="0"/>
              <a:t>is my favourite movie. This is because I always prefer action movies and this film in specific is full of action and suspense. </a:t>
            </a:r>
          </a:p>
          <a:p>
            <a:endParaRPr lang="en-GB" sz="1800" dirty="0"/>
          </a:p>
          <a:p>
            <a:r>
              <a:rPr lang="en-GB" sz="1800" dirty="0"/>
              <a:t>If you are looking for a movie that will definitely attract you attention, then “No Time to Die” should be on your list. From car chases, hand-to-hand combat, and gunplay, each order was beautifully created and performed</a:t>
            </a:r>
            <a:r>
              <a:rPr lang="en-GB" dirty="0"/>
              <a:t>.</a:t>
            </a:r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n-GB" dirty="0"/>
          </a:p>
        </p:txBody>
      </p:sp>
      <p:pic>
        <p:nvPicPr>
          <p:cNvPr id="6146" name="Picture 2" descr="No Time to Die (2021) - IMDb">
            <a:extLst>
              <a:ext uri="{FF2B5EF4-FFF2-40B4-BE49-F238E27FC236}">
                <a16:creationId xmlns:a16="http://schemas.microsoft.com/office/drawing/2014/main" id="{D88C74B5-321F-57B0-A6C4-91AE9A605A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1" y="491862"/>
            <a:ext cx="3771899" cy="559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845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83B83-D746-A178-E1CC-87CBF1BFA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554823"/>
            <a:ext cx="8610600" cy="1293028"/>
          </a:xfrm>
        </p:spPr>
        <p:txBody>
          <a:bodyPr/>
          <a:lstStyle/>
          <a:p>
            <a:pPr algn="ctr"/>
            <a:r>
              <a:rPr lang="en-GB" b="1" i="0" dirty="0">
                <a:solidFill>
                  <a:srgbClr val="FF0000"/>
                </a:solidFill>
                <a:effectLst/>
                <a:latin typeface="-apple-system"/>
              </a:rPr>
              <a:t>12 actors</a:t>
            </a:r>
            <a:br>
              <a:rPr lang="en-GB" b="1" i="0" dirty="0">
                <a:solidFill>
                  <a:srgbClr val="FF0000"/>
                </a:solidFill>
                <a:effectLst/>
                <a:latin typeface="-apple-system"/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7832C9-4DA2-F106-5643-889E532D8C62}"/>
              </a:ext>
            </a:extLst>
          </p:cNvPr>
          <p:cNvSpPr txBox="1"/>
          <p:nvPr/>
        </p:nvSpPr>
        <p:spPr>
          <a:xfrm>
            <a:off x="485775" y="1333500"/>
            <a:ext cx="109251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0" i="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-apple-system"/>
              </a:rPr>
              <a:t>And no less than 12 actors have portrayed James 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</a:rPr>
              <a:t>Bond in the media. In chronological order: 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Barry Nelson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</a:rPr>
              <a:t>, 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Bob </a:t>
            </a:r>
            <a:r>
              <a:rPr lang="en-GB" sz="40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Holness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</a:rPr>
              <a:t>, Sean Connery, Roger Moore, David Niven, George Lazenby, 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Christopher Cazenove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</a:rPr>
              <a:t>, Timothy Dalton, 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Michael </a:t>
            </a:r>
            <a:r>
              <a:rPr lang="en-GB" sz="40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Jayston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</a:rPr>
              <a:t>, Pierce </a:t>
            </a:r>
            <a:r>
              <a:rPr lang="en-GB" sz="40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</a:rPr>
              <a:t>Brosnan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</a:rPr>
              <a:t>, 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Daniel Craig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</a:rPr>
              <a:t> &amp; </a:t>
            </a:r>
            <a:r>
              <a:rPr lang="en-GB" sz="4000" dirty="0">
                <a:solidFill>
                  <a:schemeClr val="accent6">
                    <a:lumMod val="60000"/>
                    <a:lumOff val="40000"/>
                  </a:schemeClr>
                </a:solidFill>
                <a:latin typeface="-apple-system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Toby Stephens</a:t>
            </a:r>
            <a:r>
              <a:rPr lang="en-GB" sz="4000" b="0" i="0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-apple-system"/>
              </a:rPr>
              <a:t>. </a:t>
            </a:r>
            <a:endParaRPr lang="en-GB" sz="4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2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6DE2F-1665-4D24-E67B-D6FCB27D9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FFFF00"/>
                </a:solidFill>
              </a:rPr>
              <a:t>Did you know?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0DCCB-7FD3-21EB-E893-890CE11E4839}"/>
              </a:ext>
            </a:extLst>
          </p:cNvPr>
          <p:cNvSpPr txBox="1"/>
          <p:nvPr/>
        </p:nvSpPr>
        <p:spPr>
          <a:xfrm>
            <a:off x="781050" y="1962150"/>
            <a:ext cx="105632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James Bond movies are the longest continually running and the second highest film that earns money.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The code ‘007’ comes from the fact that agents are given numbers.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The ‘00’ means that they have a license to kill.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James Bond was originally a novel.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Bond has been shot over 4000 times.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err="1"/>
              <a:t>Thunderball</a:t>
            </a:r>
            <a:r>
              <a:rPr lang="en-GB" sz="2800" dirty="0"/>
              <a:t> is the most successful Bond Movie.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Bond likes the colour Gold the most.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0041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2880</TotalTime>
  <Words>624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-apple-system</vt:lpstr>
      <vt:lpstr>Arial</vt:lpstr>
      <vt:lpstr>Arial</vt:lpstr>
      <vt:lpstr>Century Gothic</vt:lpstr>
      <vt:lpstr>Google Sans</vt:lpstr>
      <vt:lpstr>Vapor Trail</vt:lpstr>
      <vt:lpstr>James Bond</vt:lpstr>
      <vt:lpstr>Who is james bond</vt:lpstr>
      <vt:lpstr>12 actors, and 27 movies in 60 years </vt:lpstr>
      <vt:lpstr>In the past 60 years, a total of 27 James Bond films has been made:</vt:lpstr>
      <vt:lpstr>PowerPoint Presentation</vt:lpstr>
      <vt:lpstr>PowerPoint Presentation</vt:lpstr>
      <vt:lpstr>My favourite movie </vt:lpstr>
      <vt:lpstr>12 actors </vt:lpstr>
      <vt:lpstr>Did you know?</vt:lpstr>
      <vt:lpstr>Thank you for Listening! </vt:lpstr>
      <vt:lpstr>Resources: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Bond</dc:title>
  <dc:creator>Sam Qubain</dc:creator>
  <cp:lastModifiedBy>Sam Qubain</cp:lastModifiedBy>
  <cp:revision>22</cp:revision>
  <dcterms:created xsi:type="dcterms:W3CDTF">2022-12-02T08:39:07Z</dcterms:created>
  <dcterms:modified xsi:type="dcterms:W3CDTF">2022-12-04T08:39:28Z</dcterms:modified>
</cp:coreProperties>
</file>