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6414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05980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94176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36612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22C92-98DD-428C-BD6F-E5A66E4F8F74}"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194321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19985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F22C92-98DD-428C-BD6F-E5A66E4F8F74}"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63570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22C92-98DD-428C-BD6F-E5A66E4F8F74}"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242866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22C92-98DD-428C-BD6F-E5A66E4F8F74}"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8720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412374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F22C92-98DD-428C-BD6F-E5A66E4F8F74}"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5A10-D292-4E60-A9F2-DC74D8DFC691}" type="slidenum">
              <a:rPr lang="en-US" smtClean="0"/>
              <a:t>‹#›</a:t>
            </a:fld>
            <a:endParaRPr lang="en-US"/>
          </a:p>
        </p:txBody>
      </p:sp>
    </p:spTree>
    <p:extLst>
      <p:ext uri="{BB962C8B-B14F-4D97-AF65-F5344CB8AC3E}">
        <p14:creationId xmlns:p14="http://schemas.microsoft.com/office/powerpoint/2010/main" val="332058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22C92-98DD-428C-BD6F-E5A66E4F8F74}"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25A10-D292-4E60-A9F2-DC74D8DFC691}" type="slidenum">
              <a:rPr lang="en-US" smtClean="0"/>
              <a:t>‹#›</a:t>
            </a:fld>
            <a:endParaRPr lang="en-US"/>
          </a:p>
        </p:txBody>
      </p:sp>
    </p:spTree>
    <p:extLst>
      <p:ext uri="{BB962C8B-B14F-4D97-AF65-F5344CB8AC3E}">
        <p14:creationId xmlns:p14="http://schemas.microsoft.com/office/powerpoint/2010/main" val="335946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www.wcs.org/our-work/species/tigers" TargetMode="External"/><Relationship Id="rId4" Type="http://schemas.openxmlformats.org/officeDocument/2006/relationships/hyperlink" Target="https://thehomeschoolscientist.com/tigers-endange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7825" y="406581"/>
            <a:ext cx="9144000" cy="297003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sz="4000" b="1" i="1" dirty="0" smtClean="0">
                <a:solidFill>
                  <a:srgbClr val="FFC000"/>
                </a:solidFill>
              </a:rPr>
              <a:t>Biology project</a:t>
            </a:r>
            <a:r>
              <a:rPr lang="en-US" b="1" dirty="0">
                <a:solidFill>
                  <a:srgbClr val="FF0000"/>
                </a:solidFill>
              </a:rPr>
              <a:t/>
            </a:r>
            <a:br>
              <a:rPr lang="en-US" b="1" dirty="0">
                <a:solidFill>
                  <a:srgbClr val="FF0000"/>
                </a:solidFill>
              </a:rPr>
            </a:br>
            <a:r>
              <a:rPr lang="en-US" b="1" dirty="0" smtClean="0">
                <a:solidFill>
                  <a:srgbClr val="FFFF00"/>
                </a:solidFill>
              </a:rPr>
              <a:t>Endangered Animals</a:t>
            </a:r>
            <a:r>
              <a:rPr lang="en-US" b="1" dirty="0" smtClean="0">
                <a:solidFill>
                  <a:srgbClr val="FF0000"/>
                </a:solidFill>
              </a:rPr>
              <a:t/>
            </a:r>
            <a:br>
              <a:rPr lang="en-US" b="1" dirty="0" smtClean="0">
                <a:solidFill>
                  <a:srgbClr val="FF0000"/>
                </a:solidFill>
              </a:rPr>
            </a:br>
            <a:r>
              <a:rPr lang="en-US" sz="11500" b="1" dirty="0" smtClean="0">
                <a:solidFill>
                  <a:srgbClr val="FF0000"/>
                </a:solidFill>
                <a:effectLst>
                  <a:outerShdw blurRad="38100" dist="38100" dir="2700000" algn="tl">
                    <a:srgbClr val="000000">
                      <a:alpha val="43137"/>
                    </a:srgbClr>
                  </a:outerShdw>
                </a:effectLst>
                <a:latin typeface="Arial Black" panose="020B0A04020102020204" pitchFamily="34" charset="0"/>
              </a:rPr>
              <a:t>Tigers</a:t>
            </a:r>
            <a:r>
              <a:rPr lang="en-US" b="1" dirty="0" smtClean="0">
                <a:solidFill>
                  <a:srgbClr val="FF0000"/>
                </a:solidFill>
                <a:effectLst>
                  <a:outerShdw blurRad="38100" dist="38100" dir="2700000" algn="tl">
                    <a:srgbClr val="000000">
                      <a:alpha val="43137"/>
                    </a:srgbClr>
                  </a:outerShdw>
                </a:effectLst>
                <a:latin typeface="Arial Black" panose="020B0A04020102020204" pitchFamily="34" charset="0"/>
              </a:rPr>
              <a:t> </a:t>
            </a:r>
            <a:r>
              <a:rPr lang="en-US" b="1" dirty="0" smtClean="0">
                <a:solidFill>
                  <a:srgbClr val="FF0000"/>
                </a:solidFill>
                <a:latin typeface="Arial Black" panose="020B0A04020102020204" pitchFamily="34" charset="0"/>
              </a:rPr>
              <a:t> </a:t>
            </a:r>
            <a:endParaRPr lang="en-US" b="1" dirty="0">
              <a:solidFill>
                <a:srgbClr val="FF0000"/>
              </a:solidFill>
              <a:latin typeface="Arial Black" panose="020B0A04020102020204" pitchFamily="34" charset="0"/>
            </a:endParaRPr>
          </a:p>
        </p:txBody>
      </p:sp>
      <p:sp>
        <p:nvSpPr>
          <p:cNvPr id="3" name="Subtitle 2"/>
          <p:cNvSpPr>
            <a:spLocks noGrp="1"/>
          </p:cNvSpPr>
          <p:nvPr>
            <p:ph type="subTitle" idx="1"/>
          </p:nvPr>
        </p:nvSpPr>
        <p:spPr>
          <a:xfrm>
            <a:off x="552450" y="3376613"/>
            <a:ext cx="3552825" cy="2919412"/>
          </a:xfrm>
        </p:spPr>
        <p:txBody>
          <a:bodyPr>
            <a:normAutofit/>
          </a:bodyPr>
          <a:lstStyle/>
          <a:p>
            <a:r>
              <a:rPr lang="en-US" dirty="0" smtClean="0">
                <a:solidFill>
                  <a:srgbClr val="FFFF00"/>
                </a:solidFill>
              </a:rPr>
              <a:t>By: </a:t>
            </a:r>
            <a:r>
              <a:rPr lang="en-US" dirty="0" err="1" smtClean="0">
                <a:solidFill>
                  <a:srgbClr val="FFFF00"/>
                </a:solidFill>
              </a:rPr>
              <a:t>Lareine</a:t>
            </a:r>
            <a:r>
              <a:rPr lang="en-US" dirty="0" smtClean="0">
                <a:solidFill>
                  <a:srgbClr val="FFFF00"/>
                </a:solidFill>
              </a:rPr>
              <a:t> </a:t>
            </a:r>
            <a:r>
              <a:rPr lang="en-US" dirty="0" err="1" smtClean="0">
                <a:solidFill>
                  <a:srgbClr val="FFFF00"/>
                </a:solidFill>
              </a:rPr>
              <a:t>Hammad</a:t>
            </a:r>
            <a:r>
              <a:rPr lang="en-US" dirty="0" smtClean="0">
                <a:solidFill>
                  <a:srgbClr val="FFFF00"/>
                </a:solidFill>
              </a:rPr>
              <a:t>,</a:t>
            </a:r>
          </a:p>
          <a:p>
            <a:r>
              <a:rPr lang="en-US" dirty="0" smtClean="0">
                <a:solidFill>
                  <a:srgbClr val="FFFF00"/>
                </a:solidFill>
              </a:rPr>
              <a:t> Abdullah </a:t>
            </a:r>
            <a:r>
              <a:rPr lang="en-US" dirty="0" err="1" smtClean="0">
                <a:solidFill>
                  <a:srgbClr val="FFFF00"/>
                </a:solidFill>
              </a:rPr>
              <a:t>Khattab</a:t>
            </a:r>
            <a:r>
              <a:rPr lang="en-US" dirty="0" smtClean="0">
                <a:solidFill>
                  <a:srgbClr val="FFFF00"/>
                </a:solidFill>
              </a:rPr>
              <a:t>,</a:t>
            </a:r>
          </a:p>
          <a:p>
            <a:r>
              <a:rPr lang="en-US" dirty="0" smtClean="0">
                <a:solidFill>
                  <a:srgbClr val="FFFF00"/>
                </a:solidFill>
              </a:rPr>
              <a:t> Fares AL </a:t>
            </a:r>
            <a:r>
              <a:rPr lang="en-US" dirty="0" err="1" smtClean="0">
                <a:solidFill>
                  <a:srgbClr val="FFFF00"/>
                </a:solidFill>
              </a:rPr>
              <a:t>Zumut</a:t>
            </a:r>
            <a:r>
              <a:rPr lang="en-US" dirty="0" smtClean="0">
                <a:solidFill>
                  <a:srgbClr val="FFFF00"/>
                </a:solidFill>
              </a:rPr>
              <a:t>,</a:t>
            </a:r>
          </a:p>
          <a:p>
            <a:r>
              <a:rPr lang="en-US" dirty="0" smtClean="0">
                <a:solidFill>
                  <a:srgbClr val="FFFF00"/>
                </a:solidFill>
              </a:rPr>
              <a:t> </a:t>
            </a:r>
            <a:r>
              <a:rPr lang="en-US" dirty="0" err="1" smtClean="0">
                <a:solidFill>
                  <a:srgbClr val="FFFF00"/>
                </a:solidFill>
              </a:rPr>
              <a:t>Jad</a:t>
            </a:r>
            <a:r>
              <a:rPr lang="en-US" dirty="0" smtClean="0">
                <a:solidFill>
                  <a:srgbClr val="FFFF00"/>
                </a:solidFill>
              </a:rPr>
              <a:t> Al Far</a:t>
            </a:r>
          </a:p>
          <a:p>
            <a:r>
              <a:rPr lang="en-US" dirty="0" smtClean="0">
                <a:solidFill>
                  <a:srgbClr val="FFFF00"/>
                </a:solidFill>
              </a:rPr>
              <a:t>Omar </a:t>
            </a:r>
            <a:r>
              <a:rPr lang="en-US" dirty="0" err="1" smtClean="0">
                <a:solidFill>
                  <a:srgbClr val="FFFF00"/>
                </a:solidFill>
              </a:rPr>
              <a:t>Balbol</a:t>
            </a:r>
            <a:r>
              <a:rPr lang="en-US" dirty="0" smtClean="0">
                <a:solidFill>
                  <a:srgbClr val="FFFF00"/>
                </a:solidFill>
              </a:rPr>
              <a:t> </a:t>
            </a:r>
          </a:p>
          <a:p>
            <a:r>
              <a:rPr lang="en-US" dirty="0" smtClean="0">
                <a:solidFill>
                  <a:srgbClr val="FFFF00"/>
                </a:solidFill>
              </a:rPr>
              <a:t>Grade Six C</a:t>
            </a:r>
            <a:endParaRPr lang="en-US" dirty="0">
              <a:solidFill>
                <a:srgbClr val="FFFF00"/>
              </a:solidFill>
            </a:endParaRPr>
          </a:p>
        </p:txBody>
      </p:sp>
    </p:spTree>
    <p:extLst>
      <p:ext uri="{BB962C8B-B14F-4D97-AF65-F5344CB8AC3E}">
        <p14:creationId xmlns:p14="http://schemas.microsoft.com/office/powerpoint/2010/main" val="413051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11"/>
            <a:ext cx="10515600" cy="1325563"/>
          </a:xfrm>
        </p:spPr>
        <p:txBody>
          <a:bodyPr>
            <a:normAutofit/>
          </a:bodyPr>
          <a:lstStyle/>
          <a:p>
            <a:r>
              <a:rPr lang="en-US" sz="4800" b="1" dirty="0" smtClean="0">
                <a:latin typeface="+mn-lt"/>
              </a:rPr>
              <a:t>Tigers</a:t>
            </a:r>
            <a:r>
              <a:rPr lang="en-US" sz="6000" dirty="0" smtClean="0"/>
              <a:t> </a:t>
            </a:r>
            <a:endParaRPr lang="en-US" sz="6000" dirty="0"/>
          </a:p>
        </p:txBody>
      </p:sp>
      <p:sp>
        <p:nvSpPr>
          <p:cNvPr id="3" name="Content Placeholder 2"/>
          <p:cNvSpPr>
            <a:spLocks noGrp="1"/>
          </p:cNvSpPr>
          <p:nvPr>
            <p:ph idx="1"/>
          </p:nvPr>
        </p:nvSpPr>
        <p:spPr>
          <a:xfrm>
            <a:off x="838200" y="1204780"/>
            <a:ext cx="10515600" cy="2245203"/>
          </a:xfrm>
        </p:spPr>
        <p:txBody>
          <a:bodyPr>
            <a:normAutofit/>
          </a:bodyPr>
          <a:lstStyle/>
          <a:p>
            <a:r>
              <a:rPr lang="en-US" i="1" dirty="0"/>
              <a:t>Tigers are one of the most recognizable</a:t>
            </a:r>
            <a:r>
              <a:rPr lang="en-US" i="1" dirty="0" smtClean="0"/>
              <a:t> </a:t>
            </a:r>
            <a:r>
              <a:rPr lang="en-US" i="1" dirty="0"/>
              <a:t>animals in the world</a:t>
            </a:r>
            <a:r>
              <a:rPr lang="en-US" i="1" dirty="0" smtClean="0"/>
              <a:t>.</a:t>
            </a:r>
            <a:r>
              <a:rPr lang="en-US" i="1" dirty="0"/>
              <a:t> intimately connected with strength and untamed nature. A symbol of nature’s wild </a:t>
            </a:r>
            <a:r>
              <a:rPr lang="en-US" i="1" dirty="0" smtClean="0"/>
              <a:t>places. Tigers </a:t>
            </a:r>
            <a:r>
              <a:rPr lang="en-US" i="1" dirty="0"/>
              <a:t>are the largest members of the cat species, and their particular species name is </a:t>
            </a:r>
            <a:r>
              <a:rPr lang="en-US" i="1" dirty="0" err="1"/>
              <a:t>Panthera</a:t>
            </a:r>
            <a:r>
              <a:rPr lang="en-US" i="1" dirty="0"/>
              <a:t> Tigris. There are nine subspecies of tigers, however, three of them are extinct </a:t>
            </a:r>
            <a:r>
              <a:rPr lang="en-US" i="1" dirty="0" smtClean="0"/>
              <a:t>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837" y="3588367"/>
            <a:ext cx="4627809" cy="2418030"/>
          </a:xfrm>
          <a:prstGeom prst="rect">
            <a:avLst/>
          </a:prstGeom>
        </p:spPr>
      </p:pic>
      <p:sp>
        <p:nvSpPr>
          <p:cNvPr id="5" name="Content Placeholder 2"/>
          <p:cNvSpPr txBox="1">
            <a:spLocks/>
          </p:cNvSpPr>
          <p:nvPr/>
        </p:nvSpPr>
        <p:spPr>
          <a:xfrm>
            <a:off x="746758" y="3344527"/>
            <a:ext cx="62375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Tigers have lost an estimated </a:t>
            </a:r>
            <a:r>
              <a:rPr lang="en-US" b="1" dirty="0" smtClean="0"/>
              <a:t>95% </a:t>
            </a:r>
            <a:r>
              <a:rPr lang="en-US" dirty="0" smtClean="0"/>
              <a:t>of their historical range. </a:t>
            </a:r>
            <a:r>
              <a:rPr lang="en-US" b="1" dirty="0" smtClean="0"/>
              <a:t>Their habitat has been </a:t>
            </a:r>
            <a:r>
              <a:rPr lang="en-US" b="1" u="sng" dirty="0" smtClean="0"/>
              <a:t>destroyed, degraded, and fragmented by human activities.</a:t>
            </a:r>
            <a:r>
              <a:rPr lang="en-US" dirty="0" smtClean="0"/>
              <a:t> People clearing the forests for live stock  and timber, along with building roads, networks and other development activities pose serious threat to tigers. </a:t>
            </a:r>
          </a:p>
        </p:txBody>
      </p:sp>
      <p:sp>
        <p:nvSpPr>
          <p:cNvPr id="6" name="Rectangle 5"/>
          <p:cNvSpPr/>
          <p:nvPr/>
        </p:nvSpPr>
        <p:spPr>
          <a:xfrm>
            <a:off x="6432985" y="6370711"/>
            <a:ext cx="5160772" cy="369332"/>
          </a:xfrm>
          <a:prstGeom prst="rect">
            <a:avLst/>
          </a:prstGeom>
        </p:spPr>
        <p:txBody>
          <a:bodyPr wrap="none">
            <a:spAutoFit/>
          </a:bodyPr>
          <a:lstStyle/>
          <a:p>
            <a:r>
              <a:rPr lang="en-US" dirty="0"/>
              <a:t>https://www.twinkl.com/teaching-wiki/tigers-habitat</a:t>
            </a:r>
          </a:p>
        </p:txBody>
      </p:sp>
      <p:sp>
        <p:nvSpPr>
          <p:cNvPr id="7" name="TextBox 6"/>
          <p:cNvSpPr txBox="1"/>
          <p:nvPr/>
        </p:nvSpPr>
        <p:spPr>
          <a:xfrm>
            <a:off x="1365161" y="6409378"/>
            <a:ext cx="4353059" cy="369332"/>
          </a:xfrm>
          <a:prstGeom prst="rect">
            <a:avLst/>
          </a:prstGeom>
          <a:noFill/>
        </p:spPr>
        <p:txBody>
          <a:bodyPr wrap="square" rtlCol="0">
            <a:spAutoFit/>
          </a:bodyPr>
          <a:lstStyle/>
          <a:p>
            <a:r>
              <a:rPr lang="en-US" dirty="0"/>
              <a:t>https://www.worldwildlife.org/species/tiger</a:t>
            </a:r>
          </a:p>
        </p:txBody>
      </p:sp>
    </p:spTree>
    <p:extLst>
      <p:ext uri="{BB962C8B-B14F-4D97-AF65-F5344CB8AC3E}">
        <p14:creationId xmlns:p14="http://schemas.microsoft.com/office/powerpoint/2010/main" val="293180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b="1" dirty="0" smtClean="0">
                <a:latin typeface="+mn-lt"/>
              </a:rPr>
              <a:t>Tigers Statistics </a:t>
            </a:r>
            <a:endParaRPr lang="en-US" b="1" dirty="0">
              <a:latin typeface="+mn-lt"/>
            </a:endParaRPr>
          </a:p>
        </p:txBody>
      </p:sp>
      <p:sp>
        <p:nvSpPr>
          <p:cNvPr id="3" name="Content Placeholder 2"/>
          <p:cNvSpPr>
            <a:spLocks noGrp="1"/>
          </p:cNvSpPr>
          <p:nvPr>
            <p:ph idx="1"/>
          </p:nvPr>
        </p:nvSpPr>
        <p:spPr>
          <a:xfrm>
            <a:off x="90152" y="938276"/>
            <a:ext cx="11392973" cy="5919724"/>
          </a:xfrm>
        </p:spPr>
        <p:txBody>
          <a:bodyPr/>
          <a:lstStyle/>
          <a:p>
            <a:r>
              <a:rPr lang="en-US" dirty="0"/>
              <a:t>Sadly, tigers are on the brink of extinction. Just over </a:t>
            </a:r>
            <a:r>
              <a:rPr lang="en-US" b="1" dirty="0"/>
              <a:t>a century ago, 100,000</a:t>
            </a:r>
            <a:r>
              <a:rPr lang="en-US" dirty="0"/>
              <a:t> wild tigers roamed across </a:t>
            </a:r>
            <a:r>
              <a:rPr lang="en-US" dirty="0" smtClean="0"/>
              <a:t>Asia.</a:t>
            </a:r>
            <a:r>
              <a:rPr lang="en-US" dirty="0"/>
              <a:t> Today, fewer than 3,900 live in a mere four per cent of their historic range. The largest tiger population can now be found in India, home to half of all remaining wild tigers. Much of this decline has occurred in the past decade</a:t>
            </a:r>
            <a:r>
              <a:rPr lang="en-US" dirty="0" smtClean="0"/>
              <a:t>.</a:t>
            </a:r>
          </a:p>
          <a:p>
            <a:r>
              <a:rPr lang="en-US" b="1" dirty="0" smtClean="0"/>
              <a:t>New </a:t>
            </a:r>
            <a:r>
              <a:rPr lang="en-US" b="1" dirty="0"/>
              <a:t>data suggests </a:t>
            </a:r>
            <a:r>
              <a:rPr lang="en-US" dirty="0"/>
              <a:t>a potential 40% increase in tiger numbers, from 3,200 in 2015 to </a:t>
            </a:r>
            <a:r>
              <a:rPr lang="en-US" b="1" dirty="0"/>
              <a:t>4,500</a:t>
            </a:r>
            <a:r>
              <a:rPr lang="en-US" dirty="0"/>
              <a:t> in 2022, </a:t>
            </a:r>
            <a:endParaRPr lang="en-US" dirty="0" smtClean="0"/>
          </a:p>
          <a:p>
            <a:r>
              <a:rPr lang="en-US" dirty="0" smtClean="0"/>
              <a:t>Due to monitoring the numbers of the tiger population is increasing.</a:t>
            </a:r>
            <a:r>
              <a:rPr lang="en-US" dirty="0"/>
              <a:t> Habitat protection projects showed that </a:t>
            </a:r>
            <a:r>
              <a:rPr lang="en-US" dirty="0" smtClean="0"/>
              <a:t>recovery </a:t>
            </a:r>
            <a:r>
              <a:rPr lang="en-US" dirty="0"/>
              <a:t>is </a:t>
            </a:r>
            <a:r>
              <a:rPr lang="en-US" dirty="0" smtClean="0"/>
              <a:t>possible</a:t>
            </a:r>
          </a:p>
          <a:p>
            <a:r>
              <a:rPr lang="en-US" dirty="0" smtClean="0"/>
              <a:t>At present its distribution only includes southeast Asia, India, some Russian regions and western China. </a:t>
            </a:r>
            <a:endParaRPr lang="en-US" dirty="0"/>
          </a:p>
        </p:txBody>
      </p:sp>
      <p:sp>
        <p:nvSpPr>
          <p:cNvPr id="4" name="Rectangle 3"/>
          <p:cNvSpPr/>
          <p:nvPr/>
        </p:nvSpPr>
        <p:spPr>
          <a:xfrm>
            <a:off x="5477691" y="6188670"/>
            <a:ext cx="6540138" cy="369332"/>
          </a:xfrm>
          <a:prstGeom prst="rect">
            <a:avLst/>
          </a:prstGeom>
        </p:spPr>
        <p:txBody>
          <a:bodyPr wrap="square">
            <a:spAutoFit/>
          </a:bodyPr>
          <a:lstStyle/>
          <a:p>
            <a:r>
              <a:rPr lang="en-US" dirty="0"/>
              <a:t>https://travel2next.com/how-many-tigers-are-left-in-the-world/</a:t>
            </a:r>
          </a:p>
        </p:txBody>
      </p:sp>
      <p:sp>
        <p:nvSpPr>
          <p:cNvPr id="5" name="TextBox 4"/>
          <p:cNvSpPr txBox="1"/>
          <p:nvPr/>
        </p:nvSpPr>
        <p:spPr>
          <a:xfrm>
            <a:off x="1017432" y="6188670"/>
            <a:ext cx="3129566" cy="369332"/>
          </a:xfrm>
          <a:prstGeom prst="rect">
            <a:avLst/>
          </a:prstGeom>
          <a:noFill/>
        </p:spPr>
        <p:txBody>
          <a:bodyPr wrap="square" rtlCol="0">
            <a:spAutoFit/>
          </a:bodyPr>
          <a:lstStyle/>
          <a:p>
            <a:r>
              <a:rPr lang="en-US" dirty="0"/>
              <a:t>https://wwf.ca/species/tigers/</a:t>
            </a:r>
          </a:p>
        </p:txBody>
      </p:sp>
      <p:sp>
        <p:nvSpPr>
          <p:cNvPr id="6" name="TextBox 5"/>
          <p:cNvSpPr txBox="1"/>
          <p:nvPr/>
        </p:nvSpPr>
        <p:spPr>
          <a:xfrm>
            <a:off x="244698" y="5819338"/>
            <a:ext cx="10921286" cy="369332"/>
          </a:xfrm>
          <a:prstGeom prst="rect">
            <a:avLst/>
          </a:prstGeom>
          <a:noFill/>
        </p:spPr>
        <p:txBody>
          <a:bodyPr wrap="square" rtlCol="0">
            <a:spAutoFit/>
          </a:bodyPr>
          <a:lstStyle/>
          <a:p>
            <a:r>
              <a:rPr lang="en-US" dirty="0"/>
              <a:t>https://panthera.org/newsroom/global-tiger-population-stable-and-potentially-increasing-despite-extreme-threats</a:t>
            </a:r>
          </a:p>
        </p:txBody>
      </p:sp>
      <p:sp>
        <p:nvSpPr>
          <p:cNvPr id="7" name="TextBox 6"/>
          <p:cNvSpPr txBox="1"/>
          <p:nvPr/>
        </p:nvSpPr>
        <p:spPr>
          <a:xfrm>
            <a:off x="90152" y="6454001"/>
            <a:ext cx="8809151" cy="369332"/>
          </a:xfrm>
          <a:prstGeom prst="rect">
            <a:avLst/>
          </a:prstGeom>
          <a:noFill/>
        </p:spPr>
        <p:txBody>
          <a:bodyPr wrap="square" rtlCol="0">
            <a:spAutoFit/>
          </a:bodyPr>
          <a:lstStyle/>
          <a:p>
            <a:r>
              <a:rPr lang="en-US" dirty="0"/>
              <a:t>https://sg.news.yahoo.com/wild-tiger-population-40-showing-123252118.html?guccounter</a:t>
            </a:r>
          </a:p>
        </p:txBody>
      </p:sp>
    </p:spTree>
    <p:extLst>
      <p:ext uri="{BB962C8B-B14F-4D97-AF65-F5344CB8AC3E}">
        <p14:creationId xmlns:p14="http://schemas.microsoft.com/office/powerpoint/2010/main" val="4033343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94" y="4961550"/>
            <a:ext cx="2646594" cy="17601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512" y="4961550"/>
            <a:ext cx="2621982" cy="1737063"/>
          </a:xfrm>
          <a:prstGeom prst="rect">
            <a:avLst/>
          </a:prstGeom>
        </p:spPr>
      </p:pic>
      <p:sp>
        <p:nvSpPr>
          <p:cNvPr id="2" name="Title 1"/>
          <p:cNvSpPr>
            <a:spLocks noGrp="1"/>
          </p:cNvSpPr>
          <p:nvPr>
            <p:ph type="title"/>
          </p:nvPr>
        </p:nvSpPr>
        <p:spPr>
          <a:xfrm>
            <a:off x="147985" y="0"/>
            <a:ext cx="9272789" cy="785611"/>
          </a:xfrm>
        </p:spPr>
        <p:txBody>
          <a:bodyPr>
            <a:normAutofit/>
          </a:bodyPr>
          <a:lstStyle/>
          <a:p>
            <a:r>
              <a:rPr lang="en-US" b="1" dirty="0" smtClean="0">
                <a:latin typeface="Calibri" panose="020F0502020204030204" pitchFamily="34" charset="0"/>
                <a:cs typeface="Calibri" panose="020F0502020204030204" pitchFamily="34" charset="0"/>
              </a:rPr>
              <a:t>Tigers habitats all over the world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4794" y="785611"/>
            <a:ext cx="11788194" cy="5665443"/>
          </a:xfrm>
        </p:spPr>
        <p:txBody>
          <a:bodyPr>
            <a:normAutofit fontScale="92500" lnSpcReduction="10000"/>
          </a:bodyPr>
          <a:lstStyle/>
          <a:p>
            <a:pPr marL="0" indent="0">
              <a:buNone/>
            </a:pPr>
            <a:r>
              <a:rPr lang="en-US" dirty="0" smtClean="0"/>
              <a:t>   Tigers can live in many habitats, depending on where in the world they live, and what type of tiger they are .</a:t>
            </a:r>
            <a:r>
              <a:rPr lang="en-US" dirty="0"/>
              <a:t> they will live in all sorts of different conditions too, from sun to snow </a:t>
            </a:r>
            <a:r>
              <a:rPr lang="en-US" dirty="0" smtClean="0"/>
              <a:t>. Tigers can be found in remarkably diverse habitats such as: </a:t>
            </a:r>
          </a:p>
          <a:p>
            <a:r>
              <a:rPr lang="en-US" b="1" dirty="0"/>
              <a:t>R</a:t>
            </a:r>
            <a:r>
              <a:rPr lang="en-US" b="1" dirty="0" smtClean="0"/>
              <a:t>ain Forests:</a:t>
            </a:r>
            <a:r>
              <a:rPr lang="en-US" dirty="0" smtClean="0"/>
              <a:t> </a:t>
            </a:r>
            <a:r>
              <a:rPr lang="en-US" dirty="0"/>
              <a:t>Found near the Earth’s equator, </a:t>
            </a:r>
            <a:r>
              <a:rPr lang="en-US" dirty="0" smtClean="0"/>
              <a:t>the </a:t>
            </a:r>
            <a:r>
              <a:rPr lang="en-US" dirty="0"/>
              <a:t>most biodiverse places on the planet. Rich in wildlife, tropical rainforests are an excellent habitat for the carnivorous tiger.</a:t>
            </a:r>
          </a:p>
          <a:p>
            <a:r>
              <a:rPr lang="en-US" b="1" dirty="0"/>
              <a:t>Evergreen Forests</a:t>
            </a:r>
            <a:r>
              <a:rPr lang="en-US" dirty="0"/>
              <a:t>: Made up of evergreen trees, they exist in a range of </a:t>
            </a:r>
            <a:r>
              <a:rPr lang="en-US" dirty="0" smtClean="0"/>
              <a:t>climates.</a:t>
            </a:r>
            <a:r>
              <a:rPr lang="en-US" dirty="0"/>
              <a:t> the trees provide excellent shade and cover for tigers to evade hunters and stalk their prey</a:t>
            </a:r>
            <a:r>
              <a:rPr lang="en-US" dirty="0" smtClean="0"/>
              <a:t>.</a:t>
            </a:r>
          </a:p>
          <a:p>
            <a:r>
              <a:rPr lang="en-US" b="1" dirty="0"/>
              <a:t>Mangrove Swamps</a:t>
            </a:r>
            <a:r>
              <a:rPr lang="en-US" dirty="0"/>
              <a:t>:  Formed by mangrove trees in slightly salty tidal waters, Mangrove area between India and Bangladesh is the home of the Bengal tiger.</a:t>
            </a:r>
            <a:endParaRPr lang="en-US" b="1" dirty="0"/>
          </a:p>
          <a:p>
            <a:endParaRPr lang="en-US" dirty="0"/>
          </a:p>
          <a:p>
            <a:pPr marL="0" indent="0">
              <a:buNone/>
            </a:pPr>
            <a:r>
              <a:rPr lang="en-US" dirty="0"/>
              <a:t/>
            </a:r>
            <a:br>
              <a:rPr lang="en-US" dirty="0"/>
            </a:br>
            <a:endParaRPr lang="en-US" dirty="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7789" y="4961549"/>
            <a:ext cx="2556892" cy="1737063"/>
          </a:xfrm>
          <a:prstGeom prst="rect">
            <a:avLst/>
          </a:prstGeom>
        </p:spPr>
      </p:pic>
      <p:pic>
        <p:nvPicPr>
          <p:cNvPr id="7" name="Picture 6"/>
          <p:cNvPicPr>
            <a:picLocks noChangeAspect="1"/>
          </p:cNvPicPr>
          <p:nvPr/>
        </p:nvPicPr>
        <p:blipFill>
          <a:blip r:embed="rId6"/>
          <a:stretch>
            <a:fillRect/>
          </a:stretch>
        </p:blipFill>
        <p:spPr>
          <a:xfrm>
            <a:off x="186627" y="4961549"/>
            <a:ext cx="2700207" cy="1760197"/>
          </a:xfrm>
          <a:prstGeom prst="rect">
            <a:avLst/>
          </a:prstGeom>
        </p:spPr>
      </p:pic>
      <p:sp>
        <p:nvSpPr>
          <p:cNvPr id="8" name="Rectangle 7"/>
          <p:cNvSpPr/>
          <p:nvPr/>
        </p:nvSpPr>
        <p:spPr>
          <a:xfrm>
            <a:off x="6822216" y="6401734"/>
            <a:ext cx="5160772" cy="369332"/>
          </a:xfrm>
          <a:prstGeom prst="rect">
            <a:avLst/>
          </a:prstGeom>
        </p:spPr>
        <p:txBody>
          <a:bodyPr wrap="none">
            <a:spAutoFit/>
          </a:bodyPr>
          <a:lstStyle/>
          <a:p>
            <a:r>
              <a:rPr lang="en-US" dirty="0">
                <a:solidFill>
                  <a:schemeClr val="bg1"/>
                </a:solidFill>
              </a:rPr>
              <a:t>https://www.twinkl.com/teaching-wiki/tigers-habitat</a:t>
            </a:r>
          </a:p>
        </p:txBody>
      </p:sp>
    </p:spTree>
    <p:extLst>
      <p:ext uri="{BB962C8B-B14F-4D97-AF65-F5344CB8AC3E}">
        <p14:creationId xmlns:p14="http://schemas.microsoft.com/office/powerpoint/2010/main" val="3075367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60" y="668212"/>
            <a:ext cx="8807015" cy="5812888"/>
          </a:xfrm>
        </p:spPr>
        <p:txBody>
          <a:bodyPr>
            <a:normAutofit/>
          </a:bodyPr>
          <a:lstStyle/>
          <a:p>
            <a:r>
              <a:rPr lang="en-US" b="1" dirty="0" smtClean="0"/>
              <a:t>Savannahs</a:t>
            </a:r>
            <a:r>
              <a:rPr lang="en-US" dirty="0"/>
              <a:t>: Characterized by grasses and trees spread out,  It provides a large area for the tiger to roam.</a:t>
            </a:r>
          </a:p>
          <a:p>
            <a:r>
              <a:rPr lang="en-US" b="1" dirty="0"/>
              <a:t>Grasslands</a:t>
            </a:r>
            <a:r>
              <a:rPr lang="en-US" dirty="0"/>
              <a:t>: Offering a continuous covering of grasses and fewer taller plants, They’re home to larger mammals which are the tigers’ prey.</a:t>
            </a:r>
          </a:p>
          <a:p>
            <a:r>
              <a:rPr lang="en-US" b="1" dirty="0"/>
              <a:t>Mountains</a:t>
            </a:r>
            <a:r>
              <a:rPr lang="en-US" dirty="0"/>
              <a:t>: With steep sides and exposed bedrock, some tigers inhabit mountain regions.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875" y="476250"/>
            <a:ext cx="3134209" cy="1363132"/>
          </a:xfrm>
          <a:prstGeom prst="rect">
            <a:avLst/>
          </a:prstGeom>
        </p:spPr>
      </p:pic>
      <p:sp>
        <p:nvSpPr>
          <p:cNvPr id="8" name="Content Placeholder 2"/>
          <p:cNvSpPr txBox="1">
            <a:spLocks/>
          </p:cNvSpPr>
          <p:nvPr/>
        </p:nvSpPr>
        <p:spPr>
          <a:xfrm>
            <a:off x="237580" y="4196348"/>
            <a:ext cx="116922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Reasons Makes Tigers Endangered</a:t>
            </a:r>
          </a:p>
          <a:p>
            <a:pPr marL="0" indent="0">
              <a:buNone/>
            </a:pPr>
            <a:r>
              <a:rPr lang="en-US" dirty="0" smtClean="0"/>
              <a:t>   Several </a:t>
            </a:r>
            <a:r>
              <a:rPr lang="en-US" dirty="0"/>
              <a:t>factors have negatively impacted these magnificent creatures. These include poaching, Illegal trade of tiger parts, loss of habitat, human conflict, and climate </a:t>
            </a:r>
            <a:r>
              <a:rPr lang="en-US" dirty="0" smtClean="0"/>
              <a:t>change. Perhaps the most significant factors are poaching and illegal trading of tiger parts.</a:t>
            </a:r>
            <a:r>
              <a:rPr lang="en-US" dirty="0"/>
              <a:t> People hunt tigers for their pelts, teeth, claws, and bones.</a:t>
            </a:r>
            <a:endParaRPr lang="en-US" b="1" dirty="0"/>
          </a:p>
        </p:txBody>
      </p:sp>
      <p:pic>
        <p:nvPicPr>
          <p:cNvPr id="9" name="Picture 2" descr="Siberian Tiger Project - WCS Rus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2283486"/>
            <a:ext cx="1666875" cy="2497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5867" y="6481100"/>
            <a:ext cx="4894217" cy="338554"/>
          </a:xfrm>
          <a:prstGeom prst="rect">
            <a:avLst/>
          </a:prstGeom>
          <a:noFill/>
        </p:spPr>
        <p:txBody>
          <a:bodyPr wrap="square" rtlCol="0">
            <a:spAutoFit/>
          </a:bodyPr>
          <a:lstStyle/>
          <a:p>
            <a:r>
              <a:rPr lang="en-US" sz="1600" dirty="0"/>
              <a:t>https://thehomeschoolscientist.com/tigers-endangered/</a:t>
            </a:r>
          </a:p>
        </p:txBody>
      </p:sp>
      <p:sp>
        <p:nvSpPr>
          <p:cNvPr id="10" name="Rectangle 9"/>
          <p:cNvSpPr/>
          <p:nvPr/>
        </p:nvSpPr>
        <p:spPr>
          <a:xfrm>
            <a:off x="4412203" y="3731035"/>
            <a:ext cx="5160772" cy="369332"/>
          </a:xfrm>
          <a:prstGeom prst="rect">
            <a:avLst/>
          </a:prstGeom>
        </p:spPr>
        <p:txBody>
          <a:bodyPr wrap="none">
            <a:spAutoFit/>
          </a:bodyPr>
          <a:lstStyle/>
          <a:p>
            <a:r>
              <a:rPr lang="en-US" dirty="0">
                <a:solidFill>
                  <a:schemeClr val="bg1"/>
                </a:solidFill>
              </a:rPr>
              <a:t>https://www.twinkl.com/teaching-wiki/tigers-habitat</a:t>
            </a:r>
          </a:p>
        </p:txBody>
      </p:sp>
    </p:spTree>
    <p:extLst>
      <p:ext uri="{BB962C8B-B14F-4D97-AF65-F5344CB8AC3E}">
        <p14:creationId xmlns:p14="http://schemas.microsoft.com/office/powerpoint/2010/main" val="9416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80">
                                          <p:stCondLst>
                                            <p:cond delay="0"/>
                                          </p:stCondLst>
                                        </p:cTn>
                                        <p:tgtEl>
                                          <p:spTgt spid="8">
                                            <p:txEl>
                                              <p:pRg st="0" end="0"/>
                                            </p:txEl>
                                          </p:spTgt>
                                        </p:tgtEl>
                                      </p:cBhvr>
                                    </p:animEffect>
                                    <p:anim calcmode="lin" valueType="num">
                                      <p:cBhvr>
                                        <p:cTn id="2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xEl>
                                              <p:pRg st="0" end="0"/>
                                            </p:txEl>
                                          </p:spTgt>
                                        </p:tgtEl>
                                      </p:cBhvr>
                                      <p:to x="100000" y="60000"/>
                                    </p:animScale>
                                    <p:animScale>
                                      <p:cBhvr>
                                        <p:cTn id="34" dur="166" decel="50000">
                                          <p:stCondLst>
                                            <p:cond delay="676"/>
                                          </p:stCondLst>
                                        </p:cTn>
                                        <p:tgtEl>
                                          <p:spTgt spid="8">
                                            <p:txEl>
                                              <p:pRg st="0" end="0"/>
                                            </p:txEl>
                                          </p:spTgt>
                                        </p:tgtEl>
                                      </p:cBhvr>
                                      <p:to x="100000" y="100000"/>
                                    </p:animScale>
                                    <p:animScale>
                                      <p:cBhvr>
                                        <p:cTn id="35" dur="26">
                                          <p:stCondLst>
                                            <p:cond delay="1312"/>
                                          </p:stCondLst>
                                        </p:cTn>
                                        <p:tgtEl>
                                          <p:spTgt spid="8">
                                            <p:txEl>
                                              <p:pRg st="0" end="0"/>
                                            </p:txEl>
                                          </p:spTgt>
                                        </p:tgtEl>
                                      </p:cBhvr>
                                      <p:to x="100000" y="80000"/>
                                    </p:animScale>
                                    <p:animScale>
                                      <p:cBhvr>
                                        <p:cTn id="36" dur="166" decel="50000">
                                          <p:stCondLst>
                                            <p:cond delay="1338"/>
                                          </p:stCondLst>
                                        </p:cTn>
                                        <p:tgtEl>
                                          <p:spTgt spid="8">
                                            <p:txEl>
                                              <p:pRg st="0" end="0"/>
                                            </p:txEl>
                                          </p:spTgt>
                                        </p:tgtEl>
                                      </p:cBhvr>
                                      <p:to x="100000" y="100000"/>
                                    </p:animScale>
                                    <p:animScale>
                                      <p:cBhvr>
                                        <p:cTn id="37" dur="26">
                                          <p:stCondLst>
                                            <p:cond delay="1642"/>
                                          </p:stCondLst>
                                        </p:cTn>
                                        <p:tgtEl>
                                          <p:spTgt spid="8">
                                            <p:txEl>
                                              <p:pRg st="0" end="0"/>
                                            </p:txEl>
                                          </p:spTgt>
                                        </p:tgtEl>
                                      </p:cBhvr>
                                      <p:to x="100000" y="90000"/>
                                    </p:animScale>
                                    <p:animScale>
                                      <p:cBhvr>
                                        <p:cTn id="38" dur="166" decel="50000">
                                          <p:stCondLst>
                                            <p:cond delay="1668"/>
                                          </p:stCondLst>
                                        </p:cTn>
                                        <p:tgtEl>
                                          <p:spTgt spid="8">
                                            <p:txEl>
                                              <p:pRg st="0" end="0"/>
                                            </p:txEl>
                                          </p:spTgt>
                                        </p:tgtEl>
                                      </p:cBhvr>
                                      <p:to x="100000" y="100000"/>
                                    </p:animScale>
                                    <p:animScale>
                                      <p:cBhvr>
                                        <p:cTn id="39" dur="26">
                                          <p:stCondLst>
                                            <p:cond delay="1808"/>
                                          </p:stCondLst>
                                        </p:cTn>
                                        <p:tgtEl>
                                          <p:spTgt spid="8">
                                            <p:txEl>
                                              <p:pRg st="0" end="0"/>
                                            </p:txEl>
                                          </p:spTgt>
                                        </p:tgtEl>
                                      </p:cBhvr>
                                      <p:to x="100000" y="95000"/>
                                    </p:animScale>
                                    <p:animScale>
                                      <p:cBhvr>
                                        <p:cTn id="4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21000" b="-21000"/>
          </a:stretch>
        </a:blipFill>
        <a:effectLst/>
      </p:bgPr>
    </p:bg>
    <p:spTree>
      <p:nvGrpSpPr>
        <p:cNvPr id="1" name=""/>
        <p:cNvGrpSpPr/>
        <p:nvPr/>
      </p:nvGrpSpPr>
      <p:grpSpPr>
        <a:xfrm>
          <a:off x="0" y="0"/>
          <a:ext cx="0" cy="0"/>
          <a:chOff x="0" y="0"/>
          <a:chExt cx="0" cy="0"/>
        </a:xfrm>
      </p:grpSpPr>
      <p:pic>
        <p:nvPicPr>
          <p:cNvPr id="1026" name="Picture 2" descr="southchinatigerc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420" y="4913779"/>
            <a:ext cx="2600101" cy="1729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0871" y="0"/>
            <a:ext cx="10515600" cy="1325563"/>
          </a:xfrm>
        </p:spPr>
        <p:txBody>
          <a:bodyPr>
            <a:normAutofit/>
          </a:bodyPr>
          <a:lstStyle/>
          <a:p>
            <a:r>
              <a:rPr lang="en-US" sz="4000" b="1" dirty="0" smtClean="0">
                <a:latin typeface="Calibri" panose="020F0502020204030204" pitchFamily="34" charset="0"/>
                <a:cs typeface="Calibri" panose="020F0502020204030204" pitchFamily="34" charset="0"/>
              </a:rPr>
              <a:t>The </a:t>
            </a:r>
            <a:r>
              <a:rPr lang="en-US" sz="4000" b="1" dirty="0">
                <a:latin typeface="Calibri" panose="020F0502020204030204" pitchFamily="34" charset="0"/>
                <a:cs typeface="Calibri" panose="020F0502020204030204" pitchFamily="34" charset="0"/>
              </a:rPr>
              <a:t>P</a:t>
            </a:r>
            <a:r>
              <a:rPr lang="en-US" sz="4000" b="1" dirty="0" smtClean="0">
                <a:latin typeface="Calibri" panose="020F0502020204030204" pitchFamily="34" charset="0"/>
                <a:cs typeface="Calibri" panose="020F0502020204030204" pitchFamily="34" charset="0"/>
              </a:rPr>
              <a:t>reservation </a:t>
            </a:r>
            <a:r>
              <a:rPr lang="en-US" sz="4000" b="1" dirty="0">
                <a:latin typeface="Calibri" panose="020F0502020204030204" pitchFamily="34" charset="0"/>
                <a:cs typeface="Calibri" panose="020F0502020204030204" pitchFamily="34" charset="0"/>
              </a:rPr>
              <a:t>O</a:t>
            </a:r>
            <a:r>
              <a:rPr lang="en-US" sz="4000" b="1" dirty="0" smtClean="0">
                <a:latin typeface="Calibri" panose="020F0502020204030204" pitchFamily="34" charset="0"/>
                <a:cs typeface="Calibri" panose="020F0502020204030204" pitchFamily="34" charset="0"/>
              </a:rPr>
              <a:t>f Tigers </a:t>
            </a:r>
            <a:endParaRPr lang="en-US"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06538" y="1101234"/>
            <a:ext cx="11985461" cy="5344647"/>
          </a:xfrm>
        </p:spPr>
        <p:txBody>
          <a:bodyPr>
            <a:normAutofit/>
          </a:bodyPr>
          <a:lstStyle/>
          <a:p>
            <a:pPr marL="0" indent="0">
              <a:buNone/>
            </a:pPr>
            <a:r>
              <a:rPr lang="en-US" sz="2600" dirty="0" smtClean="0"/>
              <a:t>There are many ways in which we can all help contribute to the preservation of tigers:</a:t>
            </a:r>
          </a:p>
          <a:p>
            <a:r>
              <a:rPr lang="en-US" sz="2600" dirty="0" smtClean="0"/>
              <a:t>Protect tigers and their habitat.</a:t>
            </a:r>
          </a:p>
          <a:p>
            <a:r>
              <a:rPr lang="en-US" sz="2600" dirty="0"/>
              <a:t>Reduce human- tiger conflict.</a:t>
            </a:r>
          </a:p>
          <a:p>
            <a:r>
              <a:rPr lang="en-US" sz="2600" dirty="0" smtClean="0"/>
              <a:t>Tiger Campaigns work </a:t>
            </a:r>
            <a:r>
              <a:rPr lang="en-US" sz="2600" dirty="0"/>
              <a:t>for the recovery of wild tiger populations by </a:t>
            </a:r>
            <a:r>
              <a:rPr lang="en-US" sz="2600" dirty="0" smtClean="0"/>
              <a:t>fighting the illegal </a:t>
            </a:r>
            <a:r>
              <a:rPr lang="en-US" sz="2600" dirty="0"/>
              <a:t>trade, pressing for better legislation and the protection of their habitat and exposing the role of tiger farming in stimulating demand and thus poaching of </a:t>
            </a:r>
            <a:r>
              <a:rPr lang="en-US" sz="2600" dirty="0" smtClean="0"/>
              <a:t>wild </a:t>
            </a:r>
            <a:r>
              <a:rPr lang="en-US" sz="2600" dirty="0"/>
              <a:t>tigers</a:t>
            </a:r>
            <a:r>
              <a:rPr lang="en-US" sz="2600" dirty="0" smtClean="0"/>
              <a:t>. </a:t>
            </a:r>
          </a:p>
          <a:p>
            <a:r>
              <a:rPr lang="en-US" sz="2600" dirty="0" smtClean="0"/>
              <a:t>The government of  India has a successful project </a:t>
            </a:r>
            <a:r>
              <a:rPr lang="en-US" sz="2600" dirty="0"/>
              <a:t>for the protection of the tigers so that a healthy population of the tigers exists</a:t>
            </a:r>
            <a:r>
              <a:rPr lang="en-US" sz="2600" dirty="0" smtClean="0"/>
              <a:t>.</a:t>
            </a:r>
          </a:p>
        </p:txBody>
      </p:sp>
      <p:sp>
        <p:nvSpPr>
          <p:cNvPr id="13" name="Title 1"/>
          <p:cNvSpPr txBox="1">
            <a:spLocks/>
          </p:cNvSpPr>
          <p:nvPr/>
        </p:nvSpPr>
        <p:spPr>
          <a:xfrm>
            <a:off x="1073200" y="4770437"/>
            <a:ext cx="81604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a:solidFill>
                  <a:schemeClr val="tx1">
                    <a:lumMod val="95000"/>
                    <a:lumOff val="5000"/>
                  </a:schemeClr>
                </a:solidFill>
              </a:rPr>
              <a:t>Hunting and habitat loss </a:t>
            </a:r>
            <a:r>
              <a:rPr lang="en-US" sz="2400" b="1" i="1" dirty="0" smtClean="0">
                <a:solidFill>
                  <a:schemeClr val="tx1">
                    <a:lumMod val="95000"/>
                    <a:lumOff val="5000"/>
                  </a:schemeClr>
                </a:solidFill>
              </a:rPr>
              <a:t>made tigers endangered</a:t>
            </a:r>
            <a:r>
              <a:rPr lang="en-US" sz="2400" b="1" i="1" dirty="0">
                <a:solidFill>
                  <a:schemeClr val="tx1">
                    <a:lumMod val="95000"/>
                    <a:lumOff val="5000"/>
                  </a:schemeClr>
                </a:solidFill>
              </a:rPr>
              <a:t>. Only 7% of its former size is left. That’s why we need to protect these wild beasts</a:t>
            </a:r>
            <a:r>
              <a:rPr lang="en-US" sz="2400" b="1" i="1" dirty="0"/>
              <a:t>.</a:t>
            </a:r>
          </a:p>
        </p:txBody>
      </p:sp>
      <p:sp>
        <p:nvSpPr>
          <p:cNvPr id="6" name="TextBox 5"/>
          <p:cNvSpPr txBox="1"/>
          <p:nvPr/>
        </p:nvSpPr>
        <p:spPr>
          <a:xfrm>
            <a:off x="4288338" y="6273225"/>
            <a:ext cx="5190615" cy="584775"/>
          </a:xfrm>
          <a:prstGeom prst="rect">
            <a:avLst/>
          </a:prstGeom>
          <a:noFill/>
        </p:spPr>
        <p:txBody>
          <a:bodyPr wrap="square" rtlCol="0">
            <a:spAutoFit/>
          </a:bodyPr>
          <a:lstStyle/>
          <a:p>
            <a:r>
              <a:rPr lang="en-US" sz="1600" dirty="0">
                <a:hlinkClick r:id="rId4"/>
              </a:rPr>
              <a:t>https://thehomeschoolscientist.com/tigers-endangered</a:t>
            </a:r>
            <a:r>
              <a:rPr lang="en-US" sz="1600" dirty="0" smtClean="0">
                <a:hlinkClick r:id="rId4"/>
              </a:rPr>
              <a:t>/</a:t>
            </a:r>
            <a:endParaRPr lang="en-US" sz="1600" dirty="0" smtClean="0"/>
          </a:p>
          <a:p>
            <a:r>
              <a:rPr lang="en-US" sz="1600" dirty="0">
                <a:hlinkClick r:id="rId5"/>
              </a:rPr>
              <a:t>https://</a:t>
            </a:r>
            <a:r>
              <a:rPr lang="en-US" sz="1600" dirty="0" smtClean="0">
                <a:hlinkClick r:id="rId5"/>
              </a:rPr>
              <a:t>www.wcs.org/our-work/species/tigers</a:t>
            </a:r>
            <a:r>
              <a:rPr lang="en-US" sz="1600" dirty="0" smtClean="0"/>
              <a:t> </a:t>
            </a:r>
            <a:endParaRPr lang="en-US" sz="1600" dirty="0"/>
          </a:p>
        </p:txBody>
      </p:sp>
    </p:spTree>
    <p:extLst>
      <p:ext uri="{BB962C8B-B14F-4D97-AF65-F5344CB8AC3E}">
        <p14:creationId xmlns:p14="http://schemas.microsoft.com/office/powerpoint/2010/main" val="34064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475</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Calibri Light</vt:lpstr>
      <vt:lpstr>Office Theme</vt:lpstr>
      <vt:lpstr>  Biology project Endangered Animals Tigers  </vt:lpstr>
      <vt:lpstr>Tigers </vt:lpstr>
      <vt:lpstr>Tigers Statistics </vt:lpstr>
      <vt:lpstr>Tigers habitats all over the world </vt:lpstr>
      <vt:lpstr>PowerPoint Presentation</vt:lpstr>
      <vt:lpstr>The Preservation Of Tigers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user</dc:creator>
  <cp:lastModifiedBy>user</cp:lastModifiedBy>
  <cp:revision>46</cp:revision>
  <dcterms:created xsi:type="dcterms:W3CDTF">2022-11-28T16:13:26Z</dcterms:created>
  <dcterms:modified xsi:type="dcterms:W3CDTF">2022-12-03T14:24:31Z</dcterms:modified>
</cp:coreProperties>
</file>