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64" autoAdjust="0"/>
    <p:restoredTop sz="94660"/>
  </p:normalViewPr>
  <p:slideViewPr>
    <p:cSldViewPr snapToGrid="0">
      <p:cViewPr>
        <p:scale>
          <a:sx n="66" d="100"/>
          <a:sy n="66" d="100"/>
        </p:scale>
        <p:origin x="413" y="4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A6C57F34-F579-4F6A-A8B5-6462EDB0A301}" type="datetimeFigureOut">
              <a:rPr lang="ar-JO" smtClean="0"/>
              <a:t>11/05/1444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401166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6C57F34-F579-4F6A-A8B5-6462EDB0A301}" type="datetimeFigureOut">
              <a:rPr lang="ar-JO" smtClean="0"/>
              <a:t>11/05/1444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353545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6C57F34-F579-4F6A-A8B5-6462EDB0A301}" type="datetimeFigureOut">
              <a:rPr lang="ar-JO" smtClean="0"/>
              <a:t>11/05/1444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407423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6C57F34-F579-4F6A-A8B5-6462EDB0A301}" type="datetimeFigureOut">
              <a:rPr lang="ar-JO" smtClean="0"/>
              <a:t>11/05/1444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99970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57F34-F579-4F6A-A8B5-6462EDB0A301}" type="datetimeFigureOut">
              <a:rPr lang="ar-JO" smtClean="0"/>
              <a:t>11/05/1444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334781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A6C57F34-F579-4F6A-A8B5-6462EDB0A301}" type="datetimeFigureOut">
              <a:rPr lang="ar-JO" smtClean="0"/>
              <a:t>11/05/1444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67153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A6C57F34-F579-4F6A-A8B5-6462EDB0A301}" type="datetimeFigureOut">
              <a:rPr lang="ar-JO" smtClean="0"/>
              <a:t>11/05/1444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146715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A6C57F34-F579-4F6A-A8B5-6462EDB0A301}" type="datetimeFigureOut">
              <a:rPr lang="ar-JO" smtClean="0"/>
              <a:t>11/05/1444</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17275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57F34-F579-4F6A-A8B5-6462EDB0A301}" type="datetimeFigureOut">
              <a:rPr lang="ar-JO" smtClean="0"/>
              <a:t>11/05/1444</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77505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57F34-F579-4F6A-A8B5-6462EDB0A301}" type="datetimeFigureOut">
              <a:rPr lang="ar-JO" smtClean="0"/>
              <a:t>11/05/1444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214384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57F34-F579-4F6A-A8B5-6462EDB0A301}" type="datetimeFigureOut">
              <a:rPr lang="ar-JO" smtClean="0"/>
              <a:t>11/05/1444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C943A3C-8869-46B3-B046-1B52459D4391}" type="slidenum">
              <a:rPr lang="ar-JO" smtClean="0"/>
              <a:t>‹#›</a:t>
            </a:fld>
            <a:endParaRPr lang="ar-JO"/>
          </a:p>
        </p:txBody>
      </p:sp>
    </p:spTree>
    <p:extLst>
      <p:ext uri="{BB962C8B-B14F-4D97-AF65-F5344CB8AC3E}">
        <p14:creationId xmlns:p14="http://schemas.microsoft.com/office/powerpoint/2010/main" val="26404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6C57F34-F579-4F6A-A8B5-6462EDB0A301}" type="datetimeFigureOut">
              <a:rPr lang="ar-JO" smtClean="0"/>
              <a:t>11/05/1444</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C943A3C-8869-46B3-B046-1B52459D4391}" type="slidenum">
              <a:rPr lang="ar-JO" smtClean="0"/>
              <a:t>‹#›</a:t>
            </a:fld>
            <a:endParaRPr lang="ar-JO"/>
          </a:p>
        </p:txBody>
      </p:sp>
    </p:spTree>
    <p:extLst>
      <p:ext uri="{BB962C8B-B14F-4D97-AF65-F5344CB8AC3E}">
        <p14:creationId xmlns:p14="http://schemas.microsoft.com/office/powerpoint/2010/main" val="2271466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orldwildlife.org/species/rhino"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 </a:t>
            </a:r>
            <a:r>
              <a:rPr lang="en-US" dirty="0" smtClean="0">
                <a:latin typeface="Consolas" panose="020B0609020204030204" pitchFamily="49" charset="0"/>
              </a:rPr>
              <a:t>Project</a:t>
            </a:r>
            <a:endParaRPr lang="ar-JO" dirty="0">
              <a:latin typeface="Consolas" panose="020B0609020204030204" pitchFamily="49" charset="0"/>
            </a:endParaRPr>
          </a:p>
        </p:txBody>
      </p:sp>
      <p:sp>
        <p:nvSpPr>
          <p:cNvPr id="3" name="Subtitle 2"/>
          <p:cNvSpPr>
            <a:spLocks noGrp="1"/>
          </p:cNvSpPr>
          <p:nvPr>
            <p:ph type="subTitle" idx="1"/>
          </p:nvPr>
        </p:nvSpPr>
        <p:spPr/>
        <p:txBody>
          <a:bodyPr>
            <a:normAutofit lnSpcReduction="10000"/>
          </a:bodyPr>
          <a:lstStyle/>
          <a:p>
            <a:r>
              <a:rPr lang="en-US" dirty="0" smtClean="0">
                <a:latin typeface="Consolas" panose="020B0609020204030204" pitchFamily="49" charset="0"/>
              </a:rPr>
              <a:t>Done by: </a:t>
            </a:r>
            <a:r>
              <a:rPr lang="en-US" dirty="0" err="1" smtClean="0">
                <a:latin typeface="Consolas" panose="020B0609020204030204" pitchFamily="49" charset="0"/>
              </a:rPr>
              <a:t>Layan</a:t>
            </a:r>
            <a:r>
              <a:rPr lang="en-US" dirty="0" smtClean="0">
                <a:latin typeface="Consolas" panose="020B0609020204030204" pitchFamily="49" charset="0"/>
              </a:rPr>
              <a:t> Al </a:t>
            </a:r>
            <a:r>
              <a:rPr lang="en-US" dirty="0" err="1" smtClean="0">
                <a:latin typeface="Consolas" panose="020B0609020204030204" pitchFamily="49" charset="0"/>
              </a:rPr>
              <a:t>Kurdi</a:t>
            </a:r>
            <a:endParaRPr lang="en-US" dirty="0" smtClean="0">
              <a:latin typeface="Consolas" panose="020B0609020204030204" pitchFamily="49" charset="0"/>
            </a:endParaRPr>
          </a:p>
          <a:p>
            <a:r>
              <a:rPr lang="en-US" dirty="0" smtClean="0">
                <a:latin typeface="Consolas" panose="020B0609020204030204" pitchFamily="49" charset="0"/>
              </a:rPr>
              <a:t>Alia Abu Mariam </a:t>
            </a:r>
          </a:p>
          <a:p>
            <a:r>
              <a:rPr lang="en-US" dirty="0" err="1" smtClean="0">
                <a:latin typeface="Consolas" panose="020B0609020204030204" pitchFamily="49" charset="0"/>
              </a:rPr>
              <a:t>Saif</a:t>
            </a:r>
            <a:r>
              <a:rPr lang="en-US" dirty="0" smtClean="0">
                <a:latin typeface="Consolas" panose="020B0609020204030204" pitchFamily="49" charset="0"/>
              </a:rPr>
              <a:t> </a:t>
            </a:r>
            <a:r>
              <a:rPr lang="en-US" dirty="0" err="1" smtClean="0">
                <a:latin typeface="Consolas" panose="020B0609020204030204" pitchFamily="49" charset="0"/>
              </a:rPr>
              <a:t>Mdanat</a:t>
            </a:r>
            <a:r>
              <a:rPr lang="en-US" dirty="0" smtClean="0">
                <a:latin typeface="Consolas" panose="020B0609020204030204" pitchFamily="49" charset="0"/>
              </a:rPr>
              <a:t> </a:t>
            </a:r>
          </a:p>
          <a:p>
            <a:r>
              <a:rPr lang="en-US" dirty="0" smtClean="0">
                <a:latin typeface="Consolas" panose="020B0609020204030204" pitchFamily="49" charset="0"/>
              </a:rPr>
              <a:t>Rayan Samawi</a:t>
            </a:r>
            <a:endParaRPr lang="ar-JO" dirty="0">
              <a:latin typeface="Consolas" panose="020B0609020204030204" pitchFamily="49" charset="0"/>
            </a:endParaRPr>
          </a:p>
        </p:txBody>
      </p:sp>
    </p:spTree>
    <p:extLst>
      <p:ext uri="{BB962C8B-B14F-4D97-AF65-F5344CB8AC3E}">
        <p14:creationId xmlns:p14="http://schemas.microsoft.com/office/powerpoint/2010/main" val="1856707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1000" b="-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953" y="328519"/>
            <a:ext cx="10538012" cy="5884022"/>
          </a:xfrm>
        </p:spPr>
        <p:txBody>
          <a:bodyPr>
            <a:normAutofit fontScale="62500" lnSpcReduction="20000"/>
          </a:bodyPr>
          <a:lstStyle/>
          <a:p>
            <a:pPr algn="l" rtl="0">
              <a:lnSpc>
                <a:spcPct val="170000"/>
              </a:lnSpc>
            </a:pPr>
            <a:r>
              <a:rPr lang="en-US" dirty="0">
                <a:latin typeface="Consolas" panose="020B0609020204030204" pitchFamily="49" charset="0"/>
              </a:rPr>
              <a:t>Numerous seabird species have seen population losses globally as a result of anthropogenic modifications to the maritime environment and changes in the global climate. The significant population reduction of </a:t>
            </a:r>
            <a:r>
              <a:rPr lang="en-US" dirty="0" smtClean="0">
                <a:latin typeface="Consolas" panose="020B0609020204030204" pitchFamily="49" charset="0"/>
              </a:rPr>
              <a:t>rock hopper </a:t>
            </a:r>
            <a:r>
              <a:rPr lang="en-US" dirty="0">
                <a:latin typeface="Consolas" panose="020B0609020204030204" pitchFamily="49" charset="0"/>
              </a:rPr>
              <a:t>penguins </a:t>
            </a:r>
            <a:r>
              <a:rPr lang="en-US" dirty="0" smtClean="0">
                <a:latin typeface="Consolas" panose="020B0609020204030204" pitchFamily="49" charset="0"/>
              </a:rPr>
              <a:t>may </a:t>
            </a:r>
            <a:r>
              <a:rPr lang="en-US" dirty="0">
                <a:latin typeface="Consolas" panose="020B0609020204030204" pitchFamily="49" charset="0"/>
              </a:rPr>
              <a:t>be caused by rising sea surface temperatures (SST). </a:t>
            </a:r>
            <a:endParaRPr lang="en-US" dirty="0" smtClean="0">
              <a:latin typeface="Consolas" panose="020B0609020204030204" pitchFamily="49" charset="0"/>
            </a:endParaRPr>
          </a:p>
          <a:p>
            <a:pPr algn="l" rtl="0">
              <a:lnSpc>
                <a:spcPct val="170000"/>
              </a:lnSpc>
            </a:pPr>
            <a:endParaRPr lang="en-US" dirty="0">
              <a:latin typeface="Consolas" panose="020B0609020204030204" pitchFamily="49" charset="0"/>
            </a:endParaRPr>
          </a:p>
          <a:p>
            <a:pPr algn="l" rtl="0">
              <a:lnSpc>
                <a:spcPct val="170000"/>
              </a:lnSpc>
            </a:pPr>
            <a:r>
              <a:rPr lang="en-US" dirty="0" smtClean="0">
                <a:latin typeface="Consolas" panose="020B0609020204030204" pitchFamily="49" charset="0"/>
              </a:rPr>
              <a:t>Rock hopper </a:t>
            </a:r>
            <a:r>
              <a:rPr lang="en-US" dirty="0">
                <a:latin typeface="Consolas" panose="020B0609020204030204" pitchFamily="49" charset="0"/>
              </a:rPr>
              <a:t>Penguin  numbers at Campbell Island have declined by 94% since the early 1940s. Many breeding colonies have disappeared and the remaining nine major colonies have all shrunk in size. We estimate there were 103 000 breeding </a:t>
            </a:r>
            <a:r>
              <a:rPr lang="en-US" dirty="0" smtClean="0">
                <a:latin typeface="Consolas" panose="020B0609020204030204" pitchFamily="49" charset="0"/>
              </a:rPr>
              <a:t>Rock hopper </a:t>
            </a:r>
            <a:r>
              <a:rPr lang="en-US" dirty="0">
                <a:latin typeface="Consolas" panose="020B0609020204030204" pitchFamily="49" charset="0"/>
              </a:rPr>
              <a:t>Penguins in 1985, compared with approximately 1.6 million in 1942. </a:t>
            </a:r>
            <a:endParaRPr lang="en-US" dirty="0" smtClean="0">
              <a:latin typeface="Consolas" panose="020B0609020204030204" pitchFamily="49" charset="0"/>
            </a:endParaRPr>
          </a:p>
          <a:p>
            <a:pPr algn="l" rtl="0">
              <a:lnSpc>
                <a:spcPct val="170000"/>
              </a:lnSpc>
            </a:pPr>
            <a:r>
              <a:rPr lang="en-US" dirty="0">
                <a:latin typeface="Consolas" panose="020B0609020204030204" pitchFamily="49" charset="0"/>
              </a:rPr>
              <a:t>The decline had started by 1945, was greatest during the next ten years and coincided with substantial changes in sea temperatures. </a:t>
            </a:r>
            <a:endParaRPr lang="en-US" dirty="0" smtClean="0">
              <a:latin typeface="Consolas" panose="020B0609020204030204" pitchFamily="49" charset="0"/>
            </a:endParaRPr>
          </a:p>
          <a:p>
            <a:pPr algn="l" rtl="0">
              <a:lnSpc>
                <a:spcPct val="170000"/>
              </a:lnSpc>
            </a:pPr>
            <a:endParaRPr lang="en-US" dirty="0" smtClean="0">
              <a:latin typeface="Consolas" panose="020B0609020204030204" pitchFamily="49" charset="0"/>
            </a:endParaRPr>
          </a:p>
          <a:p>
            <a:pPr algn="l" rtl="0">
              <a:lnSpc>
                <a:spcPct val="170000"/>
              </a:lnSpc>
            </a:pPr>
            <a:endParaRPr lang="ar-JO" dirty="0">
              <a:latin typeface="Consolas" panose="020B0609020204030204" pitchFamily="49" charset="0"/>
            </a:endParaRPr>
          </a:p>
        </p:txBody>
      </p:sp>
    </p:spTree>
    <p:extLst>
      <p:ext uri="{BB962C8B-B14F-4D97-AF65-F5344CB8AC3E}">
        <p14:creationId xmlns:p14="http://schemas.microsoft.com/office/powerpoint/2010/main" val="3427254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latin typeface="Consolas" panose="020B0609020204030204" pitchFamily="49" charset="0"/>
              </a:rPr>
              <a:t>he Antarctic Treaty was signed by 12 nations in 1959 and reauthorized in 1991 to protect Antarctica and preserve its living resources. The Treaty makes it illegal to harm, or in any way interfere with, a penguin or its eggs.</a:t>
            </a:r>
            <a:endParaRPr lang="ar-JO" dirty="0">
              <a:latin typeface="Consolas" panose="020B0609020204030204" pitchFamily="49" charset="0"/>
            </a:endParaRPr>
          </a:p>
        </p:txBody>
      </p:sp>
    </p:spTree>
    <p:extLst>
      <p:ext uri="{BB962C8B-B14F-4D97-AF65-F5344CB8AC3E}">
        <p14:creationId xmlns:p14="http://schemas.microsoft.com/office/powerpoint/2010/main" val="309976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7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569" y="1690688"/>
            <a:ext cx="10515600" cy="4351338"/>
          </a:xfrm>
        </p:spPr>
        <p:txBody>
          <a:bodyPr>
            <a:normAutofit fontScale="62500" lnSpcReduction="20000"/>
          </a:bodyPr>
          <a:lstStyle/>
          <a:p>
            <a:pPr algn="l" rtl="0"/>
            <a:r>
              <a:rPr lang="en-US" dirty="0" smtClean="0">
                <a:latin typeface="Consolas" panose="020B0609020204030204" pitchFamily="49" charset="0"/>
              </a:rPr>
              <a:t>WWF</a:t>
            </a:r>
            <a:r>
              <a:rPr lang="en-US" dirty="0">
                <a:latin typeface="Consolas" panose="020B0609020204030204" pitchFamily="49" charset="0"/>
              </a:rPr>
              <a:t>. “Rhino | Species | WWF.” </a:t>
            </a:r>
            <a:r>
              <a:rPr lang="en-US" i="1" dirty="0">
                <a:latin typeface="Consolas" panose="020B0609020204030204" pitchFamily="49" charset="0"/>
              </a:rPr>
              <a:t>World Wildlife </a:t>
            </a:r>
            <a:r>
              <a:rPr lang="en-US" i="1" dirty="0" smtClean="0">
                <a:latin typeface="Consolas" panose="020B0609020204030204" pitchFamily="49" charset="0"/>
              </a:rPr>
              <a:t>Fund</a:t>
            </a:r>
            <a:r>
              <a:rPr lang="en-US" dirty="0" smtClean="0">
                <a:latin typeface="Consolas" panose="020B0609020204030204" pitchFamily="49" charset="0"/>
              </a:rPr>
              <a:t>, </a:t>
            </a:r>
            <a:r>
              <a:rPr lang="en-US" dirty="0" smtClean="0">
                <a:latin typeface="Consolas" panose="020B0609020204030204" pitchFamily="49" charset="0"/>
                <a:hlinkClick r:id="rId3"/>
              </a:rPr>
              <a:t>www.worldwildlife.org/species/rhino</a:t>
            </a:r>
            <a:r>
              <a:rPr lang="en-US" dirty="0" smtClean="0">
                <a:latin typeface="Consolas" panose="020B0609020204030204" pitchFamily="49" charset="0"/>
              </a:rPr>
              <a:t>.</a:t>
            </a:r>
          </a:p>
          <a:p>
            <a:pPr algn="l" rtl="0"/>
            <a:endParaRPr lang="en-US" dirty="0">
              <a:latin typeface="Consolas" panose="020B0609020204030204" pitchFamily="49" charset="0"/>
            </a:endParaRPr>
          </a:p>
          <a:p>
            <a:pPr algn="l" rtl="0"/>
            <a:r>
              <a:rPr lang="en-US" dirty="0">
                <a:latin typeface="Consolas" panose="020B0609020204030204" pitchFamily="49" charset="0"/>
              </a:rPr>
              <a:t>WWF. “Impact of Habitat Loss on Species.” </a:t>
            </a:r>
            <a:r>
              <a:rPr lang="en-US" i="1" dirty="0">
                <a:latin typeface="Consolas" panose="020B0609020204030204" pitchFamily="49" charset="0"/>
              </a:rPr>
              <a:t>Panda.org</a:t>
            </a:r>
            <a:r>
              <a:rPr lang="en-US" dirty="0">
                <a:latin typeface="Consolas" panose="020B0609020204030204" pitchFamily="49" charset="0"/>
              </a:rPr>
              <a:t>, 2020, wwf.panda.org/discover/</a:t>
            </a:r>
            <a:r>
              <a:rPr lang="en-US" dirty="0" err="1">
                <a:latin typeface="Consolas" panose="020B0609020204030204" pitchFamily="49" charset="0"/>
              </a:rPr>
              <a:t>our_focus</a:t>
            </a:r>
            <a:r>
              <a:rPr lang="en-US" dirty="0">
                <a:latin typeface="Consolas" panose="020B0609020204030204" pitchFamily="49" charset="0"/>
              </a:rPr>
              <a:t>/</a:t>
            </a:r>
            <a:r>
              <a:rPr lang="en-US" dirty="0" err="1">
                <a:latin typeface="Consolas" panose="020B0609020204030204" pitchFamily="49" charset="0"/>
              </a:rPr>
              <a:t>wildlife_practice</a:t>
            </a:r>
            <a:r>
              <a:rPr lang="en-US" dirty="0">
                <a:latin typeface="Consolas" panose="020B0609020204030204" pitchFamily="49" charset="0"/>
              </a:rPr>
              <a:t>/problems/</a:t>
            </a:r>
            <a:r>
              <a:rPr lang="en-US" dirty="0" err="1">
                <a:latin typeface="Consolas" panose="020B0609020204030204" pitchFamily="49" charset="0"/>
              </a:rPr>
              <a:t>habitat_loss_degradation</a:t>
            </a:r>
            <a:r>
              <a:rPr lang="en-US" dirty="0">
                <a:latin typeface="Consolas" panose="020B0609020204030204" pitchFamily="49" charset="0"/>
              </a:rPr>
              <a:t>/.</a:t>
            </a:r>
          </a:p>
          <a:p>
            <a:pPr algn="l" rtl="0"/>
            <a:endParaRPr lang="en-US" dirty="0" smtClean="0">
              <a:latin typeface="Consolas" panose="020B0609020204030204" pitchFamily="49" charset="0"/>
            </a:endParaRPr>
          </a:p>
          <a:p>
            <a:pPr algn="l" rtl="0"/>
            <a:r>
              <a:rPr lang="en-US" dirty="0" smtClean="0">
                <a:latin typeface="Consolas" panose="020B0609020204030204" pitchFamily="49" charset="0"/>
              </a:rPr>
              <a:t>Cunningham</a:t>
            </a:r>
            <a:r>
              <a:rPr lang="en-US" dirty="0">
                <a:latin typeface="Consolas" panose="020B0609020204030204" pitchFamily="49" charset="0"/>
              </a:rPr>
              <a:t>, D. M., and P. J. Moors. “The Decline of </a:t>
            </a:r>
            <a:r>
              <a:rPr lang="en-US" dirty="0" err="1">
                <a:latin typeface="Consolas" panose="020B0609020204030204" pitchFamily="49" charset="0"/>
              </a:rPr>
              <a:t>Rockhopper</a:t>
            </a:r>
            <a:r>
              <a:rPr lang="en-US" dirty="0">
                <a:latin typeface="Consolas" panose="020B0609020204030204" pitchFamily="49" charset="0"/>
              </a:rPr>
              <a:t> Penguins </a:t>
            </a:r>
            <a:r>
              <a:rPr lang="en-US" dirty="0" err="1">
                <a:latin typeface="Consolas" panose="020B0609020204030204" pitchFamily="49" charset="0"/>
              </a:rPr>
              <a:t>Eudyptes</a:t>
            </a:r>
            <a:r>
              <a:rPr lang="en-US" dirty="0">
                <a:latin typeface="Consolas" panose="020B0609020204030204" pitchFamily="49" charset="0"/>
              </a:rPr>
              <a:t> </a:t>
            </a:r>
            <a:r>
              <a:rPr lang="en-US" dirty="0" err="1">
                <a:latin typeface="Consolas" panose="020B0609020204030204" pitchFamily="49" charset="0"/>
              </a:rPr>
              <a:t>Chrysocome</a:t>
            </a:r>
            <a:r>
              <a:rPr lang="en-US" dirty="0">
                <a:latin typeface="Consolas" panose="020B0609020204030204" pitchFamily="49" charset="0"/>
              </a:rPr>
              <a:t> at Campbell Island, Southern Ocean and the Influence of Rising Sea Temperatures.” </a:t>
            </a:r>
            <a:r>
              <a:rPr lang="en-US" i="1" dirty="0">
                <a:latin typeface="Consolas" panose="020B0609020204030204" pitchFamily="49" charset="0"/>
              </a:rPr>
              <a:t>Emu</a:t>
            </a:r>
            <a:r>
              <a:rPr lang="en-US" dirty="0">
                <a:latin typeface="Consolas" panose="020B0609020204030204" pitchFamily="49" charset="0"/>
              </a:rPr>
              <a:t>, vol. 94, no. 1, 1994, pp. 27–36, www.publish.csiro.au/mu/mu9940027, 10.1071/mu9940027. Accessed 9 Oct. 2022.</a:t>
            </a:r>
          </a:p>
          <a:p>
            <a:pPr algn="l" rtl="0"/>
            <a:r>
              <a:rPr lang="en-US" dirty="0">
                <a:latin typeface="Consolas" panose="020B0609020204030204" pitchFamily="49" charset="0"/>
              </a:rPr>
              <a:t>WWF. “Impact of Habitat Loss on Species.” </a:t>
            </a:r>
            <a:r>
              <a:rPr lang="en-US" i="1" dirty="0">
                <a:latin typeface="Consolas" panose="020B0609020204030204" pitchFamily="49" charset="0"/>
              </a:rPr>
              <a:t>Panda.org</a:t>
            </a:r>
            <a:r>
              <a:rPr lang="en-US" dirty="0">
                <a:latin typeface="Consolas" panose="020B0609020204030204" pitchFamily="49" charset="0"/>
              </a:rPr>
              <a:t>, 2020, wwf.panda.org/discover/</a:t>
            </a:r>
            <a:r>
              <a:rPr lang="en-US" dirty="0" err="1">
                <a:latin typeface="Consolas" panose="020B0609020204030204" pitchFamily="49" charset="0"/>
              </a:rPr>
              <a:t>our_focus</a:t>
            </a:r>
            <a:r>
              <a:rPr lang="en-US" dirty="0">
                <a:latin typeface="Consolas" panose="020B0609020204030204" pitchFamily="49" charset="0"/>
              </a:rPr>
              <a:t>/</a:t>
            </a:r>
            <a:r>
              <a:rPr lang="en-US" dirty="0" err="1">
                <a:latin typeface="Consolas" panose="020B0609020204030204" pitchFamily="49" charset="0"/>
              </a:rPr>
              <a:t>wildlife_practice</a:t>
            </a:r>
            <a:r>
              <a:rPr lang="en-US" dirty="0">
                <a:latin typeface="Consolas" panose="020B0609020204030204" pitchFamily="49" charset="0"/>
              </a:rPr>
              <a:t>/problems/</a:t>
            </a:r>
            <a:r>
              <a:rPr lang="en-US" dirty="0" err="1">
                <a:latin typeface="Consolas" panose="020B0609020204030204" pitchFamily="49" charset="0"/>
              </a:rPr>
              <a:t>habitat_loss_degradation</a:t>
            </a:r>
            <a:r>
              <a:rPr lang="en-US" dirty="0">
                <a:latin typeface="Consolas" panose="020B0609020204030204" pitchFamily="49" charset="0"/>
              </a:rPr>
              <a:t>/.</a:t>
            </a:r>
          </a:p>
          <a:p>
            <a:pPr algn="l" rtl="0"/>
            <a:r>
              <a:rPr lang="en-US" dirty="0">
                <a:latin typeface="Consolas" panose="020B0609020204030204" pitchFamily="49" charset="0"/>
              </a:rPr>
              <a:t>---. “Rhino | Species | WWF.” </a:t>
            </a:r>
            <a:r>
              <a:rPr lang="en-US" i="1" dirty="0">
                <a:latin typeface="Consolas" panose="020B0609020204030204" pitchFamily="49" charset="0"/>
              </a:rPr>
              <a:t>World Wildlife Fund</a:t>
            </a:r>
            <a:r>
              <a:rPr lang="en-US" dirty="0">
                <a:latin typeface="Consolas" panose="020B0609020204030204" pitchFamily="49" charset="0"/>
              </a:rPr>
              <a:t>, www.worldwildlife.org/species/rhino.</a:t>
            </a:r>
          </a:p>
          <a:p>
            <a:pPr algn="l" rtl="0"/>
            <a:endParaRPr lang="en-US" dirty="0" smtClean="0">
              <a:latin typeface="Consolas" panose="020B0609020204030204" pitchFamily="49" charset="0"/>
            </a:endParaRPr>
          </a:p>
          <a:p>
            <a:pPr marL="0" indent="0" algn="l" rtl="0">
              <a:buNone/>
            </a:pPr>
            <a:endParaRPr lang="ar-JO" dirty="0">
              <a:latin typeface="Consolas" panose="020B0609020204030204" pitchFamily="49" charset="0"/>
            </a:endParaRPr>
          </a:p>
        </p:txBody>
      </p:sp>
      <p:sp>
        <p:nvSpPr>
          <p:cNvPr id="4" name="Title 3"/>
          <p:cNvSpPr>
            <a:spLocks noGrp="1"/>
          </p:cNvSpPr>
          <p:nvPr>
            <p:ph type="title"/>
          </p:nvPr>
        </p:nvSpPr>
        <p:spPr/>
        <p:txBody>
          <a:bodyPr/>
          <a:lstStyle/>
          <a:p>
            <a:pPr algn="l" rtl="0"/>
            <a:r>
              <a:rPr lang="en-US" dirty="0" smtClean="0">
                <a:latin typeface="Consolas" panose="020B0609020204030204" pitchFamily="49" charset="0"/>
              </a:rPr>
              <a:t>Citation </a:t>
            </a:r>
            <a:endParaRPr lang="ar-JO" dirty="0">
              <a:latin typeface="Consolas" panose="020B0609020204030204" pitchFamily="49" charset="0"/>
            </a:endParaRPr>
          </a:p>
        </p:txBody>
      </p:sp>
    </p:spTree>
    <p:extLst>
      <p:ext uri="{BB962C8B-B14F-4D97-AF65-F5344CB8AC3E}">
        <p14:creationId xmlns:p14="http://schemas.microsoft.com/office/powerpoint/2010/main" val="126700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7762" y="162047"/>
            <a:ext cx="8136037" cy="1528642"/>
          </a:xfrm>
        </p:spPr>
        <p:txBody>
          <a:bodyPr/>
          <a:lstStyle/>
          <a:p>
            <a:pPr algn="l" rtl="0"/>
            <a:r>
              <a:rPr lang="en-US" b="1" dirty="0" smtClean="0">
                <a:latin typeface="Consolas" panose="020B0609020204030204" pitchFamily="49" charset="0"/>
                <a:ea typeface="Verdana" panose="020B0604030504040204" pitchFamily="34" charset="0"/>
              </a:rPr>
              <a:t>Introduction</a:t>
            </a:r>
            <a:endParaRPr lang="ar-JO" b="1" dirty="0">
              <a:latin typeface="Consolas" panose="020B0609020204030204" pitchFamily="49" charset="0"/>
              <a:ea typeface="Verdana" panose="020B0604030504040204" pitchFamily="34" charset="0"/>
            </a:endParaRPr>
          </a:p>
        </p:txBody>
      </p:sp>
      <p:sp>
        <p:nvSpPr>
          <p:cNvPr id="3" name="Content Placeholder 2"/>
          <p:cNvSpPr>
            <a:spLocks noGrp="1"/>
          </p:cNvSpPr>
          <p:nvPr>
            <p:ph idx="1"/>
          </p:nvPr>
        </p:nvSpPr>
        <p:spPr>
          <a:xfrm>
            <a:off x="676153" y="4456254"/>
            <a:ext cx="11060575" cy="2118167"/>
          </a:xfrm>
          <a:blipFill dpi="0" rotWithShape="1">
            <a:blip r:embed="rId3">
              <a:alphaModFix amt="2000"/>
            </a:blip>
            <a:srcRect/>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algn="ctr" rotWithShape="0">
              <a:srgbClr val="000000">
                <a:alpha val="0"/>
              </a:srgbClr>
            </a:outerShdw>
          </a:effectLst>
        </p:spPr>
        <p:txBody>
          <a:bodyPr>
            <a:normAutofit/>
          </a:bodyPr>
          <a:lstStyle/>
          <a:p>
            <a:pPr algn="l" rtl="0"/>
            <a:r>
              <a:rPr lang="en-US" sz="2000" b="1" dirty="0">
                <a:latin typeface="Consolas" panose="020B0609020204030204" pitchFamily="49" charset="0"/>
                <a:ea typeface="Verdana" panose="020B0604030504040204" pitchFamily="34" charset="0"/>
              </a:rPr>
              <a:t>Habitat loss poses the greatest threat to species. The world's forests, swamps, plains, lakes, and other habitats continue to disappear as they are harvested for human consumption and cleared to make way for agriculture, housing, roads, pipelines and the other hallmarks of industrial development. Without a strong plan to create terrestrial and marine protected areas important ecological habitats will continue to be lost.</a:t>
            </a:r>
            <a:endParaRPr lang="ar-JO" sz="2000" b="1" dirty="0">
              <a:latin typeface="Consolas" panose="020B0609020204030204" pitchFamily="49" charset="0"/>
              <a:ea typeface="Verdana" panose="020B0604030504040204" pitchFamily="34" charset="0"/>
            </a:endParaRPr>
          </a:p>
        </p:txBody>
      </p:sp>
    </p:spTree>
    <p:extLst>
      <p:ext uri="{BB962C8B-B14F-4D97-AF65-F5344CB8AC3E}">
        <p14:creationId xmlns:p14="http://schemas.microsoft.com/office/powerpoint/2010/main" val="2940542127"/>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latin typeface="Consolas" panose="020B0609020204030204" pitchFamily="49" charset="0"/>
                <a:ea typeface="Verdana" panose="020B0604030504040204" pitchFamily="34" charset="0"/>
              </a:rPr>
              <a:t>Rhino </a:t>
            </a:r>
            <a:endParaRPr lang="ar-JO" dirty="0">
              <a:latin typeface="Consolas" panose="020B0609020204030204" pitchFamily="49" charset="0"/>
              <a:ea typeface="Verdana" panose="020B0604030504040204" pitchFamily="34" charset="0"/>
            </a:endParaRPr>
          </a:p>
        </p:txBody>
      </p:sp>
      <p:sp>
        <p:nvSpPr>
          <p:cNvPr id="3" name="Content Placeholder 2"/>
          <p:cNvSpPr>
            <a:spLocks noGrp="1"/>
          </p:cNvSpPr>
          <p:nvPr>
            <p:ph idx="1"/>
          </p:nvPr>
        </p:nvSpPr>
        <p:spPr/>
        <p:txBody>
          <a:bodyPr/>
          <a:lstStyle/>
          <a:p>
            <a:pPr algn="l" rtl="0"/>
            <a:r>
              <a:rPr lang="en-US" dirty="0">
                <a:latin typeface="Consolas" panose="020B0609020204030204" pitchFamily="49" charset="0"/>
                <a:ea typeface="Verdana" panose="020B0604030504040204" pitchFamily="34" charset="0"/>
              </a:rPr>
              <a:t>Rhinos once roamed many places throughout Europe, Asia, and Africa and were known to early Europeans who depicted them in cave paintings. </a:t>
            </a:r>
            <a:r>
              <a:rPr lang="en-US" dirty="0" smtClean="0">
                <a:latin typeface="Consolas" panose="020B0609020204030204" pitchFamily="49" charset="0"/>
                <a:ea typeface="Verdana" panose="020B0604030504040204" pitchFamily="34" charset="0"/>
              </a:rPr>
              <a:t>The </a:t>
            </a:r>
            <a:r>
              <a:rPr lang="en-US" dirty="0">
                <a:latin typeface="Consolas" panose="020B0609020204030204" pitchFamily="49" charset="0"/>
                <a:ea typeface="Verdana" panose="020B0604030504040204" pitchFamily="34" charset="0"/>
              </a:rPr>
              <a:t>most Black rhinos are the smaller of the two African rhino notable difference between white and black rhinos are their hooked upper lip. </a:t>
            </a:r>
            <a:r>
              <a:rPr lang="en-US" dirty="0" smtClean="0">
                <a:latin typeface="Consolas" panose="020B0609020204030204" pitchFamily="49" charset="0"/>
                <a:ea typeface="Verdana" panose="020B0604030504040204" pitchFamily="34" charset="0"/>
              </a:rPr>
              <a:t>They </a:t>
            </a:r>
            <a:r>
              <a:rPr lang="en-US" dirty="0">
                <a:latin typeface="Consolas" panose="020B0609020204030204" pitchFamily="49" charset="0"/>
                <a:ea typeface="Verdana" panose="020B0604030504040204" pitchFamily="34" charset="0"/>
              </a:rPr>
              <a:t>have two horns, and occasionally a third, small posterior horn. </a:t>
            </a:r>
            <a:endParaRPr lang="ar-JO" dirty="0">
              <a:latin typeface="Consolas" panose="020B0609020204030204" pitchFamily="49" charset="0"/>
              <a:ea typeface="Verdana" panose="020B0604030504040204" pitchFamily="34" charset="0"/>
            </a:endParaRPr>
          </a:p>
        </p:txBody>
      </p:sp>
    </p:spTree>
    <p:extLst>
      <p:ext uri="{BB962C8B-B14F-4D97-AF65-F5344CB8AC3E}">
        <p14:creationId xmlns:p14="http://schemas.microsoft.com/office/powerpoint/2010/main" val="218305359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882" y="185084"/>
            <a:ext cx="10421471" cy="5498540"/>
          </a:xfrm>
        </p:spPr>
        <p:txBody>
          <a:bodyPr>
            <a:normAutofit fontScale="77500" lnSpcReduction="20000"/>
          </a:bodyPr>
          <a:lstStyle/>
          <a:p>
            <a:pPr algn="l" rtl="0">
              <a:lnSpc>
                <a:spcPct val="110000"/>
              </a:lnSpc>
            </a:pPr>
            <a:r>
              <a:rPr lang="en-US" dirty="0">
                <a:latin typeface="Consolas" panose="020B0609020204030204" pitchFamily="49" charset="0"/>
                <a:cs typeface="Akhbar MT" pitchFamily="2" charset="-78"/>
              </a:rPr>
              <a:t>Populations of black rhino declined dramatically in the 20th century at the hands of European hunters and settlers. Between 1960 and 1995, black rhino numbers dropped by a sobering 98%, to less than 2,500. Since then, the species has made a tremendous comeback from the brink of extinction. Thanks to persistent conservation efforts across Africa, black rhino numbers have doubled from their historic low 20 years ago to around 5,500 today</a:t>
            </a:r>
            <a:r>
              <a:rPr lang="en-US" dirty="0" smtClean="0">
                <a:latin typeface="Consolas" panose="020B0609020204030204" pitchFamily="49" charset="0"/>
                <a:cs typeface="Akhbar MT" pitchFamily="2" charset="-78"/>
              </a:rPr>
              <a:t>.</a:t>
            </a:r>
          </a:p>
          <a:p>
            <a:pPr algn="l" rtl="0"/>
            <a:endParaRPr lang="en-US" dirty="0">
              <a:latin typeface="Consolas" panose="020B0609020204030204" pitchFamily="49" charset="0"/>
              <a:cs typeface="Akhbar MT" pitchFamily="2" charset="-78"/>
            </a:endParaRPr>
          </a:p>
          <a:p>
            <a:pPr algn="l" rtl="0">
              <a:lnSpc>
                <a:spcPct val="110000"/>
              </a:lnSpc>
            </a:pPr>
            <a:r>
              <a:rPr lang="en-US" dirty="0" err="1">
                <a:latin typeface="Consolas" panose="020B0609020204030204" pitchFamily="49" charset="0"/>
                <a:cs typeface="Akhbar MT" pitchFamily="2" charset="-78"/>
              </a:rPr>
              <a:t>lagued</a:t>
            </a:r>
            <a:r>
              <a:rPr lang="en-US" dirty="0">
                <a:latin typeface="Consolas" panose="020B0609020204030204" pitchFamily="49" charset="0"/>
                <a:cs typeface="Akhbar MT" pitchFamily="2" charset="-78"/>
              </a:rPr>
              <a:t> with a status of ‘Endangered’ under the International Union for Conservation of Nature (IUCN) Red List since 1986, the black rhino suffered a population decline of 96% between 1970 and 1993, culminating in a status of ‘Critically Endangered’ by 1996. From an estimated 100,000 black rhinos in the early 20th century, a mere 2,300 individuals remained by 1994. </a:t>
            </a:r>
            <a:endParaRPr lang="ar-JO" dirty="0">
              <a:latin typeface="Consolas" panose="020B0609020204030204" pitchFamily="49" charset="0"/>
              <a:cs typeface="Akhbar MT" pitchFamily="2" charset="-78"/>
            </a:endParaRPr>
          </a:p>
        </p:txBody>
      </p:sp>
    </p:spTree>
    <p:extLst>
      <p:ext uri="{BB962C8B-B14F-4D97-AF65-F5344CB8AC3E}">
        <p14:creationId xmlns:p14="http://schemas.microsoft.com/office/powerpoint/2010/main" val="2660558212"/>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167" y="482961"/>
            <a:ext cx="10515600" cy="4351338"/>
          </a:xfrm>
        </p:spPr>
        <p:txBody>
          <a:bodyPr/>
          <a:lstStyle/>
          <a:p>
            <a:pPr algn="l" rtl="0"/>
            <a:r>
              <a:rPr lang="en-US" dirty="0">
                <a:latin typeface="Consolas" panose="020B0609020204030204" pitchFamily="49" charset="0"/>
              </a:rPr>
              <a:t>African Parks is creating safe havens for black rhinos by securing national parks and protected areas where they live, and reintroducing them to safe areas where they have gone locally extinct.</a:t>
            </a:r>
            <a:endParaRPr lang="ar-JO" dirty="0">
              <a:latin typeface="Consolas" panose="020B0609020204030204" pitchFamily="49" charset="0"/>
            </a:endParaRPr>
          </a:p>
        </p:txBody>
      </p:sp>
    </p:spTree>
    <p:extLst>
      <p:ext uri="{BB962C8B-B14F-4D97-AF65-F5344CB8AC3E}">
        <p14:creationId xmlns:p14="http://schemas.microsoft.com/office/powerpoint/2010/main" val="14575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a:latin typeface="Consolas" panose="020B0609020204030204" pitchFamily="49" charset="0"/>
              </a:rPr>
              <a:t> </a:t>
            </a:r>
            <a:br>
              <a:rPr lang="en-US" dirty="0">
                <a:latin typeface="Consolas" panose="020B0609020204030204" pitchFamily="49" charset="0"/>
              </a:rPr>
            </a:br>
            <a:r>
              <a:rPr lang="en-US" dirty="0">
                <a:latin typeface="Consolas" panose="020B0609020204030204" pitchFamily="49" charset="0"/>
              </a:rPr>
              <a:t>THE GOLDEN MANTLED KANGAROO</a:t>
            </a:r>
            <a:br>
              <a:rPr lang="en-US" dirty="0">
                <a:latin typeface="Consolas" panose="020B0609020204030204" pitchFamily="49" charset="0"/>
              </a:rPr>
            </a:br>
            <a:endParaRPr lang="ar-JO" dirty="0">
              <a:latin typeface="Consolas" panose="020B0609020204030204" pitchFamily="49" charset="0"/>
            </a:endParaRPr>
          </a:p>
        </p:txBody>
      </p:sp>
      <p:sp>
        <p:nvSpPr>
          <p:cNvPr id="3" name="Content Placeholder 2"/>
          <p:cNvSpPr>
            <a:spLocks noGrp="1"/>
          </p:cNvSpPr>
          <p:nvPr>
            <p:ph idx="1"/>
          </p:nvPr>
        </p:nvSpPr>
        <p:spPr/>
        <p:txBody>
          <a:bodyPr/>
          <a:lstStyle/>
          <a:p>
            <a:pPr algn="l" rtl="0"/>
            <a:r>
              <a:rPr lang="en-US" dirty="0">
                <a:latin typeface="Consolas" panose="020B0609020204030204" pitchFamily="49" charset="0"/>
              </a:rPr>
              <a:t>A species of tree-kangaroo, this animal is very similar and related to </a:t>
            </a:r>
            <a:r>
              <a:rPr lang="en-US" dirty="0" smtClean="0">
                <a:latin typeface="Consolas" panose="020B0609020204030204" pitchFamily="49" charset="0"/>
              </a:rPr>
              <a:t>Good fellow's </a:t>
            </a:r>
            <a:r>
              <a:rPr lang="en-US" dirty="0">
                <a:latin typeface="Consolas" panose="020B0609020204030204" pitchFamily="49" charset="0"/>
              </a:rPr>
              <a:t>tree-kangaroo, sometimes even considered to be the latter's subspecies. However, the Golden-mantled tree-kangaroo is smaller, distinguished from the </a:t>
            </a:r>
            <a:r>
              <a:rPr lang="en-US" dirty="0" smtClean="0">
                <a:latin typeface="Consolas" panose="020B0609020204030204" pitchFamily="49" charset="0"/>
              </a:rPr>
              <a:t>Good fellow's </a:t>
            </a:r>
            <a:r>
              <a:rPr lang="en-US" dirty="0">
                <a:latin typeface="Consolas" panose="020B0609020204030204" pitchFamily="49" charset="0"/>
              </a:rPr>
              <a:t>tree-kangaroo by golden shoulders, white ears as well as pinkish or lighter face. The kangaroo is native to forests of northern New Guinea, which is currently the primary habitat of the animal. </a:t>
            </a:r>
            <a:endParaRPr lang="ar-JO" dirty="0">
              <a:latin typeface="Consolas" panose="020B0609020204030204" pitchFamily="49" charset="0"/>
            </a:endParaRPr>
          </a:p>
        </p:txBody>
      </p:sp>
    </p:spTree>
    <p:extLst>
      <p:ext uri="{BB962C8B-B14F-4D97-AF65-F5344CB8AC3E}">
        <p14:creationId xmlns:p14="http://schemas.microsoft.com/office/powerpoint/2010/main" val="1849308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365"/>
            <a:ext cx="10515600" cy="6015598"/>
          </a:xfrm>
        </p:spPr>
        <p:txBody>
          <a:bodyPr>
            <a:normAutofit fontScale="62500" lnSpcReduction="20000"/>
          </a:bodyPr>
          <a:lstStyle/>
          <a:p>
            <a:pPr algn="l" rtl="0">
              <a:lnSpc>
                <a:spcPct val="170000"/>
              </a:lnSpc>
            </a:pPr>
            <a:r>
              <a:rPr lang="en-US" dirty="0">
                <a:latin typeface="Consolas" panose="020B0609020204030204" pitchFamily="49" charset="0"/>
              </a:rPr>
              <a:t>This species is on the verge of going extinct due to habitat loss brought on by poaching and deforestation. WWF strives to stop illegal logging and promotes the Forest Stewardship Council certification of wood and wood products in order to lessen habitat loss due to deforestation. another reasons why are Tree kangaroo are extinction This species is on the verge of going extinct due to habitat loss brought on by poaching and deforestation</a:t>
            </a:r>
            <a:r>
              <a:rPr lang="en-US" dirty="0" smtClean="0">
                <a:latin typeface="Consolas" panose="020B0609020204030204" pitchFamily="49" charset="0"/>
              </a:rPr>
              <a:t>.</a:t>
            </a:r>
          </a:p>
          <a:p>
            <a:pPr algn="l" rtl="0">
              <a:lnSpc>
                <a:spcPct val="170000"/>
              </a:lnSpc>
            </a:pPr>
            <a:endParaRPr lang="ar-JO" dirty="0" smtClean="0">
              <a:latin typeface="Consolas" panose="020B0609020204030204" pitchFamily="49" charset="0"/>
            </a:endParaRPr>
          </a:p>
          <a:p>
            <a:pPr algn="l" rtl="0">
              <a:lnSpc>
                <a:spcPct val="170000"/>
              </a:lnSpc>
            </a:pPr>
            <a:r>
              <a:rPr lang="en-US" dirty="0">
                <a:latin typeface="Consolas" panose="020B0609020204030204" pitchFamily="49" charset="0"/>
              </a:rPr>
              <a:t>29 per cent of Kangaroos killed for commercial gain in NSW were female (144,212). These numbers do not include joeys killed in the process, estimated at an additional 54,000</a:t>
            </a:r>
            <a:r>
              <a:rPr lang="en-US" dirty="0" smtClean="0">
                <a:latin typeface="Consolas" panose="020B0609020204030204" pitchFamily="49" charset="0"/>
              </a:rPr>
              <a:t>).</a:t>
            </a:r>
          </a:p>
          <a:p>
            <a:pPr algn="l" rtl="0">
              <a:lnSpc>
                <a:spcPct val="170000"/>
              </a:lnSpc>
            </a:pPr>
            <a:r>
              <a:rPr lang="en-US" dirty="0">
                <a:latin typeface="Consolas" panose="020B0609020204030204" pitchFamily="49" charset="0"/>
              </a:rPr>
              <a:t>The 2021 actual commercial kill for all Kangaroo species in NSW was 497,285 (31 per cent of heavily reduced quota), up from 469,186 in 2020 when 22 per cent of the quota was met. The actuals for 2022 are likely to prove very telling.</a:t>
            </a:r>
          </a:p>
          <a:p>
            <a:pPr algn="l" rtl="0">
              <a:lnSpc>
                <a:spcPct val="170000"/>
              </a:lnSpc>
            </a:pPr>
            <a:endParaRPr lang="en-US" dirty="0">
              <a:latin typeface="Consolas" panose="020B0609020204030204" pitchFamily="49" charset="0"/>
            </a:endParaRPr>
          </a:p>
          <a:p>
            <a:pPr marL="0" indent="0" algn="l" rtl="0">
              <a:lnSpc>
                <a:spcPct val="170000"/>
              </a:lnSpc>
              <a:buNone/>
            </a:pPr>
            <a:endParaRPr lang="ar-JO" dirty="0">
              <a:latin typeface="Consolas" panose="020B0609020204030204" pitchFamily="49" charset="0"/>
            </a:endParaRPr>
          </a:p>
        </p:txBody>
      </p:sp>
    </p:spTree>
    <p:extLst>
      <p:ext uri="{BB962C8B-B14F-4D97-AF65-F5344CB8AC3E}">
        <p14:creationId xmlns:p14="http://schemas.microsoft.com/office/powerpoint/2010/main" val="744889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602" y="471387"/>
            <a:ext cx="10515600" cy="4351338"/>
          </a:xfrm>
        </p:spPr>
        <p:txBody>
          <a:bodyPr/>
          <a:lstStyle/>
          <a:p>
            <a:pPr algn="l" rtl="0"/>
            <a:r>
              <a:rPr lang="en-US" dirty="0">
                <a:latin typeface="Consolas" panose="020B0609020204030204" pitchFamily="49" charset="0"/>
              </a:rPr>
              <a:t>To reduce habitat lost through deforestation, WWF works to decrease illegal logging and supports Forest Stewardship Council certification for wood and wood products. The organization also promotes and manages protected areas for the tree kangaroo.</a:t>
            </a:r>
            <a:endParaRPr lang="ar-JO" dirty="0">
              <a:latin typeface="Consolas" panose="020B0609020204030204" pitchFamily="49" charset="0"/>
            </a:endParaRPr>
          </a:p>
        </p:txBody>
      </p:sp>
    </p:spTree>
    <p:extLst>
      <p:ext uri="{BB962C8B-B14F-4D97-AF65-F5344CB8AC3E}">
        <p14:creationId xmlns:p14="http://schemas.microsoft.com/office/powerpoint/2010/main" val="218355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latin typeface="Consolas" panose="020B0609020204030204" pitchFamily="49" charset="0"/>
              </a:rPr>
              <a:t>Rock hopper Penguin</a:t>
            </a:r>
            <a:endParaRPr lang="ar-JO" dirty="0">
              <a:latin typeface="Consolas" panose="020B0609020204030204" pitchFamily="49" charset="0"/>
            </a:endParaRPr>
          </a:p>
        </p:txBody>
      </p:sp>
      <p:sp>
        <p:nvSpPr>
          <p:cNvPr id="3" name="Content Placeholder 2"/>
          <p:cNvSpPr>
            <a:spLocks noGrp="1"/>
          </p:cNvSpPr>
          <p:nvPr>
            <p:ph idx="1"/>
          </p:nvPr>
        </p:nvSpPr>
        <p:spPr/>
        <p:txBody>
          <a:bodyPr/>
          <a:lstStyle/>
          <a:p>
            <a:pPr algn="l" rtl="0"/>
            <a:r>
              <a:rPr lang="en-US" dirty="0" smtClean="0">
                <a:latin typeface="Consolas" panose="020B0609020204030204" pitchFamily="49" charset="0"/>
              </a:rPr>
              <a:t>Incredible Rock hopper </a:t>
            </a:r>
            <a:r>
              <a:rPr lang="en-US" dirty="0">
                <a:latin typeface="Consolas" panose="020B0609020204030204" pitchFamily="49" charset="0"/>
              </a:rPr>
              <a:t>Penguin Facts! Some scientists split these penguins into three species (southern, northern, and eastern), while others consider them one species. They are known for their bright red eyes and bright yellow head plumage. They can dive up to 330ft in search of prey at sea. </a:t>
            </a:r>
            <a:r>
              <a:rPr lang="en-US" dirty="0" smtClean="0">
                <a:latin typeface="Consolas" panose="020B0609020204030204" pitchFamily="49" charset="0"/>
              </a:rPr>
              <a:t>Rock hopper </a:t>
            </a:r>
            <a:r>
              <a:rPr lang="en-US" dirty="0">
                <a:latin typeface="Consolas" panose="020B0609020204030204" pitchFamily="49" charset="0"/>
              </a:rPr>
              <a:t>penguins mate for life. These penguins are found all around the southern hemisphere, from the southern coast of South America all the way to New Zealand.</a:t>
            </a:r>
            <a:endParaRPr lang="ar-JO" dirty="0">
              <a:latin typeface="Consolas" panose="020B0609020204030204" pitchFamily="49" charset="0"/>
            </a:endParaRPr>
          </a:p>
        </p:txBody>
      </p:sp>
    </p:spTree>
    <p:extLst>
      <p:ext uri="{BB962C8B-B14F-4D97-AF65-F5344CB8AC3E}">
        <p14:creationId xmlns:p14="http://schemas.microsoft.com/office/powerpoint/2010/main" val="175085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809</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Akhbar MT</vt:lpstr>
      <vt:lpstr>Arial</vt:lpstr>
      <vt:lpstr>Calibri</vt:lpstr>
      <vt:lpstr>Calibri Light</vt:lpstr>
      <vt:lpstr>Consolas</vt:lpstr>
      <vt:lpstr>Times New Roman</vt:lpstr>
      <vt:lpstr>Verdana</vt:lpstr>
      <vt:lpstr>Office Theme</vt:lpstr>
      <vt:lpstr>Biology Project</vt:lpstr>
      <vt:lpstr>Introduction</vt:lpstr>
      <vt:lpstr>Rhino </vt:lpstr>
      <vt:lpstr>PowerPoint Presentation</vt:lpstr>
      <vt:lpstr>PowerPoint Presentation</vt:lpstr>
      <vt:lpstr>  THE GOLDEN MANTLED KANGAROO </vt:lpstr>
      <vt:lpstr>PowerPoint Presentation</vt:lpstr>
      <vt:lpstr>PowerPoint Presentation</vt:lpstr>
      <vt:lpstr>Rock hopper Penguin</vt:lpstr>
      <vt:lpstr>PowerPoint Presentation</vt:lpstr>
      <vt:lpstr>PowerPoint Presentation</vt:lpstr>
      <vt:lpstr>Citation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Project</dc:title>
  <dc:creator>Haitham Samawi</dc:creator>
  <cp:lastModifiedBy>Haitham Samawi</cp:lastModifiedBy>
  <cp:revision>11</cp:revision>
  <dcterms:created xsi:type="dcterms:W3CDTF">2022-12-04T10:41:10Z</dcterms:created>
  <dcterms:modified xsi:type="dcterms:W3CDTF">2022-12-04T12:11:57Z</dcterms:modified>
</cp:coreProperties>
</file>