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p:scale>
          <a:sx n="90" d="100"/>
          <a:sy n="90" d="100"/>
        </p:scale>
        <p:origin x="-288" y="53"/>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4CA86C7-AC4F-4B0D-912B-8753D9AC9717}" type="datetimeFigureOut">
              <a:rPr lang="en-US" smtClean="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81110F-5325-4B82-A230-ABFCF31B8C7B}" type="slidenum">
              <a:rPr lang="en-US" smtClean="0"/>
              <a:t>‹#›</a:t>
            </a:fld>
            <a:endParaRPr lang="en-US"/>
          </a:p>
        </p:txBody>
      </p:sp>
    </p:spTree>
    <p:extLst>
      <p:ext uri="{BB962C8B-B14F-4D97-AF65-F5344CB8AC3E}">
        <p14:creationId xmlns:p14="http://schemas.microsoft.com/office/powerpoint/2010/main" val="3866040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CA86C7-AC4F-4B0D-912B-8753D9AC9717}" type="datetimeFigureOut">
              <a:rPr lang="en-US" smtClean="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81110F-5325-4B82-A230-ABFCF31B8C7B}" type="slidenum">
              <a:rPr lang="en-US" smtClean="0"/>
              <a:t>‹#›</a:t>
            </a:fld>
            <a:endParaRPr lang="en-US"/>
          </a:p>
        </p:txBody>
      </p:sp>
    </p:spTree>
    <p:extLst>
      <p:ext uri="{BB962C8B-B14F-4D97-AF65-F5344CB8AC3E}">
        <p14:creationId xmlns:p14="http://schemas.microsoft.com/office/powerpoint/2010/main" val="4092686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CA86C7-AC4F-4B0D-912B-8753D9AC9717}" type="datetimeFigureOut">
              <a:rPr lang="en-US" smtClean="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81110F-5325-4B82-A230-ABFCF31B8C7B}" type="slidenum">
              <a:rPr lang="en-US" smtClean="0"/>
              <a:t>‹#›</a:t>
            </a:fld>
            <a:endParaRPr lang="en-US"/>
          </a:p>
        </p:txBody>
      </p:sp>
    </p:spTree>
    <p:extLst>
      <p:ext uri="{BB962C8B-B14F-4D97-AF65-F5344CB8AC3E}">
        <p14:creationId xmlns:p14="http://schemas.microsoft.com/office/powerpoint/2010/main" val="907640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CA86C7-AC4F-4B0D-912B-8753D9AC9717}" type="datetimeFigureOut">
              <a:rPr lang="en-US" smtClean="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81110F-5325-4B82-A230-ABFCF31B8C7B}" type="slidenum">
              <a:rPr lang="en-US" smtClean="0"/>
              <a:t>‹#›</a:t>
            </a:fld>
            <a:endParaRPr lang="en-US"/>
          </a:p>
        </p:txBody>
      </p:sp>
    </p:spTree>
    <p:extLst>
      <p:ext uri="{BB962C8B-B14F-4D97-AF65-F5344CB8AC3E}">
        <p14:creationId xmlns:p14="http://schemas.microsoft.com/office/powerpoint/2010/main" val="4191967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4CA86C7-AC4F-4B0D-912B-8753D9AC9717}" type="datetimeFigureOut">
              <a:rPr lang="en-US" smtClean="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81110F-5325-4B82-A230-ABFCF31B8C7B}" type="slidenum">
              <a:rPr lang="en-US" smtClean="0"/>
              <a:t>‹#›</a:t>
            </a:fld>
            <a:endParaRPr lang="en-US"/>
          </a:p>
        </p:txBody>
      </p:sp>
    </p:spTree>
    <p:extLst>
      <p:ext uri="{BB962C8B-B14F-4D97-AF65-F5344CB8AC3E}">
        <p14:creationId xmlns:p14="http://schemas.microsoft.com/office/powerpoint/2010/main" val="1731223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4CA86C7-AC4F-4B0D-912B-8753D9AC9717}" type="datetimeFigureOut">
              <a:rPr lang="en-US" smtClean="0"/>
              <a:t>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81110F-5325-4B82-A230-ABFCF31B8C7B}" type="slidenum">
              <a:rPr lang="en-US" smtClean="0"/>
              <a:t>‹#›</a:t>
            </a:fld>
            <a:endParaRPr lang="en-US"/>
          </a:p>
        </p:txBody>
      </p:sp>
    </p:spTree>
    <p:extLst>
      <p:ext uri="{BB962C8B-B14F-4D97-AF65-F5344CB8AC3E}">
        <p14:creationId xmlns:p14="http://schemas.microsoft.com/office/powerpoint/2010/main" val="7712720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4CA86C7-AC4F-4B0D-912B-8753D9AC9717}" type="datetimeFigureOut">
              <a:rPr lang="en-US" smtClean="0"/>
              <a:t>12/4/2022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81110F-5325-4B82-A230-ABFCF31B8C7B}" type="slidenum">
              <a:rPr lang="en-US" smtClean="0"/>
              <a:t>‹#›</a:t>
            </a:fld>
            <a:endParaRPr lang="en-US"/>
          </a:p>
        </p:txBody>
      </p:sp>
    </p:spTree>
    <p:extLst>
      <p:ext uri="{BB962C8B-B14F-4D97-AF65-F5344CB8AC3E}">
        <p14:creationId xmlns:p14="http://schemas.microsoft.com/office/powerpoint/2010/main" val="2885166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4CA86C7-AC4F-4B0D-912B-8753D9AC9717}" type="datetimeFigureOut">
              <a:rPr lang="en-US" smtClean="0"/>
              <a:t>12/4/2022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81110F-5325-4B82-A230-ABFCF31B8C7B}" type="slidenum">
              <a:rPr lang="en-US" smtClean="0"/>
              <a:t>‹#›</a:t>
            </a:fld>
            <a:endParaRPr lang="en-US"/>
          </a:p>
        </p:txBody>
      </p:sp>
    </p:spTree>
    <p:extLst>
      <p:ext uri="{BB962C8B-B14F-4D97-AF65-F5344CB8AC3E}">
        <p14:creationId xmlns:p14="http://schemas.microsoft.com/office/powerpoint/2010/main" val="211753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CA86C7-AC4F-4B0D-912B-8753D9AC9717}" type="datetimeFigureOut">
              <a:rPr lang="en-US" smtClean="0"/>
              <a:t>12/4/2022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81110F-5325-4B82-A230-ABFCF31B8C7B}" type="slidenum">
              <a:rPr lang="en-US" smtClean="0"/>
              <a:t>‹#›</a:t>
            </a:fld>
            <a:endParaRPr lang="en-US"/>
          </a:p>
        </p:txBody>
      </p:sp>
    </p:spTree>
    <p:extLst>
      <p:ext uri="{BB962C8B-B14F-4D97-AF65-F5344CB8AC3E}">
        <p14:creationId xmlns:p14="http://schemas.microsoft.com/office/powerpoint/2010/main" val="2497391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4CA86C7-AC4F-4B0D-912B-8753D9AC9717}" type="datetimeFigureOut">
              <a:rPr lang="en-US" smtClean="0"/>
              <a:t>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81110F-5325-4B82-A230-ABFCF31B8C7B}" type="slidenum">
              <a:rPr lang="en-US" smtClean="0"/>
              <a:t>‹#›</a:t>
            </a:fld>
            <a:endParaRPr lang="en-US"/>
          </a:p>
        </p:txBody>
      </p:sp>
    </p:spTree>
    <p:extLst>
      <p:ext uri="{BB962C8B-B14F-4D97-AF65-F5344CB8AC3E}">
        <p14:creationId xmlns:p14="http://schemas.microsoft.com/office/powerpoint/2010/main" val="4166187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4CA86C7-AC4F-4B0D-912B-8753D9AC9717}" type="datetimeFigureOut">
              <a:rPr lang="en-US" smtClean="0"/>
              <a:t>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81110F-5325-4B82-A230-ABFCF31B8C7B}" type="slidenum">
              <a:rPr lang="en-US" smtClean="0"/>
              <a:t>‹#›</a:t>
            </a:fld>
            <a:endParaRPr lang="en-US"/>
          </a:p>
        </p:txBody>
      </p:sp>
    </p:spTree>
    <p:extLst>
      <p:ext uri="{BB962C8B-B14F-4D97-AF65-F5344CB8AC3E}">
        <p14:creationId xmlns:p14="http://schemas.microsoft.com/office/powerpoint/2010/main" val="68137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CA86C7-AC4F-4B0D-912B-8753D9AC9717}" type="datetimeFigureOut">
              <a:rPr lang="en-US" smtClean="0"/>
              <a:t>12/4/2022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81110F-5325-4B82-A230-ABFCF31B8C7B}" type="slidenum">
              <a:rPr lang="en-US" smtClean="0"/>
              <a:t>‹#›</a:t>
            </a:fld>
            <a:endParaRPr lang="en-US"/>
          </a:p>
        </p:txBody>
      </p:sp>
    </p:spTree>
    <p:extLst>
      <p:ext uri="{BB962C8B-B14F-4D97-AF65-F5344CB8AC3E}">
        <p14:creationId xmlns:p14="http://schemas.microsoft.com/office/powerpoint/2010/main" val="27528853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537" y="0"/>
            <a:ext cx="11972925" cy="6936932"/>
          </a:xfrm>
          <a:prstGeom prst="rect">
            <a:avLst/>
          </a:prstGeom>
          <a:gradFill>
            <a:gsLst>
              <a:gs pos="0">
                <a:schemeClr val="accent1">
                  <a:lumMod val="5000"/>
                  <a:lumOff val="95000"/>
                  <a:alpha val="5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pic>
      <p:sp>
        <p:nvSpPr>
          <p:cNvPr id="2" name="Title 1"/>
          <p:cNvSpPr>
            <a:spLocks noGrp="1"/>
          </p:cNvSpPr>
          <p:nvPr>
            <p:ph type="ctrTitle"/>
          </p:nvPr>
        </p:nvSpPr>
        <p:spPr>
          <a:xfrm>
            <a:off x="-706969" y="762001"/>
            <a:ext cx="8255001" cy="1925637"/>
          </a:xfrm>
        </p:spPr>
        <p:txBody>
          <a:bodyPr>
            <a:normAutofit/>
          </a:bodyPr>
          <a:lstStyle/>
          <a:p>
            <a:r>
              <a:rPr lang="en-US" sz="2800" dirty="0" smtClean="0">
                <a:latin typeface="Arial Black" panose="020B0A04020102020204" pitchFamily="34" charset="0"/>
              </a:rPr>
              <a:t>My favorite author</a:t>
            </a:r>
            <a:r>
              <a:rPr lang="en-US" sz="2000" dirty="0">
                <a:latin typeface="Arial Black" panose="020B0A04020102020204" pitchFamily="34" charset="0"/>
              </a:rPr>
              <a:t/>
            </a:r>
            <a:br>
              <a:rPr lang="en-US" sz="2000" dirty="0">
                <a:latin typeface="Arial Black" panose="020B0A04020102020204" pitchFamily="34" charset="0"/>
              </a:rPr>
            </a:br>
            <a:r>
              <a:rPr lang="en-US" sz="2000" dirty="0" smtClean="0">
                <a:latin typeface="Arial Black" panose="020B0A04020102020204" pitchFamily="34" charset="0"/>
              </a:rPr>
              <a:t/>
            </a:r>
            <a:br>
              <a:rPr lang="en-US" sz="2000" dirty="0" smtClean="0">
                <a:latin typeface="Arial Black" panose="020B0A04020102020204" pitchFamily="34" charset="0"/>
              </a:rPr>
            </a:br>
            <a:r>
              <a:rPr lang="en-US" sz="2000" dirty="0" smtClean="0">
                <a:latin typeface="Arial Black" panose="020B0A04020102020204" pitchFamily="34" charset="0"/>
              </a:rPr>
              <a:t>                                       </a:t>
            </a:r>
            <a:r>
              <a:rPr lang="en-US" dirty="0" smtClean="0">
                <a:latin typeface="Arial Black" panose="020B0A04020102020204" pitchFamily="34" charset="0"/>
              </a:rPr>
              <a:t>Roald Dahl</a:t>
            </a:r>
            <a:endParaRPr lang="en-US" sz="2000" dirty="0">
              <a:latin typeface="Arial Black" panose="020B0A04020102020204" pitchFamily="34" charset="0"/>
            </a:endParaRPr>
          </a:p>
        </p:txBody>
      </p:sp>
      <p:sp>
        <p:nvSpPr>
          <p:cNvPr id="3" name="Subtitle 2"/>
          <p:cNvSpPr>
            <a:spLocks noGrp="1"/>
          </p:cNvSpPr>
          <p:nvPr>
            <p:ph type="subTitle" idx="1"/>
          </p:nvPr>
        </p:nvSpPr>
        <p:spPr>
          <a:xfrm>
            <a:off x="2425700" y="3068638"/>
            <a:ext cx="4906434" cy="1283229"/>
          </a:xfrm>
        </p:spPr>
        <p:txBody>
          <a:bodyPr>
            <a:noAutofit/>
          </a:bodyPr>
          <a:lstStyle/>
          <a:p>
            <a:r>
              <a:rPr lang="en-US" sz="3200" dirty="0" smtClean="0">
                <a:latin typeface="Arial Black" panose="020B0A04020102020204" pitchFamily="34" charset="0"/>
              </a:rPr>
              <a:t>Abdullah </a:t>
            </a:r>
            <a:r>
              <a:rPr lang="en-US" sz="3200" dirty="0" err="1" smtClean="0">
                <a:latin typeface="Arial Black" panose="020B0A04020102020204" pitchFamily="34" charset="0"/>
              </a:rPr>
              <a:t>khattab</a:t>
            </a:r>
            <a:r>
              <a:rPr lang="en-US" sz="3200" dirty="0" smtClean="0">
                <a:latin typeface="Arial Black" panose="020B0A04020102020204" pitchFamily="34" charset="0"/>
              </a:rPr>
              <a:t> </a:t>
            </a:r>
          </a:p>
          <a:p>
            <a:r>
              <a:rPr lang="en-US" sz="3200" dirty="0" smtClean="0">
                <a:latin typeface="Arial Black" panose="020B0A04020102020204" pitchFamily="34" charset="0"/>
              </a:rPr>
              <a:t>6C</a:t>
            </a:r>
            <a:endParaRPr lang="en-US" sz="3200" dirty="0">
              <a:latin typeface="Arial Black" panose="020B0A04020102020204" pitchFamily="34" charset="0"/>
            </a:endParaRPr>
          </a:p>
        </p:txBody>
      </p:sp>
    </p:spTree>
    <p:extLst>
      <p:ext uri="{BB962C8B-B14F-4D97-AF65-F5344CB8AC3E}">
        <p14:creationId xmlns:p14="http://schemas.microsoft.com/office/powerpoint/2010/main" val="32476242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0650" y="-476596"/>
            <a:ext cx="11950700" cy="7114463"/>
          </a:xfrm>
        </p:spPr>
      </p:pic>
      <p:sp>
        <p:nvSpPr>
          <p:cNvPr id="2" name="Title 1"/>
          <p:cNvSpPr>
            <a:spLocks noGrp="1"/>
          </p:cNvSpPr>
          <p:nvPr>
            <p:ph type="title"/>
          </p:nvPr>
        </p:nvSpPr>
        <p:spPr>
          <a:xfrm>
            <a:off x="719667" y="-202141"/>
            <a:ext cx="10515600" cy="1325563"/>
          </a:xfrm>
        </p:spPr>
        <p:txBody>
          <a:bodyPr>
            <a:normAutofit/>
          </a:bodyPr>
          <a:lstStyle/>
          <a:p>
            <a:r>
              <a:rPr lang="en-US" sz="3200" dirty="0" smtClean="0">
                <a:latin typeface="Arial Black" panose="020B0A04020102020204" pitchFamily="34" charset="0"/>
              </a:rPr>
              <a:t>DESCRIOTION OF ROALD DAHL:</a:t>
            </a:r>
            <a:endParaRPr lang="en-US" sz="3200" dirty="0">
              <a:latin typeface="Arial Black" panose="020B0A04020102020204" pitchFamily="34" charset="0"/>
            </a:endParaRPr>
          </a:p>
        </p:txBody>
      </p:sp>
      <p:sp>
        <p:nvSpPr>
          <p:cNvPr id="5" name="TextBox 4"/>
          <p:cNvSpPr txBox="1"/>
          <p:nvPr/>
        </p:nvSpPr>
        <p:spPr>
          <a:xfrm>
            <a:off x="838200" y="973667"/>
            <a:ext cx="10524066" cy="5601533"/>
          </a:xfrm>
          <a:prstGeom prst="rect">
            <a:avLst/>
          </a:prstGeom>
          <a:noFill/>
        </p:spPr>
        <p:txBody>
          <a:bodyPr wrap="square" rtlCol="0">
            <a:spAutoFit/>
          </a:bodyPr>
          <a:lstStyle/>
          <a:p>
            <a:pPr lvl="0"/>
            <a:r>
              <a:rPr lang="en-US" sz="2000" dirty="0" smtClean="0">
                <a:latin typeface="Arial Black" panose="020B0A04020102020204" pitchFamily="34" charset="0"/>
              </a:rPr>
              <a:t>  Roald </a:t>
            </a:r>
            <a:r>
              <a:rPr lang="en-US" sz="2000" dirty="0">
                <a:latin typeface="Arial Black" panose="020B0A04020102020204" pitchFamily="34" charset="0"/>
              </a:rPr>
              <a:t>dahl is the best-selling children’s author.  He was born on the 13th September 1916 in </a:t>
            </a:r>
            <a:r>
              <a:rPr lang="en-US" sz="2000" dirty="0" err="1">
                <a:latin typeface="Arial Black" panose="020B0A04020102020204" pitchFamily="34" charset="0"/>
              </a:rPr>
              <a:t>Llandaff</a:t>
            </a:r>
            <a:r>
              <a:rPr lang="en-US" sz="2000" dirty="0">
                <a:latin typeface="Arial Black" panose="020B0A04020102020204" pitchFamily="34" charset="0"/>
              </a:rPr>
              <a:t>, Wales. His </a:t>
            </a:r>
            <a:r>
              <a:rPr lang="en-US" sz="2000" dirty="0" smtClean="0">
                <a:latin typeface="Arial Black" panose="020B0A04020102020204" pitchFamily="34" charset="0"/>
              </a:rPr>
              <a:t>parents  </a:t>
            </a:r>
            <a:r>
              <a:rPr lang="en-US" sz="2000" dirty="0">
                <a:latin typeface="Arial Black" panose="020B0A04020102020204" pitchFamily="34" charset="0"/>
              </a:rPr>
              <a:t>Norwegian-born .</a:t>
            </a:r>
          </a:p>
          <a:p>
            <a:r>
              <a:rPr lang="en-US" sz="2000" dirty="0">
                <a:latin typeface="Arial Black" panose="020B0A04020102020204" pitchFamily="34" charset="0"/>
              </a:rPr>
              <a:t>  Dahl was a spy, </a:t>
            </a:r>
            <a:r>
              <a:rPr lang="en-US" sz="2000" dirty="0" smtClean="0">
                <a:latin typeface="Arial Black" panose="020B0A04020102020204" pitchFamily="34" charset="0"/>
              </a:rPr>
              <a:t>ace </a:t>
            </a:r>
            <a:r>
              <a:rPr lang="en-US" sz="2000" dirty="0">
                <a:latin typeface="Arial Black" panose="020B0A04020102020204" pitchFamily="34" charset="0"/>
              </a:rPr>
              <a:t>fighter pilot, chocolate historian and medical </a:t>
            </a:r>
            <a:r>
              <a:rPr lang="en-US" sz="2000" dirty="0" smtClean="0">
                <a:latin typeface="Arial Black" panose="020B0A04020102020204" pitchFamily="34" charset="0"/>
              </a:rPr>
              <a:t>inventor. His first </a:t>
            </a:r>
            <a:r>
              <a:rPr lang="en-US" sz="2000" dirty="0">
                <a:latin typeface="Arial Black" panose="020B0A04020102020204" pitchFamily="34" charset="0"/>
              </a:rPr>
              <a:t>moment of inspiration came when he was at boarding school, when a local chocolate factory invited pupils to trial new chocolate bars - 35 years later, Charlie and the Chocolate Factory was published</a:t>
            </a:r>
            <a:r>
              <a:rPr lang="en-US" sz="2000" dirty="0" smtClean="0">
                <a:latin typeface="Arial Black" panose="020B0A04020102020204" pitchFamily="34" charset="0"/>
              </a:rPr>
              <a:t>.</a:t>
            </a:r>
          </a:p>
          <a:p>
            <a:r>
              <a:rPr lang="en-US" sz="2000" dirty="0" smtClean="0">
                <a:latin typeface="Arial Black" panose="020B0A04020102020204" pitchFamily="34" charset="0"/>
              </a:rPr>
              <a:t>  Roald </a:t>
            </a:r>
            <a:r>
              <a:rPr lang="en-US" sz="2000" dirty="0">
                <a:latin typeface="Arial Black" panose="020B0A04020102020204" pitchFamily="34" charset="0"/>
              </a:rPr>
              <a:t>Dahl didn’t start writing children’s books until he had children himself. The first book to be published was J</a:t>
            </a:r>
            <a:r>
              <a:rPr lang="en-US" sz="2000" i="1" dirty="0">
                <a:latin typeface="Arial Black" panose="020B0A04020102020204" pitchFamily="34" charset="0"/>
              </a:rPr>
              <a:t>ames and the Giant Peach</a:t>
            </a:r>
            <a:r>
              <a:rPr lang="en-US" sz="2000" dirty="0">
                <a:latin typeface="Arial Black" panose="020B0A04020102020204" pitchFamily="34" charset="0"/>
              </a:rPr>
              <a:t> in 1961, followed closely by </a:t>
            </a:r>
            <a:r>
              <a:rPr lang="en-US" sz="2000" i="1" dirty="0">
                <a:latin typeface="Arial Black" panose="020B0A04020102020204" pitchFamily="34" charset="0"/>
              </a:rPr>
              <a:t>Charlie and the Chocolate Factory</a:t>
            </a:r>
            <a:r>
              <a:rPr lang="en-US" sz="2000" dirty="0">
                <a:latin typeface="Arial Black" panose="020B0A04020102020204" pitchFamily="34" charset="0"/>
              </a:rPr>
              <a:t>. </a:t>
            </a:r>
            <a:r>
              <a:rPr lang="en-US" sz="2000" i="1" dirty="0">
                <a:latin typeface="Arial Black" panose="020B0A04020102020204" pitchFamily="34" charset="0"/>
              </a:rPr>
              <a:t>Fantastic </a:t>
            </a:r>
            <a:r>
              <a:rPr lang="en-US" sz="2000" i="1" dirty="0" err="1">
                <a:latin typeface="Arial Black" panose="020B0A04020102020204" pitchFamily="34" charset="0"/>
              </a:rPr>
              <a:t>Mr</a:t>
            </a:r>
            <a:r>
              <a:rPr lang="en-US" sz="2000" i="1" dirty="0">
                <a:latin typeface="Arial Black" panose="020B0A04020102020204" pitchFamily="34" charset="0"/>
              </a:rPr>
              <a:t> Fox</a:t>
            </a:r>
            <a:r>
              <a:rPr lang="en-US" sz="2000" dirty="0">
                <a:latin typeface="Arial Black" panose="020B0A04020102020204" pitchFamily="34" charset="0"/>
              </a:rPr>
              <a:t> was then released in 1970, and throughout the 1980s stories such as </a:t>
            </a:r>
            <a:r>
              <a:rPr lang="en-US" sz="2000" i="1" dirty="0">
                <a:latin typeface="Arial Black" panose="020B0A04020102020204" pitchFamily="34" charset="0"/>
              </a:rPr>
              <a:t>The Twits</a:t>
            </a:r>
            <a:r>
              <a:rPr lang="en-US" sz="2000" dirty="0">
                <a:latin typeface="Arial Black" panose="020B0A04020102020204" pitchFamily="34" charset="0"/>
              </a:rPr>
              <a:t>, </a:t>
            </a:r>
            <a:r>
              <a:rPr lang="en-US" sz="2000" i="1" dirty="0">
                <a:latin typeface="Arial Black" panose="020B0A04020102020204" pitchFamily="34" charset="0"/>
              </a:rPr>
              <a:t>Matilda</a:t>
            </a:r>
            <a:r>
              <a:rPr lang="en-US" sz="2000" dirty="0">
                <a:latin typeface="Arial Black" panose="020B0A04020102020204" pitchFamily="34" charset="0"/>
              </a:rPr>
              <a:t> and </a:t>
            </a:r>
            <a:r>
              <a:rPr lang="en-US" sz="2000" i="1" dirty="0">
                <a:latin typeface="Arial Black" panose="020B0A04020102020204" pitchFamily="34" charset="0"/>
              </a:rPr>
              <a:t>The BFG</a:t>
            </a:r>
            <a:r>
              <a:rPr lang="en-US" sz="2000" dirty="0">
                <a:latin typeface="Arial Black" panose="020B0A04020102020204" pitchFamily="34" charset="0"/>
              </a:rPr>
              <a:t> were published. His books went on to sell over 250 million copies worldwide, establishing Dahl as one of the greatest and best-loved children’s authors of all time</a:t>
            </a:r>
            <a:r>
              <a:rPr lang="en-US" sz="2000" dirty="0" smtClean="0">
                <a:latin typeface="Arial Black" panose="020B0A04020102020204" pitchFamily="34" charset="0"/>
              </a:rPr>
              <a:t>.</a:t>
            </a:r>
          </a:p>
          <a:p>
            <a:r>
              <a:rPr lang="en-US" sz="2000" dirty="0" smtClean="0">
                <a:latin typeface="Arial Black" panose="020B0A04020102020204" pitchFamily="34" charset="0"/>
              </a:rPr>
              <a:t> He died </a:t>
            </a:r>
            <a:r>
              <a:rPr lang="en-US" sz="2000" dirty="0">
                <a:latin typeface="Arial Black" panose="020B0A04020102020204" pitchFamily="34" charset="0"/>
              </a:rPr>
              <a:t>on November 23</a:t>
            </a:r>
            <a:r>
              <a:rPr lang="en-US" sz="2000" baseline="30000" dirty="0">
                <a:latin typeface="Arial Black" panose="020B0A04020102020204" pitchFamily="34" charset="0"/>
              </a:rPr>
              <a:t>rd</a:t>
            </a:r>
            <a:r>
              <a:rPr lang="en-US" sz="2000" dirty="0">
                <a:latin typeface="Arial Black" panose="020B0A04020102020204" pitchFamily="34" charset="0"/>
              </a:rPr>
              <a:t> 1990 in Oxford England because of a rare blood disease. Although Roald Dahl died he will always </a:t>
            </a:r>
            <a:r>
              <a:rPr lang="en-US" sz="2000" dirty="0" smtClean="0">
                <a:latin typeface="Arial Black" panose="020B0A04020102020204" pitchFamily="34" charset="0"/>
              </a:rPr>
              <a:t>be the world’s </a:t>
            </a:r>
            <a:r>
              <a:rPr lang="en-US" sz="2000" dirty="0" smtClean="0">
                <a:latin typeface="Arial Black" panose="020B0A04020102020204" pitchFamily="34" charset="0"/>
              </a:rPr>
              <a:t>number one</a:t>
            </a:r>
            <a:r>
              <a:rPr lang="en-US" sz="2000" dirty="0" smtClean="0">
                <a:latin typeface="Arial Black" panose="020B0A04020102020204" pitchFamily="34" charset="0"/>
              </a:rPr>
              <a:t> story teller .</a:t>
            </a:r>
            <a:endParaRPr lang="en-US" sz="2000" dirty="0">
              <a:latin typeface="Arial Black" panose="020B0A04020102020204" pitchFamily="34" charset="0"/>
            </a:endParaRPr>
          </a:p>
          <a:p>
            <a:endParaRPr lang="en-US" dirty="0"/>
          </a:p>
        </p:txBody>
      </p:sp>
    </p:spTree>
    <p:extLst>
      <p:ext uri="{BB962C8B-B14F-4D97-AF65-F5344CB8AC3E}">
        <p14:creationId xmlns:p14="http://schemas.microsoft.com/office/powerpoint/2010/main" val="21586836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0650" y="-518931"/>
            <a:ext cx="11950700" cy="7114463"/>
          </a:xfrm>
        </p:spPr>
      </p:pic>
      <p:sp>
        <p:nvSpPr>
          <p:cNvPr id="2" name="Title 1"/>
          <p:cNvSpPr>
            <a:spLocks noGrp="1"/>
          </p:cNvSpPr>
          <p:nvPr>
            <p:ph type="title"/>
          </p:nvPr>
        </p:nvSpPr>
        <p:spPr>
          <a:xfrm>
            <a:off x="910166" y="1"/>
            <a:ext cx="10515600" cy="838200"/>
          </a:xfrm>
        </p:spPr>
        <p:txBody>
          <a:bodyPr>
            <a:normAutofit/>
          </a:bodyPr>
          <a:lstStyle/>
          <a:p>
            <a:r>
              <a:rPr lang="en-US" sz="3200" b="1" dirty="0" smtClean="0">
                <a:latin typeface="Arial Black" panose="020B0A04020102020204" pitchFamily="34" charset="0"/>
              </a:rPr>
              <a:t>Reasons I chose him:</a:t>
            </a:r>
            <a:endParaRPr lang="en-US" sz="3200" b="1" dirty="0">
              <a:latin typeface="Arial Black" panose="020B0A04020102020204" pitchFamily="34" charset="0"/>
            </a:endParaRPr>
          </a:p>
        </p:txBody>
      </p:sp>
      <p:sp>
        <p:nvSpPr>
          <p:cNvPr id="5" name="TextBox 4"/>
          <p:cNvSpPr txBox="1"/>
          <p:nvPr/>
        </p:nvSpPr>
        <p:spPr>
          <a:xfrm>
            <a:off x="1054099" y="699198"/>
            <a:ext cx="10371667" cy="4678204"/>
          </a:xfrm>
          <a:prstGeom prst="rect">
            <a:avLst/>
          </a:prstGeom>
          <a:noFill/>
        </p:spPr>
        <p:txBody>
          <a:bodyPr wrap="square" rtlCol="0">
            <a:spAutoFit/>
          </a:bodyPr>
          <a:lstStyle/>
          <a:p>
            <a:pPr lvl="0"/>
            <a:r>
              <a:rPr lang="en-US" sz="2000" dirty="0" smtClean="0">
                <a:latin typeface="Arial Black" panose="020B0A04020102020204" pitchFamily="34" charset="0"/>
              </a:rPr>
              <a:t> Roald Dahl is </a:t>
            </a:r>
            <a:r>
              <a:rPr lang="en-US" sz="2000" dirty="0">
                <a:latin typeface="Arial Black" panose="020B0A04020102020204" pitchFamily="34" charset="0"/>
              </a:rPr>
              <a:t>one of my favorite authors. Personally, his books inspire me to try write in an extraordinary way just like he did. His way of making his own words is wonderful. The first time I </a:t>
            </a:r>
            <a:r>
              <a:rPr lang="en-US" sz="2000" dirty="0" smtClean="0">
                <a:latin typeface="Arial Black" panose="020B0A04020102020204" pitchFamily="34" charset="0"/>
              </a:rPr>
              <a:t>heard about him </a:t>
            </a:r>
            <a:r>
              <a:rPr lang="en-US" sz="2000" dirty="0">
                <a:latin typeface="Arial Black" panose="020B0A04020102020204" pitchFamily="34" charset="0"/>
              </a:rPr>
              <a:t>was in 2</a:t>
            </a:r>
            <a:r>
              <a:rPr lang="en-US" sz="2000" baseline="30000" dirty="0">
                <a:latin typeface="Arial Black" panose="020B0A04020102020204" pitchFamily="34" charset="0"/>
              </a:rPr>
              <a:t>nd</a:t>
            </a:r>
            <a:r>
              <a:rPr lang="en-US" sz="2000" dirty="0">
                <a:latin typeface="Arial Black" panose="020B0A04020102020204" pitchFamily="34" charset="0"/>
              </a:rPr>
              <a:t> grade, ever since that I was interested in reading his </a:t>
            </a:r>
            <a:r>
              <a:rPr lang="en-US" sz="2000" dirty="0" smtClean="0">
                <a:latin typeface="Arial Black" panose="020B0A04020102020204" pitchFamily="34" charset="0"/>
              </a:rPr>
              <a:t>books, </a:t>
            </a:r>
            <a:r>
              <a:rPr lang="en-US" sz="2000" dirty="0" err="1" smtClean="0">
                <a:latin typeface="Arial Black" panose="020B0A04020102020204" pitchFamily="34" charset="0"/>
              </a:rPr>
              <a:t>luckly</a:t>
            </a:r>
            <a:r>
              <a:rPr lang="en-US" sz="2000" dirty="0" smtClean="0">
                <a:latin typeface="Arial Black" panose="020B0A04020102020204" pitchFamily="34" charset="0"/>
              </a:rPr>
              <a:t> my father bought me most of his famous books. From reading his books, I found out that they are </a:t>
            </a:r>
            <a:r>
              <a:rPr lang="en-US" sz="2000" dirty="0">
                <a:latin typeface="Arial Black" panose="020B0A04020102020204" pitchFamily="34" charset="0"/>
              </a:rPr>
              <a:t>full of rich vocabulary</a:t>
            </a:r>
            <a:r>
              <a:rPr lang="en-US" sz="2000" dirty="0" smtClean="0">
                <a:latin typeface="Arial Black" panose="020B0A04020102020204" pitchFamily="34" charset="0"/>
              </a:rPr>
              <a:t>.</a:t>
            </a:r>
          </a:p>
          <a:p>
            <a:pPr lvl="0"/>
            <a:r>
              <a:rPr lang="en-US" sz="2000" dirty="0" smtClean="0">
                <a:latin typeface="Arial Black" panose="020B0A04020102020204" pitchFamily="34" charset="0"/>
              </a:rPr>
              <a:t> His </a:t>
            </a:r>
            <a:r>
              <a:rPr lang="en-US" sz="2000" dirty="0">
                <a:latin typeface="Arial Black" panose="020B0A04020102020204" pitchFamily="34" charset="0"/>
              </a:rPr>
              <a:t>work is so original! His children’s </a:t>
            </a:r>
            <a:r>
              <a:rPr lang="en-US" sz="2000" dirty="0" smtClean="0">
                <a:latin typeface="Arial Black" panose="020B0A04020102020204" pitchFamily="34" charset="0"/>
              </a:rPr>
              <a:t>stories</a:t>
            </a:r>
            <a:r>
              <a:rPr lang="en-US" dirty="0" smtClean="0"/>
              <a:t>  </a:t>
            </a:r>
            <a:r>
              <a:rPr lang="en-US" sz="2000" dirty="0">
                <a:latin typeface="Arial Black" panose="020B0A04020102020204" pitchFamily="34" charset="0"/>
              </a:rPr>
              <a:t>and characters could definitely be said to be fantastical. </a:t>
            </a:r>
            <a:r>
              <a:rPr lang="en-US" sz="2000" dirty="0" smtClean="0">
                <a:latin typeface="Arial Black" panose="020B0A04020102020204" pitchFamily="34" charset="0"/>
              </a:rPr>
              <a:t>And one </a:t>
            </a:r>
            <a:r>
              <a:rPr lang="en-US" sz="2000" dirty="0">
                <a:latin typeface="Arial Black" panose="020B0A04020102020204" pitchFamily="34" charset="0"/>
              </a:rPr>
              <a:t>of the biggest parts of Roald Dahl’s appeal for children is his ability to make them laugh! His books are filled with hilarious </a:t>
            </a:r>
            <a:r>
              <a:rPr lang="en-US" sz="2000" dirty="0" smtClean="0">
                <a:latin typeface="Arial Black" panose="020B0A04020102020204" pitchFamily="34" charset="0"/>
              </a:rPr>
              <a:t>incidents. Finally, Suspense </a:t>
            </a:r>
            <a:r>
              <a:rPr lang="en-US" sz="2000" dirty="0">
                <a:latin typeface="Arial Black" panose="020B0A04020102020204" pitchFamily="34" charset="0"/>
              </a:rPr>
              <a:t>is another Roald Dahl genre, because his books are full of high stakes and they keep us guessing what will happen next.</a:t>
            </a:r>
          </a:p>
          <a:p>
            <a:r>
              <a:rPr lang="en-US" dirty="0"/>
              <a:t/>
            </a:r>
            <a:br>
              <a:rPr lang="en-US" dirty="0"/>
            </a:br>
            <a:r>
              <a:rPr lang="en-US" sz="2000" dirty="0" smtClean="0">
                <a:latin typeface="Arial Black" panose="020B0A04020102020204" pitchFamily="34" charset="0"/>
              </a:rPr>
              <a:t>      </a:t>
            </a:r>
            <a:endParaRPr lang="en-US" sz="2000" dirty="0">
              <a:latin typeface="Arial Black" panose="020B0A04020102020204" pitchFamily="34" charset="0"/>
            </a:endParaRPr>
          </a:p>
          <a:p>
            <a:endParaRPr lang="en-US" sz="2000" dirty="0">
              <a:latin typeface="Arial Black" panose="020B0A04020102020204" pitchFamily="34"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05429" y="4199466"/>
            <a:ext cx="2337751" cy="2527299"/>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50453" y="4199467"/>
            <a:ext cx="1804914" cy="2527300"/>
          </a:xfrm>
          <a:prstGeom prst="rect">
            <a:avLst/>
          </a:prstGeom>
        </p:spPr>
      </p:pic>
    </p:spTree>
    <p:extLst>
      <p:ext uri="{BB962C8B-B14F-4D97-AF65-F5344CB8AC3E}">
        <p14:creationId xmlns:p14="http://schemas.microsoft.com/office/powerpoint/2010/main" val="317191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1300" y="-1179330"/>
            <a:ext cx="11950700" cy="7114463"/>
          </a:xfrm>
        </p:spPr>
      </p:pic>
      <p:sp>
        <p:nvSpPr>
          <p:cNvPr id="5" name="TextBox 4"/>
          <p:cNvSpPr txBox="1"/>
          <p:nvPr/>
        </p:nvSpPr>
        <p:spPr>
          <a:xfrm>
            <a:off x="910166" y="214980"/>
            <a:ext cx="10371667" cy="707886"/>
          </a:xfrm>
          <a:prstGeom prst="rect">
            <a:avLst/>
          </a:prstGeom>
          <a:noFill/>
        </p:spPr>
        <p:txBody>
          <a:bodyPr wrap="square" rtlCol="0">
            <a:spAutoFit/>
          </a:bodyPr>
          <a:lstStyle/>
          <a:p>
            <a:pPr lvl="0"/>
            <a:r>
              <a:rPr lang="en-US" sz="2000" dirty="0" smtClean="0">
                <a:latin typeface="Arial Black" panose="020B0A04020102020204" pitchFamily="34" charset="0"/>
              </a:rPr>
              <a:t> I read many books by Roald Dahl, I have also watched  movies of some of his books. My favorites are:</a:t>
            </a:r>
            <a:endParaRPr lang="en-US" sz="2000" dirty="0">
              <a:latin typeface="Arial Black" panose="020B0A04020102020204" pitchFamily="34" charset="0"/>
            </a:endParaRPr>
          </a:p>
        </p:txBody>
      </p:sp>
      <p:sp>
        <p:nvSpPr>
          <p:cNvPr id="3" name="TextBox 2"/>
          <p:cNvSpPr txBox="1"/>
          <p:nvPr/>
        </p:nvSpPr>
        <p:spPr>
          <a:xfrm>
            <a:off x="1024466" y="974386"/>
            <a:ext cx="4927601" cy="3170099"/>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latin typeface="Arial Black" panose="020B0A04020102020204" pitchFamily="34" charset="0"/>
              </a:rPr>
              <a:t>Fantastic Mr. fox</a:t>
            </a:r>
          </a:p>
          <a:p>
            <a:pPr marL="285750" indent="-285750">
              <a:buFont typeface="Arial" panose="020B0604020202020204" pitchFamily="34" charset="0"/>
              <a:buChar char="•"/>
            </a:pPr>
            <a:r>
              <a:rPr lang="en-US" sz="2000" dirty="0" smtClean="0">
                <a:latin typeface="Arial Black" panose="020B0A04020102020204" pitchFamily="34" charset="0"/>
              </a:rPr>
              <a:t>The BFG</a:t>
            </a:r>
          </a:p>
          <a:p>
            <a:pPr marL="285750" indent="-285750">
              <a:buFont typeface="Arial" panose="020B0604020202020204" pitchFamily="34" charset="0"/>
              <a:buChar char="•"/>
            </a:pPr>
            <a:r>
              <a:rPr lang="en-US" sz="2000" dirty="0" smtClean="0">
                <a:latin typeface="Arial Black" panose="020B0A04020102020204" pitchFamily="34" charset="0"/>
              </a:rPr>
              <a:t>Matilda</a:t>
            </a:r>
          </a:p>
          <a:p>
            <a:pPr marL="285750" indent="-285750">
              <a:buFont typeface="Arial" panose="020B0604020202020204" pitchFamily="34" charset="0"/>
              <a:buChar char="•"/>
            </a:pPr>
            <a:r>
              <a:rPr lang="en-US" sz="2000" dirty="0" smtClean="0">
                <a:latin typeface="Arial Black" panose="020B0A04020102020204" pitchFamily="34" charset="0"/>
              </a:rPr>
              <a:t>Danny the champion of the world</a:t>
            </a:r>
          </a:p>
          <a:p>
            <a:pPr marL="285750" indent="-285750">
              <a:buFont typeface="Arial" panose="020B0604020202020204" pitchFamily="34" charset="0"/>
              <a:buChar char="•"/>
            </a:pPr>
            <a:r>
              <a:rPr lang="en-US" sz="2000" dirty="0" smtClean="0">
                <a:latin typeface="Arial Black" panose="020B0A04020102020204" pitchFamily="34" charset="0"/>
              </a:rPr>
              <a:t>George’s magic medicine</a:t>
            </a:r>
          </a:p>
          <a:p>
            <a:pPr marL="285750" indent="-285750">
              <a:buFont typeface="Arial" panose="020B0604020202020204" pitchFamily="34" charset="0"/>
              <a:buChar char="•"/>
            </a:pPr>
            <a:r>
              <a:rPr lang="en-US" sz="2000" dirty="0" smtClean="0">
                <a:latin typeface="Arial Black" panose="020B0A04020102020204" pitchFamily="34" charset="0"/>
              </a:rPr>
              <a:t>The twits</a:t>
            </a:r>
          </a:p>
          <a:p>
            <a:pPr marL="285750" indent="-285750">
              <a:buFont typeface="Arial" panose="020B0604020202020204" pitchFamily="34" charset="0"/>
              <a:buChar char="•"/>
            </a:pPr>
            <a:r>
              <a:rPr lang="en-US" sz="2000" dirty="0" smtClean="0">
                <a:latin typeface="Arial Black" panose="020B0A04020102020204" pitchFamily="34" charset="0"/>
              </a:rPr>
              <a:t>The magic finger</a:t>
            </a:r>
          </a:p>
          <a:p>
            <a:pPr marL="285750" indent="-285750">
              <a:buFont typeface="Arial" panose="020B0604020202020204" pitchFamily="34" charset="0"/>
              <a:buChar char="•"/>
            </a:pPr>
            <a:r>
              <a:rPr lang="en-US" sz="2000" dirty="0" smtClean="0">
                <a:latin typeface="Arial Black" panose="020B0A04020102020204" pitchFamily="34" charset="0"/>
              </a:rPr>
              <a:t>Charlie and the chocolate factory</a:t>
            </a:r>
          </a:p>
        </p:txBody>
      </p:sp>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r="757" b="50021"/>
          <a:stretch/>
        </p:blipFill>
        <p:spPr>
          <a:xfrm>
            <a:off x="1130302" y="4130168"/>
            <a:ext cx="4163483" cy="2096731"/>
          </a:xfrm>
          <a:prstGeom prst="rect">
            <a:avLst/>
          </a:prstGeom>
        </p:spPr>
      </p:pic>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808258" y="568923"/>
            <a:ext cx="3649133" cy="3649133"/>
          </a:xfrm>
          <a:prstGeom prst="rect">
            <a:avLst/>
          </a:prstGeom>
        </p:spPr>
      </p:pic>
      <p:pic>
        <p:nvPicPr>
          <p:cNvPr id="12" name="Picture 11"/>
          <p:cNvPicPr>
            <a:picLocks noChangeAspect="1"/>
          </p:cNvPicPr>
          <p:nvPr/>
        </p:nvPicPr>
        <p:blipFill rotWithShape="1">
          <a:blip r:embed="rId3">
            <a:extLst>
              <a:ext uri="{28A0092B-C50C-407E-A947-70E740481C1C}">
                <a14:useLocalDpi xmlns:a14="http://schemas.microsoft.com/office/drawing/2010/main" val="0"/>
              </a:ext>
            </a:extLst>
          </a:blip>
          <a:srcRect t="50000"/>
          <a:stretch/>
        </p:blipFill>
        <p:spPr>
          <a:xfrm>
            <a:off x="5073649" y="4373805"/>
            <a:ext cx="4061788" cy="2030894"/>
          </a:xfrm>
          <a:prstGeom prst="rect">
            <a:avLst/>
          </a:prstGeom>
        </p:spPr>
      </p:pic>
    </p:spTree>
    <p:extLst>
      <p:ext uri="{BB962C8B-B14F-4D97-AF65-F5344CB8AC3E}">
        <p14:creationId xmlns:p14="http://schemas.microsoft.com/office/powerpoint/2010/main" val="28043020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TotalTime>
  <Words>184</Words>
  <Application>Microsoft Office PowerPoint</Application>
  <PresentationFormat>Widescreen</PresentationFormat>
  <Paragraphs>21</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Arial Black</vt:lpstr>
      <vt:lpstr>Calibri</vt:lpstr>
      <vt:lpstr>Calibri Light</vt:lpstr>
      <vt:lpstr>Office Theme</vt:lpstr>
      <vt:lpstr>My favorite author                                         Roald Dahl</vt:lpstr>
      <vt:lpstr>DESCRIOTION OF ROALD DAHL:</vt:lpstr>
      <vt:lpstr>Reasons I chose him:</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Abdullah</dc:creator>
  <cp:lastModifiedBy>Abdullah</cp:lastModifiedBy>
  <cp:revision>10</cp:revision>
  <dcterms:created xsi:type="dcterms:W3CDTF">2022-12-04T11:28:35Z</dcterms:created>
  <dcterms:modified xsi:type="dcterms:W3CDTF">2022-12-04T13:02:45Z</dcterms:modified>
</cp:coreProperties>
</file>