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15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8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5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37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8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5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1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495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492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3CCD0B-FE68-4D6E-B80A-704DF8147B0E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3B04CE-613F-4BE8-84A5-03321B032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4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amahi.org/index.php/Make_Samba_Go_Faster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EC747-7728-3B40-3F65-1CECEC9CE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912" y="2175938"/>
            <a:ext cx="10544175" cy="2590800"/>
          </a:xfrm>
        </p:spPr>
        <p:txBody>
          <a:bodyPr/>
          <a:lstStyle/>
          <a:p>
            <a:r>
              <a:rPr lang="en-US" sz="6600" dirty="0">
                <a:solidFill>
                  <a:schemeClr val="tx2">
                    <a:lumMod val="75000"/>
                  </a:schemeClr>
                </a:solidFill>
                <a:latin typeface="Cooper Black" panose="0208090404030B020404" pitchFamily="18" charset="0"/>
              </a:rPr>
              <a:t>chromatography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F6B72C-BF38-90AC-A127-7D7DD8068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Broadway" panose="04040905080B02020502" pitchFamily="82" charset="0"/>
              </a:rPr>
              <a:t>Done by: Mariam Nimri</a:t>
            </a:r>
          </a:p>
        </p:txBody>
      </p:sp>
    </p:spTree>
    <p:extLst>
      <p:ext uri="{BB962C8B-B14F-4D97-AF65-F5344CB8AC3E}">
        <p14:creationId xmlns:p14="http://schemas.microsoft.com/office/powerpoint/2010/main" val="5858933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33E5-7015-A695-EB24-1D17AD85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3077766"/>
          </a:xfrm>
        </p:spPr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813083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088C4-8243-FA79-0CC3-C962FF230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what is chromatography?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7F26E-16BC-5B4B-936B-9322BDD87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ahnschrift SemiLight" panose="020B0502040204020203" pitchFamily="34" charset="0"/>
              </a:rPr>
              <a:t>Chromatography is a process for separating components of a mixture. To get the process started, the mixture is dissolved in a substance called the mobile phase, which carries it through a second substance called the stationary phase</a:t>
            </a:r>
          </a:p>
          <a:p>
            <a:r>
              <a:rPr lang="en-US" sz="4400" dirty="0">
                <a:latin typeface="Cooper Black" panose="0208090404030B020404" pitchFamily="18" charset="0"/>
              </a:rPr>
              <a:t>What is chromatography is used for?</a:t>
            </a:r>
          </a:p>
          <a:p>
            <a:r>
              <a:rPr lang="en-US" dirty="0">
                <a:latin typeface="Bahnschrift SemiLight" panose="020B0502040204020203" pitchFamily="34" charset="0"/>
              </a:rPr>
              <a:t>Chromatography can be used as an analytical tool, feeding its output into a detector that reads the contents of the mixture. It can also be used as a purification tool, separating the components of a mixture for use in other experiments or procedures.</a:t>
            </a:r>
          </a:p>
        </p:txBody>
      </p:sp>
    </p:spTree>
    <p:extLst>
      <p:ext uri="{BB962C8B-B14F-4D97-AF65-F5344CB8AC3E}">
        <p14:creationId xmlns:p14="http://schemas.microsoft.com/office/powerpoint/2010/main" val="4105012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46DA0-AABE-621F-390A-58EF2772E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09750"/>
            <a:ext cx="10058400" cy="4225290"/>
          </a:xfrm>
        </p:spPr>
        <p:txBody>
          <a:bodyPr/>
          <a:lstStyle/>
          <a:p>
            <a:r>
              <a:rPr lang="en-US" dirty="0">
                <a:latin typeface="Bahnschrift SemiLight" panose="020B0502040204020203" pitchFamily="34" charset="0"/>
              </a:rPr>
              <a:t>f the solvent used in chromatography is highly polar in nature then we cannot separate the mixture of components into individual components. - If the solvent used in chromatography is non-polar then also we cannot separate the mixture of components into individual components.</a:t>
            </a:r>
          </a:p>
          <a:p>
            <a:r>
              <a:rPr lang="en-US" sz="2400" dirty="0">
                <a:latin typeface="Cooper Black" panose="0208090404030B020404" pitchFamily="18" charset="0"/>
              </a:rPr>
              <a:t>What is your hypothesis?</a:t>
            </a:r>
          </a:p>
          <a:p>
            <a:r>
              <a:rPr lang="en-US" sz="2400" dirty="0">
                <a:latin typeface="Bahnschrift SemiLight" panose="020B0502040204020203" pitchFamily="34" charset="0"/>
              </a:rPr>
              <a:t>My hypothesis is that the vinegar with make the pigment go further</a:t>
            </a:r>
          </a:p>
          <a:p>
            <a:endParaRPr lang="en-US" sz="2400" dirty="0">
              <a:latin typeface="Cooper Black" panose="0208090404030B0204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A2907C1-2300-0E5B-C860-48AC72838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61644"/>
            <a:ext cx="10058400" cy="1371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100" dirty="0">
                <a:latin typeface="Cooper Black" panose="0208090404030B020404" pitchFamily="18" charset="0"/>
              </a:rPr>
              <a:t>How does changing the solvent affect chromatography?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385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0998C-364D-39B4-6094-18F8B860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Manipulating the variables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23DFB5-9C32-3200-B406-C10D0A7F3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491739"/>
              </p:ext>
            </p:extLst>
          </p:nvPr>
        </p:nvGraphicFramePr>
        <p:xfrm>
          <a:off x="1066800" y="2310341"/>
          <a:ext cx="10293351" cy="2461684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3431117">
                  <a:extLst>
                    <a:ext uri="{9D8B030D-6E8A-4147-A177-3AD203B41FA5}">
                      <a16:colId xmlns:a16="http://schemas.microsoft.com/office/drawing/2014/main" val="705517989"/>
                    </a:ext>
                  </a:extLst>
                </a:gridCol>
                <a:gridCol w="3431117">
                  <a:extLst>
                    <a:ext uri="{9D8B030D-6E8A-4147-A177-3AD203B41FA5}">
                      <a16:colId xmlns:a16="http://schemas.microsoft.com/office/drawing/2014/main" val="3817335007"/>
                    </a:ext>
                  </a:extLst>
                </a:gridCol>
                <a:gridCol w="3431117">
                  <a:extLst>
                    <a:ext uri="{9D8B030D-6E8A-4147-A177-3AD203B41FA5}">
                      <a16:colId xmlns:a16="http://schemas.microsoft.com/office/drawing/2014/main" val="1119087914"/>
                    </a:ext>
                  </a:extLst>
                </a:gridCol>
              </a:tblGrid>
              <a:tr h="1230842">
                <a:tc>
                  <a:txBody>
                    <a:bodyPr/>
                    <a:lstStyle/>
                    <a:p>
                      <a:r>
                        <a:rPr lang="en-US" dirty="0"/>
                        <a:t>Controlled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will you keep this controlled?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could it affect your results if not controlled?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509753"/>
                  </a:ext>
                </a:extLst>
              </a:tr>
              <a:tr h="123084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Solvent volume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By using a measuring cylinder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It will effect the RF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66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2901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1DC9-40F2-A472-7EF7-E53E1E76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Materials and Method: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1FB52-62C7-2235-88A0-AF88E2ABD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835" y="1785938"/>
            <a:ext cx="10058400" cy="39319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paper towel strips                                                     </a:t>
            </a: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glass cups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Pencil                                                                 Ruler (it has cm and inch) 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               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Sharpie                                                         Water +Rubbing</a:t>
            </a: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alcohol +vinegar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B5B58C-15D3-C12C-046A-75077A668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216" y="1661769"/>
            <a:ext cx="1297781" cy="1371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306B33-FF5A-7C00-F272-7A0E490A5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50" y="1528419"/>
            <a:ext cx="1144190" cy="15049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B11CA9-C7C8-4C2C-ADBD-60402D4A50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216" y="3139744"/>
            <a:ext cx="1297781" cy="15656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9FCA3F-23C9-2B40-99C5-6AC7AEAF51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776" y="3157538"/>
            <a:ext cx="1144190" cy="15049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2804434-23AE-4625-1E1D-2DCC50CC22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216" y="4864455"/>
            <a:ext cx="1297781" cy="17303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357EFE2-A6B5-1773-41FE-A97AAEAD7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776" y="4782027"/>
            <a:ext cx="1144190" cy="15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02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B9410-DA95-9E01-9887-1281A8A5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Method: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7E0F4-40B7-D03A-5B46-A92F9C31E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Bahnschrift SemiLight" panose="020B0502040204020203" pitchFamily="34" charset="0"/>
              </a:rPr>
              <a:t>Cut paper towel/ coffee filters in strips.</a:t>
            </a:r>
          </a:p>
          <a:p>
            <a:pPr marL="342900" marR="0" lvl="0" indent="-342900" fontAlgn="base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tabLst>
                <a:tab pos="0" algn="l"/>
                <a:tab pos="57150" algn="l"/>
              </a:tabLst>
            </a:pPr>
            <a:r>
              <a:rPr lang="en-US" sz="1800" dirty="0">
                <a:solidFill>
                  <a:srgbClr val="1A1A1A"/>
                </a:solidFill>
                <a:effectLst/>
                <a:latin typeface="Bahnschrift SemiLigh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Draw a pencil line across the width of each paper strip, about one centimeter from the bottom end.</a:t>
            </a:r>
            <a:endParaRPr lang="en-US" sz="1800" dirty="0">
              <a:effectLst/>
              <a:latin typeface="Bahnschrift SemiLigh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Bahnschrift SemiLight" panose="020B0502040204020203" pitchFamily="34" charset="0"/>
              </a:rPr>
              <a:t>Take the marker and a paper strip and draw a short line (about one centimeter) on the middle section of the pencil line. Your marker line should not touch the sides of your strip.</a:t>
            </a:r>
          </a:p>
          <a:p>
            <a:r>
              <a:rPr lang="en-US" dirty="0">
                <a:latin typeface="Bahnschrift SemiLight" panose="020B0502040204020203" pitchFamily="34" charset="0"/>
              </a:rPr>
              <a:t>Repeat step 3 for all the markers.</a:t>
            </a:r>
          </a:p>
          <a:p>
            <a:r>
              <a:rPr lang="en-US" dirty="0">
                <a:latin typeface="Bahnschrift SemiLight" panose="020B0502040204020203" pitchFamily="34" charset="0"/>
              </a:rPr>
              <a:t>Use a pencil to write the color of the marker you just used on the top end of the strip</a:t>
            </a: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Fill cups with a bit of the solvent you are testing out: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 WITH WATER</a:t>
            </a: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1800" dirty="0">
                <a:solidFill>
                  <a:srgbClr val="323232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 water to the glass until the level just reaches the bottom end of the paper strip.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Hang the paper strip over the edge of the glass so that the paper towel/ coffee filter touches the liquid, but the line is above the liquid.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Watch as the water rises up the strips.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Record your observation. (What happens to the colored lines on the strips? Does the color run up as well? Do you see any color separation?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Repeat steps 1-9 using </a:t>
            </a:r>
            <a:r>
              <a:rPr lang="en-US" sz="1800" b="1" u="sng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another solvent (rubbing alcohol </a:t>
            </a:r>
            <a:r>
              <a:rPr lang="en-US" b="1" u="sng" dirty="0">
                <a:solidFill>
                  <a:srgbClr val="1A1A1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 vinegar)</a:t>
            </a:r>
            <a:endParaRPr lang="en-US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1240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E56C4-D4BB-A869-80C3-9992A17B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latin typeface="Cooper Black" panose="0208090404030B020404" pitchFamily="18" charset="0"/>
              </a:rPr>
              <a:t>Safety precautions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6596-5BD4-D97A-50FD-133CEFD97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ahnschrift SemiLight" panose="020B0502040204020203" pitchFamily="34" charset="0"/>
              </a:rPr>
              <a:t>Don’t use rubbing alcohol/ nail polish remover near flames.</a:t>
            </a:r>
          </a:p>
          <a:p>
            <a:pPr marL="0" indent="0">
              <a:buNone/>
            </a:pPr>
            <a:br>
              <a:rPr lang="en-US" dirty="0">
                <a:latin typeface="Bahnschrift SemiLight" panose="020B0502040204020203" pitchFamily="34" charset="0"/>
              </a:rPr>
            </a:br>
            <a:r>
              <a:rPr lang="en-US" dirty="0">
                <a:latin typeface="Bahnschrift SemiLight" panose="020B0502040204020203" pitchFamily="34" charset="0"/>
              </a:rPr>
              <a:t>Wash hands after using any chemical.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AB55FA-C469-D10F-1CE1-AF0014493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72434" y="789279"/>
            <a:ext cx="3935847" cy="342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187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F42FA-3B0A-243C-BA75-6FE4A23D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Results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1FD1EF-C881-A816-075D-C0F4EE3E8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379070"/>
              </p:ext>
            </p:extLst>
          </p:nvPr>
        </p:nvGraphicFramePr>
        <p:xfrm>
          <a:off x="1066800" y="1725948"/>
          <a:ext cx="10677527" cy="470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361">
                  <a:extLst>
                    <a:ext uri="{9D8B030D-6E8A-4147-A177-3AD203B41FA5}">
                      <a16:colId xmlns:a16="http://schemas.microsoft.com/office/drawing/2014/main" val="2182176314"/>
                    </a:ext>
                  </a:extLst>
                </a:gridCol>
                <a:gridCol w="1525361">
                  <a:extLst>
                    <a:ext uri="{9D8B030D-6E8A-4147-A177-3AD203B41FA5}">
                      <a16:colId xmlns:a16="http://schemas.microsoft.com/office/drawing/2014/main" val="1380042671"/>
                    </a:ext>
                  </a:extLst>
                </a:gridCol>
                <a:gridCol w="1525361">
                  <a:extLst>
                    <a:ext uri="{9D8B030D-6E8A-4147-A177-3AD203B41FA5}">
                      <a16:colId xmlns:a16="http://schemas.microsoft.com/office/drawing/2014/main" val="3141847741"/>
                    </a:ext>
                  </a:extLst>
                </a:gridCol>
                <a:gridCol w="1525361">
                  <a:extLst>
                    <a:ext uri="{9D8B030D-6E8A-4147-A177-3AD203B41FA5}">
                      <a16:colId xmlns:a16="http://schemas.microsoft.com/office/drawing/2014/main" val="1730963971"/>
                    </a:ext>
                  </a:extLst>
                </a:gridCol>
                <a:gridCol w="1525361">
                  <a:extLst>
                    <a:ext uri="{9D8B030D-6E8A-4147-A177-3AD203B41FA5}">
                      <a16:colId xmlns:a16="http://schemas.microsoft.com/office/drawing/2014/main" val="3244169582"/>
                    </a:ext>
                  </a:extLst>
                </a:gridCol>
                <a:gridCol w="1525361">
                  <a:extLst>
                    <a:ext uri="{9D8B030D-6E8A-4147-A177-3AD203B41FA5}">
                      <a16:colId xmlns:a16="http://schemas.microsoft.com/office/drawing/2014/main" val="3915949868"/>
                    </a:ext>
                  </a:extLst>
                </a:gridCol>
                <a:gridCol w="1525361">
                  <a:extLst>
                    <a:ext uri="{9D8B030D-6E8A-4147-A177-3AD203B41FA5}">
                      <a16:colId xmlns:a16="http://schemas.microsoft.com/office/drawing/2014/main" val="697512552"/>
                    </a:ext>
                  </a:extLst>
                </a:gridCol>
              </a:tblGrid>
              <a:tr h="2431056">
                <a:tc>
                  <a:txBody>
                    <a:bodyPr/>
                    <a:lstStyle/>
                    <a:p>
                      <a:r>
                        <a:rPr lang="en-US" dirty="0"/>
                        <a:t>solvent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 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Colors appeared&amp; distance travelled by each color/ cm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 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Colors appeared &amp;</a:t>
                      </a:r>
                    </a:p>
                    <a:p>
                      <a:r>
                        <a:rPr lang="en-US" dirty="0"/>
                        <a:t>distance travelled by each color/cm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color 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Colors appeared&amp;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distance travelled by each color/cm</a:t>
                      </a:r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9371"/>
                  </a:ext>
                </a:extLst>
              </a:tr>
              <a:tr h="757457">
                <a:tc>
                  <a:txBody>
                    <a:bodyPr/>
                    <a:lstStyle/>
                    <a:p>
                      <a:r>
                        <a:rPr lang="en-US" dirty="0"/>
                        <a:t>water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purple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2.1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red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black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621001"/>
                  </a:ext>
                </a:extLst>
              </a:tr>
              <a:tr h="757457">
                <a:tc>
                  <a:txBody>
                    <a:bodyPr/>
                    <a:lstStyle/>
                    <a:p>
                      <a:r>
                        <a:rPr lang="en-US" dirty="0"/>
                        <a:t>Rubbing </a:t>
                      </a:r>
                      <a:r>
                        <a:rPr lang="en-US" sz="1800" dirty="0">
                          <a:solidFill>
                            <a:srgbClr val="1A1A1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alcohol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purple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93493"/>
                  </a:ext>
                </a:extLst>
              </a:tr>
              <a:tr h="757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vinegar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purple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black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746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5808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03725-F103-19E8-E3E8-047942CB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My result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58686D-655F-5F49-8C5C-FDBE0D2437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014194"/>
            <a:ext cx="2949177" cy="393223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2BECD9-CE54-2792-F4FC-917DD2A65E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138" y="2014193"/>
            <a:ext cx="2838450" cy="39322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77C8BA-F709-BD2E-4D98-132529F827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50" y="1951487"/>
            <a:ext cx="2838449" cy="40576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690B946-9B8E-EA1B-44F0-C41F8081E8B6}"/>
              </a:ext>
            </a:extLst>
          </p:cNvPr>
          <p:cNvSpPr txBox="1"/>
          <p:nvPr/>
        </p:nvSpPr>
        <p:spPr>
          <a:xfrm>
            <a:off x="1651398" y="1625811"/>
            <a:ext cx="2063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A1A1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Rubbing </a:t>
            </a:r>
            <a:r>
              <a:rPr lang="en-US" sz="180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alcohol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DBBA8F-9279-605B-5D93-232CA916E49F}"/>
              </a:ext>
            </a:extLst>
          </p:cNvPr>
          <p:cNvSpPr txBox="1"/>
          <p:nvPr/>
        </p:nvSpPr>
        <p:spPr>
          <a:xfrm flipH="1">
            <a:off x="5435352" y="1644860"/>
            <a:ext cx="1474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vinegar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2AEAB3-7F78-500B-6EF4-7560D0B5AA8F}"/>
              </a:ext>
            </a:extLst>
          </p:cNvPr>
          <p:cNvSpPr txBox="1"/>
          <p:nvPr/>
        </p:nvSpPr>
        <p:spPr>
          <a:xfrm>
            <a:off x="9039223" y="1582155"/>
            <a:ext cx="1676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water</a:t>
            </a:r>
          </a:p>
        </p:txBody>
      </p:sp>
    </p:spTree>
    <p:extLst>
      <p:ext uri="{BB962C8B-B14F-4D97-AF65-F5344CB8AC3E}">
        <p14:creationId xmlns:p14="http://schemas.microsoft.com/office/powerpoint/2010/main" val="7658476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141</TotalTime>
  <Words>545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Bahnschrift SemiLight</vt:lpstr>
      <vt:lpstr>Broadway</vt:lpstr>
      <vt:lpstr>Calibri</vt:lpstr>
      <vt:lpstr>Century Gothic</vt:lpstr>
      <vt:lpstr>Cooper Black</vt:lpstr>
      <vt:lpstr>Garamond</vt:lpstr>
      <vt:lpstr>Georgia</vt:lpstr>
      <vt:lpstr>Savon</vt:lpstr>
      <vt:lpstr>chromatography</vt:lpstr>
      <vt:lpstr>what is chromatography?</vt:lpstr>
      <vt:lpstr> How does changing the solvent affect chromatography? </vt:lpstr>
      <vt:lpstr>Manipulating the variables</vt:lpstr>
      <vt:lpstr>Materials and Method:</vt:lpstr>
      <vt:lpstr>Method:</vt:lpstr>
      <vt:lpstr>  Safety precautions </vt:lpstr>
      <vt:lpstr>Results </vt:lpstr>
      <vt:lpstr>My result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chromatography</dc:title>
  <dc:creator>mariam nimri</dc:creator>
  <cp:lastModifiedBy>mariam nimri</cp:lastModifiedBy>
  <cp:revision>2</cp:revision>
  <dcterms:created xsi:type="dcterms:W3CDTF">2022-12-04T10:34:22Z</dcterms:created>
  <dcterms:modified xsi:type="dcterms:W3CDTF">2022-12-04T12:56:06Z</dcterms:modified>
</cp:coreProperties>
</file>