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2" r:id="rId6"/>
    <p:sldId id="260"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47" autoAdjust="0"/>
    <p:restoredTop sz="94660"/>
  </p:normalViewPr>
  <p:slideViewPr>
    <p:cSldViewPr>
      <p:cViewPr varScale="1">
        <p:scale>
          <a:sx n="79" d="100"/>
          <a:sy n="79" d="100"/>
        </p:scale>
        <p:origin x="1666" y="7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6205E21-9D65-4338-8E70-68F9831FF6FF}" type="slidenum">
              <a:rPr lang="ru-RU"/>
              <a:pPr/>
              <a:t>‹#›</a:t>
            </a:fld>
            <a:endParaRPr lang="ru-RU"/>
          </a:p>
        </p:txBody>
      </p:sp>
    </p:spTree>
    <p:extLst>
      <p:ext uri="{BB962C8B-B14F-4D97-AF65-F5344CB8AC3E}">
        <p14:creationId xmlns:p14="http://schemas.microsoft.com/office/powerpoint/2010/main" val="34780471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4437063"/>
            <a:ext cx="4537075" cy="893762"/>
          </a:xfrm>
          <a:effectLst>
            <a:outerShdw dist="17961" dir="2700000" algn="ctr" rotWithShape="0">
              <a:schemeClr val="bg2"/>
            </a:outerShdw>
          </a:effectLst>
        </p:spPr>
        <p:txBody>
          <a:bodyPr/>
          <a:lstStyle>
            <a:lvl1pPr>
              <a:defRPr sz="2000">
                <a:solidFill>
                  <a:schemeClr val="tx2"/>
                </a:solidFill>
              </a:defRPr>
            </a:lvl1pPr>
          </a:lstStyle>
          <a:p>
            <a:r>
              <a:rPr lang="ru-RU"/>
              <a:t>Click to edit Master title style</a:t>
            </a:r>
          </a:p>
        </p:txBody>
      </p:sp>
      <p:sp>
        <p:nvSpPr>
          <p:cNvPr id="5123" name="Rectangle 3"/>
          <p:cNvSpPr>
            <a:spLocks noGrp="1" noChangeArrowheads="1"/>
          </p:cNvSpPr>
          <p:nvPr>
            <p:ph type="subTitle" idx="1"/>
          </p:nvPr>
        </p:nvSpPr>
        <p:spPr>
          <a:xfrm>
            <a:off x="2124075" y="5229225"/>
            <a:ext cx="4537075" cy="503238"/>
          </a:xfrm>
          <a:effectLst>
            <a:outerShdw dist="17961" dir="2700000" algn="ctr" rotWithShape="0">
              <a:schemeClr val="bg2"/>
            </a:outerShdw>
          </a:effectLst>
        </p:spPr>
        <p:txBody>
          <a:bodyPr/>
          <a:lstStyle>
            <a:lvl1pPr marL="0" indent="0">
              <a:buFontTx/>
              <a:buNone/>
              <a:defRPr sz="20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103938" y="188913"/>
            <a:ext cx="1925637" cy="619283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23850" y="188913"/>
            <a:ext cx="5627688" cy="6192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3" y="908050"/>
            <a:ext cx="3703637"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324350" y="908050"/>
            <a:ext cx="3705225"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188913"/>
            <a:ext cx="7488238" cy="508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468313" y="908050"/>
            <a:ext cx="7561262" cy="547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2"/>
          </a:solidFill>
          <a:latin typeface="+mn-lt"/>
          <a:ea typeface="+mn-ea"/>
          <a:cs typeface="+mn-cs"/>
        </a:defRPr>
      </a:lvl1pPr>
      <a:lvl2pPr marL="742950" indent="-285750" algn="l" rtl="0" fontAlgn="base">
        <a:spcBef>
          <a:spcPct val="20000"/>
        </a:spcBef>
        <a:spcAft>
          <a:spcPct val="0"/>
        </a:spcAft>
        <a:buChar char="–"/>
        <a:defRPr sz="2400" b="1">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474995" y="4005064"/>
            <a:ext cx="4608859" cy="793750"/>
          </a:xfrm>
          <a:noFill/>
        </p:spPr>
        <p:txBody>
          <a:bodyPr/>
          <a:lstStyle/>
          <a:p>
            <a:pPr algn="ctr"/>
            <a:r>
              <a:rPr lang="en-US" sz="2800" b="0" dirty="0">
                <a:latin typeface="Tahoma" charset="0"/>
              </a:rPr>
              <a:t>A Journey to the Arctic</a:t>
            </a:r>
            <a:endParaRPr lang="uk-UA" sz="2800" b="0" dirty="0">
              <a:latin typeface="Tahoma" charset="0"/>
            </a:endParaRPr>
          </a:p>
        </p:txBody>
      </p:sp>
      <p:sp>
        <p:nvSpPr>
          <p:cNvPr id="34819" name="Rectangle 3"/>
          <p:cNvSpPr>
            <a:spLocks noGrp="1" noChangeArrowheads="1"/>
          </p:cNvSpPr>
          <p:nvPr>
            <p:ph type="subTitle" idx="1"/>
          </p:nvPr>
        </p:nvSpPr>
        <p:spPr>
          <a:xfrm>
            <a:off x="3347864" y="4798814"/>
            <a:ext cx="3168650" cy="1510506"/>
          </a:xfrm>
        </p:spPr>
        <p:txBody>
          <a:bodyPr/>
          <a:lstStyle/>
          <a:p>
            <a:pPr algn="ctr">
              <a:lnSpc>
                <a:spcPct val="90000"/>
              </a:lnSpc>
            </a:pPr>
            <a:r>
              <a:rPr lang="en-US" b="0" dirty="0">
                <a:latin typeface="Tahoma" panose="020B0604030504040204" pitchFamily="34" charset="0"/>
                <a:ea typeface="Tahoma" panose="020B0604030504040204" pitchFamily="34" charset="0"/>
                <a:cs typeface="Tahoma" panose="020B0604030504040204" pitchFamily="34" charset="0"/>
              </a:rPr>
              <a:t>Yazan Halaseh</a:t>
            </a:r>
          </a:p>
          <a:p>
            <a:pPr algn="ctr">
              <a:lnSpc>
                <a:spcPct val="90000"/>
              </a:lnSpc>
            </a:pPr>
            <a:r>
              <a:rPr lang="en-US" b="0" dirty="0">
                <a:latin typeface="Tahoma" panose="020B0604030504040204" pitchFamily="34" charset="0"/>
                <a:ea typeface="Tahoma" panose="020B0604030504040204" pitchFamily="34" charset="0"/>
                <a:cs typeface="Tahoma" panose="020B0604030504040204" pitchFamily="34" charset="0"/>
              </a:rPr>
              <a:t>Rayan Makhamreh</a:t>
            </a:r>
          </a:p>
          <a:p>
            <a:pPr algn="ctr">
              <a:lnSpc>
                <a:spcPct val="90000"/>
              </a:lnSpc>
            </a:pPr>
            <a:r>
              <a:rPr lang="en-US" b="0" dirty="0">
                <a:latin typeface="Tahoma" panose="020B0604030504040204" pitchFamily="34" charset="0"/>
                <a:ea typeface="Tahoma" panose="020B0604030504040204" pitchFamily="34" charset="0"/>
                <a:cs typeface="Tahoma" panose="020B0604030504040204" pitchFamily="34" charset="0"/>
              </a:rPr>
              <a:t>Amir Haddadin</a:t>
            </a:r>
          </a:p>
          <a:p>
            <a:pPr algn="ctr">
              <a:lnSpc>
                <a:spcPct val="90000"/>
              </a:lnSpc>
            </a:pPr>
            <a:r>
              <a:rPr lang="en-US" b="0" dirty="0">
                <a:latin typeface="Tahoma" panose="020B0604030504040204" pitchFamily="34" charset="0"/>
                <a:ea typeface="Tahoma" panose="020B0604030504040204" pitchFamily="34" charset="0"/>
                <a:cs typeface="Tahoma" panose="020B0604030504040204" pitchFamily="34" charset="0"/>
              </a:rPr>
              <a:t>Karam Al Saleh</a:t>
            </a:r>
            <a:endParaRPr lang="uk-UA" b="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7838" y="223502"/>
            <a:ext cx="4321175" cy="649287"/>
          </a:xfrm>
        </p:spPr>
        <p:txBody>
          <a:bodyPr/>
          <a:lstStyle/>
          <a:p>
            <a:r>
              <a:rPr lang="en-US" dirty="0">
                <a:latin typeface="Tahoma" charset="0"/>
              </a:rPr>
              <a:t>Table of Content</a:t>
            </a:r>
            <a:endParaRPr lang="uk-UA" dirty="0">
              <a:latin typeface="Tahoma" charset="0"/>
            </a:endParaRPr>
          </a:p>
        </p:txBody>
      </p:sp>
      <p:sp>
        <p:nvSpPr>
          <p:cNvPr id="36867" name="Rectangle 3"/>
          <p:cNvSpPr>
            <a:spLocks noGrp="1" noChangeArrowheads="1"/>
          </p:cNvSpPr>
          <p:nvPr>
            <p:ph type="body" idx="1"/>
          </p:nvPr>
        </p:nvSpPr>
        <p:spPr>
          <a:xfrm>
            <a:off x="323528" y="1336674"/>
            <a:ext cx="8146312" cy="1656183"/>
          </a:xfrm>
        </p:spPr>
        <p:txBody>
          <a:bodyPr/>
          <a:lstStyle/>
          <a:p>
            <a:pPr>
              <a:lnSpc>
                <a:spcPct val="150000"/>
              </a:lnSpc>
              <a:buFont typeface="Wingdings" panose="05000000000000000000" pitchFamily="2" charset="2"/>
              <a:buChar char="v"/>
            </a:pPr>
            <a:r>
              <a:rPr lang="en-GB" altLang="en-US" sz="1400" dirty="0">
                <a:solidFill>
                  <a:srgbClr val="1C1C1C"/>
                </a:solidFill>
                <a:latin typeface="Tahoma" panose="020B0604030504040204" pitchFamily="34" charset="0"/>
                <a:ea typeface="Tahoma" panose="020B0604030504040204" pitchFamily="34" charset="0"/>
                <a:cs typeface="Tahoma" panose="020B0604030504040204" pitchFamily="34" charset="0"/>
              </a:rPr>
              <a:t>Characteristics of the Environment / </a:t>
            </a:r>
            <a:r>
              <a:rPr lang="en-GB" sz="1400" dirty="0">
                <a:latin typeface="Tahoma" panose="020B0604030504040204" pitchFamily="34" charset="0"/>
                <a:ea typeface="Tahoma" panose="020B0604030504040204" pitchFamily="34" charset="0"/>
                <a:cs typeface="Tahoma" panose="020B0604030504040204" pitchFamily="34" charset="0"/>
              </a:rPr>
              <a:t>Animal’s habitat</a:t>
            </a:r>
            <a:r>
              <a:rPr lang="en-GB" altLang="en-US" sz="1400" dirty="0">
                <a:solidFill>
                  <a:srgbClr val="1C1C1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buFont typeface="Wingdings" panose="05000000000000000000" pitchFamily="2" charset="2"/>
              <a:buChar char="v"/>
            </a:pPr>
            <a:r>
              <a:rPr lang="en-GB" sz="1400" dirty="0">
                <a:latin typeface="Tahoma" panose="020B0604030504040204" pitchFamily="34" charset="0"/>
                <a:ea typeface="Tahoma" panose="020B0604030504040204" pitchFamily="34" charset="0"/>
                <a:cs typeface="Tahoma" panose="020B0604030504040204" pitchFamily="34" charset="0"/>
              </a:rPr>
              <a:t>Reasons Behind Extinction.</a:t>
            </a:r>
          </a:p>
          <a:p>
            <a:pPr>
              <a:lnSpc>
                <a:spcPct val="150000"/>
              </a:lnSpc>
              <a:buFont typeface="Wingdings" panose="05000000000000000000" pitchFamily="2" charset="2"/>
              <a:buChar char="v"/>
            </a:pPr>
            <a:r>
              <a:rPr lang="en-GB" sz="1400" dirty="0">
                <a:latin typeface="Tahoma" panose="020B0604030504040204" pitchFamily="34" charset="0"/>
                <a:ea typeface="Tahoma" panose="020B0604030504040204" pitchFamily="34" charset="0"/>
                <a:cs typeface="Tahoma" panose="020B0604030504040204" pitchFamily="34" charset="0"/>
              </a:rPr>
              <a:t>Numbers in the Past and Now</a:t>
            </a:r>
            <a:r>
              <a:rPr lang="en-GB" altLang="en-US" sz="1400" dirty="0">
                <a:solidFill>
                  <a:srgbClr val="1C1C1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buFont typeface="Wingdings" panose="05000000000000000000" pitchFamily="2" charset="2"/>
              <a:buChar char="v"/>
            </a:pPr>
            <a:r>
              <a:rPr lang="en-GB" sz="1400" dirty="0">
                <a:latin typeface="Tahoma" panose="020B0604030504040204" pitchFamily="34" charset="0"/>
                <a:ea typeface="Tahoma" panose="020B0604030504040204" pitchFamily="34" charset="0"/>
                <a:cs typeface="Tahoma" panose="020B0604030504040204" pitchFamily="34" charset="0"/>
              </a:rPr>
              <a:t>What is Being Done Now to Preserve the Remaining Numbers of that Animal?</a:t>
            </a:r>
            <a:endParaRPr lang="uk-UA" sz="1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FA78D311-1F0A-9593-5B34-130F9EF9A22C}"/>
              </a:ext>
            </a:extLst>
          </p:cNvPr>
          <p:cNvPicPr>
            <a:picLocks noChangeAspect="1"/>
          </p:cNvPicPr>
          <p:nvPr/>
        </p:nvPicPr>
        <p:blipFill>
          <a:blip r:embed="rId2"/>
          <a:stretch>
            <a:fillRect/>
          </a:stretch>
        </p:blipFill>
        <p:spPr>
          <a:xfrm>
            <a:off x="2123728" y="2933855"/>
            <a:ext cx="4307796" cy="3888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40804"/>
            <a:ext cx="7056438" cy="723900"/>
          </a:xfrm>
        </p:spPr>
        <p:txBody>
          <a:bodyPr/>
          <a:lstStyle/>
          <a:p>
            <a:r>
              <a:rPr lang="en-GB" altLang="en-US" sz="2200" dirty="0">
                <a:solidFill>
                  <a:srgbClr val="1C1C1C"/>
                </a:solidFill>
                <a:latin typeface="Tahoma" panose="020B0604030504040204" pitchFamily="34" charset="0"/>
                <a:ea typeface="Tahoma" panose="020B0604030504040204" pitchFamily="34" charset="0"/>
                <a:cs typeface="Tahoma" panose="020B0604030504040204" pitchFamily="34" charset="0"/>
              </a:rPr>
              <a:t>Characteristics of the Environment</a:t>
            </a:r>
            <a:endParaRPr lang="en-US" sz="2200" dirty="0">
              <a:solidFill>
                <a:schemeClr val="tx2"/>
              </a:solidFill>
            </a:endParaRPr>
          </a:p>
        </p:txBody>
      </p:sp>
      <p:sp>
        <p:nvSpPr>
          <p:cNvPr id="114691" name="Rectangle 3"/>
          <p:cNvSpPr>
            <a:spLocks noGrp="1" noChangeArrowheads="1"/>
          </p:cNvSpPr>
          <p:nvPr>
            <p:ph type="body" idx="1"/>
          </p:nvPr>
        </p:nvSpPr>
        <p:spPr>
          <a:xfrm>
            <a:off x="1903794" y="620688"/>
            <a:ext cx="7056438" cy="5948968"/>
          </a:xfrm>
        </p:spPr>
        <p:txBody>
          <a:bodyPr/>
          <a:lstStyle/>
          <a:p>
            <a:pPr algn="l"/>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 Arctic habitat is a freezing cold area at the top of the Earth, above the Arctic Circle. It's made up of the Arctic Oceans, as well as areas of the U.S., Canada, Russia, Iceland, Sweden, Finland, Norway and Greenland. It's a diverse habitat, meaning that lots of different plants and animals live there.</a:t>
            </a:r>
          </a:p>
          <a:p>
            <a:pPr algn="l"/>
            <a:endPar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pPr algn="l"/>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 Arctic is made up of icy glaciers, sea ice on the Arctic Ocean, and flat plains covered in ice and snow.</a:t>
            </a:r>
          </a:p>
          <a:p>
            <a:pPr algn="l"/>
            <a:endPar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pPr algn="l"/>
            <a:r>
              <a:rPr lang="en-US" sz="1400" kern="1200" dirty="0">
                <a:solidFill>
                  <a:srgbClr val="333333"/>
                </a:solidFill>
                <a:latin typeface="Tahoma" panose="020B0604030504040204" pitchFamily="34" charset="0"/>
                <a:ea typeface="Tahoma" panose="020B0604030504040204" pitchFamily="34" charset="0"/>
                <a:cs typeface="Tahoma" panose="020B0604030504040204" pitchFamily="34" charset="0"/>
              </a:rPr>
              <a:t>Animals like polar bears adapt in their environment like having a thick layer of fat under their skin to stay warm and small extremities to prevent heat loss, large webbed feet to prevent sinking in the soft snow and finally the polar bear can close its nose trill to prevent water to get in their while swimming. </a:t>
            </a:r>
          </a:p>
          <a:p>
            <a:pPr algn="l"/>
            <a:endParaRPr lang="en-US" sz="1400" kern="12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l"/>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 Arctic habitat is partly made up of </a:t>
            </a:r>
          </a:p>
          <a:p>
            <a:pPr marL="0" indent="0" algn="l">
              <a:buNone/>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frozen sea-ice, and partly made up of land </a:t>
            </a:r>
          </a:p>
          <a:p>
            <a:pPr marL="0" indent="0" algn="l">
              <a:buNone/>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covered in a layer of permafrost, which is</a:t>
            </a:r>
          </a:p>
          <a:p>
            <a:pPr marL="0" indent="0" algn="l">
              <a:buNone/>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soil that stays frozen throughout the year.</a:t>
            </a:r>
          </a:p>
          <a:p>
            <a:pPr marL="0" indent="0" algn="l">
              <a:buNone/>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On top of that, there's a thin layer of </a:t>
            </a:r>
          </a:p>
          <a:p>
            <a:pPr marL="0" indent="0" algn="l">
              <a:buNone/>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topsoil, which thaws for a short amount of </a:t>
            </a:r>
          </a:p>
          <a:p>
            <a:pPr marL="0" indent="0" algn="l">
              <a:buNone/>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time each year. Arctic plants take root </a:t>
            </a:r>
          </a:p>
          <a:p>
            <a:pPr marL="0" indent="0" algn="l">
              <a:buNone/>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here and grow.</a:t>
            </a:r>
          </a:p>
          <a:p>
            <a:pPr algn="l"/>
            <a:endPar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pPr algn="l"/>
            <a:r>
              <a:rPr lang="en-US" sz="14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There isn't much soil for plants to grow in, however, so they tend to grow low to the ground and together in bunches.</a:t>
            </a:r>
          </a:p>
          <a:p>
            <a:pPr algn="l"/>
            <a:endParaRPr lang="en-US" sz="1400" kern="12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endParaRPr lang="en-US" sz="1200" kern="12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endParaRPr>
          </a:p>
        </p:txBody>
      </p:sp>
      <p:pic>
        <p:nvPicPr>
          <p:cNvPr id="5" name="Picture 4">
            <a:extLst>
              <a:ext uri="{FF2B5EF4-FFF2-40B4-BE49-F238E27FC236}">
                <a16:creationId xmlns:a16="http://schemas.microsoft.com/office/drawing/2014/main" id="{31FC2554-98A8-308E-6940-EBDD05DF0CB6}"/>
              </a:ext>
            </a:extLst>
          </p:cNvPr>
          <p:cNvPicPr>
            <a:picLocks noChangeAspect="1"/>
          </p:cNvPicPr>
          <p:nvPr/>
        </p:nvPicPr>
        <p:blipFill>
          <a:blip r:embed="rId3"/>
          <a:stretch>
            <a:fillRect/>
          </a:stretch>
        </p:blipFill>
        <p:spPr>
          <a:xfrm>
            <a:off x="5796136" y="3717032"/>
            <a:ext cx="3300040" cy="20882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C5B4-9ADF-87D8-D4E8-47F31D85809D}"/>
              </a:ext>
            </a:extLst>
          </p:cNvPr>
          <p:cNvSpPr>
            <a:spLocks noGrp="1"/>
          </p:cNvSpPr>
          <p:nvPr>
            <p:ph type="title"/>
          </p:nvPr>
        </p:nvSpPr>
        <p:spPr/>
        <p:txBody>
          <a:bodyPr/>
          <a:lstStyle/>
          <a:p>
            <a:r>
              <a:rPr lang="en-GB" sz="2200" dirty="0">
                <a:latin typeface="Tahoma" panose="020B0604030504040204" pitchFamily="34" charset="0"/>
                <a:ea typeface="Tahoma" panose="020B0604030504040204" pitchFamily="34" charset="0"/>
                <a:cs typeface="Tahoma" panose="020B0604030504040204" pitchFamily="34" charset="0"/>
              </a:rPr>
              <a:t>Reasons Behind Extinction</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FEA67F2-8386-E90B-8143-396028796941}"/>
              </a:ext>
            </a:extLst>
          </p:cNvPr>
          <p:cNvSpPr>
            <a:spLocks noGrp="1"/>
          </p:cNvSpPr>
          <p:nvPr>
            <p:ph idx="1"/>
          </p:nvPr>
        </p:nvSpPr>
        <p:spPr>
          <a:xfrm>
            <a:off x="611560" y="1417531"/>
            <a:ext cx="6264696" cy="3955685"/>
          </a:xfrm>
        </p:spPr>
        <p:txBody>
          <a:bodyPr/>
          <a:lstStyle/>
          <a:p>
            <a:pPr>
              <a:buFont typeface="Wingdings" panose="05000000000000000000" pitchFamily="2" charset="2"/>
              <a:buChar char="v"/>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Climate change: Climate change, and the loss of sea ice habitat, is the   greatest threat to polar bears. </a:t>
            </a:r>
            <a:r>
              <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rPr>
              <a:t>Soaring temperatures, rapidly melting ice and snow, rising sea levels and acidifying oceans are threatening all Arctic wildlife, from great whales to tiny plankton — not just the iconic polar bear.</a:t>
            </a:r>
          </a:p>
          <a:p>
            <a:pPr>
              <a:buFont typeface="Wingdings" panose="05000000000000000000" pitchFamily="2" charset="2"/>
              <a:buChar char="v"/>
            </a:pP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Toxic pollution: As top predators, such as Polar Bears are exposed to high levels of pollutants through their food.</a:t>
            </a:r>
          </a:p>
          <a:p>
            <a:pPr>
              <a:buFont typeface="Wingdings" panose="05000000000000000000" pitchFamily="2" charset="2"/>
              <a:buChar char="v"/>
            </a:pP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Oil exploration: </a:t>
            </a:r>
            <a:r>
              <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rPr>
              <a:t>Expansion of oil and gas drilling in their habitat could be extremely damaging. Direct contact with spilled oil would kill polar bears </a:t>
            </a: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marL="0" marR="0" indent="0">
              <a:lnSpc>
                <a:spcPct val="107000"/>
              </a:lnSpc>
              <a:spcBef>
                <a:spcPts val="0"/>
              </a:spcBef>
              <a:spcAft>
                <a:spcPts val="0"/>
              </a:spcAft>
              <a:buNone/>
            </a:pP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0460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F79B-EBBD-1724-19CD-2CDA63C4DB7D}"/>
              </a:ext>
            </a:extLst>
          </p:cNvPr>
          <p:cNvSpPr>
            <a:spLocks noGrp="1"/>
          </p:cNvSpPr>
          <p:nvPr>
            <p:ph type="title"/>
          </p:nvPr>
        </p:nvSpPr>
        <p:spPr>
          <a:xfrm>
            <a:off x="323850" y="188913"/>
            <a:ext cx="5616302" cy="508000"/>
          </a:xfrm>
        </p:spPr>
        <p:txBody>
          <a:bodyPr/>
          <a:lstStyle/>
          <a:p>
            <a:r>
              <a:rPr lang="en-GB" sz="2400" dirty="0">
                <a:latin typeface="Tahoma" panose="020B0604030504040204" pitchFamily="34" charset="0"/>
                <a:ea typeface="Tahoma" panose="020B0604030504040204" pitchFamily="34" charset="0"/>
                <a:cs typeface="Tahoma" panose="020B0604030504040204" pitchFamily="34" charset="0"/>
              </a:rPr>
              <a:t>Numbers in the Past and Now</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28BD1E7-B5DE-5AB0-4B65-6CC5E41AD93C}"/>
              </a:ext>
            </a:extLst>
          </p:cNvPr>
          <p:cNvSpPr>
            <a:spLocks noGrp="1"/>
          </p:cNvSpPr>
          <p:nvPr>
            <p:ph idx="1"/>
          </p:nvPr>
        </p:nvSpPr>
        <p:spPr>
          <a:xfrm>
            <a:off x="611560" y="1184010"/>
            <a:ext cx="8208912" cy="5473700"/>
          </a:xfrm>
        </p:spPr>
        <p:txBody>
          <a:bodyPr/>
          <a:lstStyle/>
          <a:p>
            <a:pPr marR="0" lvl="0" rtl="0">
              <a:lnSpc>
                <a:spcPct val="107000"/>
              </a:lnSpc>
              <a:spcBef>
                <a:spcPts val="0"/>
              </a:spcBef>
              <a:spcAft>
                <a:spcPts val="800"/>
              </a:spcAft>
              <a:buFont typeface="Wingdings" panose="05000000000000000000" pitchFamily="2" charset="2"/>
              <a:buChar char="v"/>
              <a:tabLst>
                <a:tab pos="457200" algn="l"/>
              </a:tabLst>
            </a:pPr>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800"/>
              </a:spcAft>
              <a:buFont typeface="Wingdings" panose="05000000000000000000" pitchFamily="2" charset="2"/>
              <a:buChar char="v"/>
              <a:tabLst>
                <a:tab pos="457200" algn="l"/>
              </a:tabLst>
            </a:pPr>
            <a:r>
              <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rPr>
              <a:t>The polar bear populations had been stable to growing over the past few decades, so the numbers have increased from 23,000 in 1980 to 26,000 in 1995 to increasing  by 29,000 in the year 2015, but in the year 2021 there was estimation for the number of polar bears to be around 22,000 to 31,000.</a:t>
            </a:r>
          </a:p>
          <a:p>
            <a:pPr>
              <a:lnSpc>
                <a:spcPct val="107000"/>
              </a:lnSpc>
              <a:spcBef>
                <a:spcPts val="0"/>
              </a:spcBef>
              <a:spcAft>
                <a:spcPts val="800"/>
              </a:spcAft>
              <a:tabLst>
                <a:tab pos="457200" algn="l"/>
              </a:tabLst>
            </a:pPr>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800"/>
              </a:spcAft>
              <a:tabLst>
                <a:tab pos="457200" algn="l"/>
              </a:tabLst>
            </a:pPr>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800"/>
              </a:spcAft>
              <a:tabLst>
                <a:tab pos="457200" algn="l"/>
              </a:tabLst>
            </a:pPr>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800"/>
              </a:spcAft>
              <a:tabLst>
                <a:tab pos="457200" algn="l"/>
              </a:tabLst>
            </a:pPr>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800"/>
              </a:spcAft>
              <a:tabLst>
                <a:tab pos="457200" algn="l"/>
              </a:tabLst>
            </a:pP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800"/>
              </a:spcAft>
              <a:buFont typeface="Wingdings" panose="05000000000000000000" pitchFamily="2" charset="2"/>
              <a:buChar char="v"/>
              <a:tabLst>
                <a:tab pos="457200" algn="l"/>
              </a:tabLst>
            </a:pPr>
            <a:r>
              <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rPr>
              <a:t>Scandinavian countries were able to increase the number of arctic fox from 40–60 adult individuals in year 2000 to an estimated 450 adult Arctic foxes live in Norway, Sweden, and Finland.</a:t>
            </a:r>
          </a:p>
          <a:p>
            <a:pPr>
              <a:lnSpc>
                <a:spcPct val="107000"/>
              </a:lnSpc>
              <a:spcBef>
                <a:spcPts val="0"/>
              </a:spcBef>
              <a:spcAft>
                <a:spcPts val="800"/>
              </a:spcAft>
              <a:tabLst>
                <a:tab pos="457200" algn="l"/>
              </a:tabLst>
            </a:pP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3440B3B4-A1A8-D798-9AC2-226161C46DD4}"/>
              </a:ext>
            </a:extLst>
          </p:cNvPr>
          <p:cNvGraphicFramePr>
            <a:graphicFrameLocks noGrp="1"/>
          </p:cNvGraphicFramePr>
          <p:nvPr>
            <p:extLst>
              <p:ext uri="{D42A27DB-BD31-4B8C-83A1-F6EECF244321}">
                <p14:modId xmlns:p14="http://schemas.microsoft.com/office/powerpoint/2010/main" val="4151451329"/>
              </p:ext>
            </p:extLst>
          </p:nvPr>
        </p:nvGraphicFramePr>
        <p:xfrm>
          <a:off x="1128457" y="2924944"/>
          <a:ext cx="6887086" cy="800100"/>
        </p:xfrm>
        <a:graphic>
          <a:graphicData uri="http://schemas.openxmlformats.org/drawingml/2006/table">
            <a:tbl>
              <a:tblPr>
                <a:tableStyleId>{21E4AEA4-8DFA-4A89-87EB-49C32662AFE0}</a:tableStyleId>
              </a:tblPr>
              <a:tblGrid>
                <a:gridCol w="1098670">
                  <a:extLst>
                    <a:ext uri="{9D8B030D-6E8A-4147-A177-3AD203B41FA5}">
                      <a16:colId xmlns:a16="http://schemas.microsoft.com/office/drawing/2014/main" val="706261194"/>
                    </a:ext>
                  </a:extLst>
                </a:gridCol>
                <a:gridCol w="1537970">
                  <a:extLst>
                    <a:ext uri="{9D8B030D-6E8A-4147-A177-3AD203B41FA5}">
                      <a16:colId xmlns:a16="http://schemas.microsoft.com/office/drawing/2014/main" val="3743205358"/>
                    </a:ext>
                  </a:extLst>
                </a:gridCol>
                <a:gridCol w="1769483">
                  <a:extLst>
                    <a:ext uri="{9D8B030D-6E8A-4147-A177-3AD203B41FA5}">
                      <a16:colId xmlns:a16="http://schemas.microsoft.com/office/drawing/2014/main" val="622709032"/>
                    </a:ext>
                  </a:extLst>
                </a:gridCol>
                <a:gridCol w="1474825">
                  <a:extLst>
                    <a:ext uri="{9D8B030D-6E8A-4147-A177-3AD203B41FA5}">
                      <a16:colId xmlns:a16="http://schemas.microsoft.com/office/drawing/2014/main" val="2773734783"/>
                    </a:ext>
                  </a:extLst>
                </a:gridCol>
                <a:gridCol w="1006138">
                  <a:extLst>
                    <a:ext uri="{9D8B030D-6E8A-4147-A177-3AD203B41FA5}">
                      <a16:colId xmlns:a16="http://schemas.microsoft.com/office/drawing/2014/main" val="1748806002"/>
                    </a:ext>
                  </a:extLst>
                </a:gridCol>
              </a:tblGrid>
              <a:tr h="266700">
                <a:tc>
                  <a:txBody>
                    <a:bodyPr/>
                    <a:lstStyle/>
                    <a:p>
                      <a:pPr algn="ctr" fontAlgn="b"/>
                      <a:r>
                        <a:rPr lang="en-US" sz="1600" b="1" u="none" strike="noStrike" dirty="0">
                          <a:effectLst/>
                          <a:latin typeface="Tahoma" panose="020B0604030504040204" pitchFamily="34" charset="0"/>
                          <a:ea typeface="Tahoma" panose="020B0604030504040204" pitchFamily="34" charset="0"/>
                          <a:cs typeface="Tahoma" panose="020B0604030504040204" pitchFamily="34" charset="0"/>
                        </a:rPr>
                        <a:t>Year</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tc>
                <a:tc>
                  <a:txBody>
                    <a:bodyPr/>
                    <a:lstStyle/>
                    <a:p>
                      <a:pPr algn="ctr" fontAlgn="b"/>
                      <a:r>
                        <a:rPr lang="en-US" sz="1600" b="1" u="none" strike="noStrike" dirty="0">
                          <a:effectLst/>
                          <a:latin typeface="Tahoma" panose="020B0604030504040204" pitchFamily="34" charset="0"/>
                          <a:ea typeface="Tahoma" panose="020B0604030504040204" pitchFamily="34" charset="0"/>
                          <a:cs typeface="Tahoma" panose="020B0604030504040204" pitchFamily="34" charset="0"/>
                        </a:rPr>
                        <a:t>Snowy Owl</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tc>
                <a:tc>
                  <a:txBody>
                    <a:bodyPr/>
                    <a:lstStyle/>
                    <a:p>
                      <a:pPr algn="ctr" fontAlgn="b"/>
                      <a:r>
                        <a:rPr lang="en-US" sz="1600" b="1" u="none" strike="noStrike" dirty="0">
                          <a:effectLst/>
                          <a:latin typeface="Tahoma" panose="020B0604030504040204" pitchFamily="34" charset="0"/>
                          <a:ea typeface="Tahoma" panose="020B0604030504040204" pitchFamily="34" charset="0"/>
                          <a:cs typeface="Tahoma" panose="020B0604030504040204" pitchFamily="34" charset="0"/>
                        </a:rPr>
                        <a:t>Polar Bear</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tc>
                <a:tc>
                  <a:txBody>
                    <a:bodyPr/>
                    <a:lstStyle/>
                    <a:p>
                      <a:pPr algn="ctr" fontAlgn="b"/>
                      <a:r>
                        <a:rPr lang="en-US" sz="1600" b="1" u="none" strike="noStrike" dirty="0">
                          <a:effectLst/>
                          <a:latin typeface="Tahoma" panose="020B0604030504040204" pitchFamily="34" charset="0"/>
                          <a:ea typeface="Tahoma" panose="020B0604030504040204" pitchFamily="34" charset="0"/>
                          <a:cs typeface="Tahoma" panose="020B0604030504040204" pitchFamily="34" charset="0"/>
                        </a:rPr>
                        <a:t>Arctic Hare</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tc>
                <a:tc>
                  <a:txBody>
                    <a:bodyPr/>
                    <a:lstStyle/>
                    <a:p>
                      <a:pPr algn="ctr" fontAlgn="b"/>
                      <a:r>
                        <a:rPr lang="en-US" sz="1600" b="1" u="none" strike="noStrike" dirty="0">
                          <a:effectLst/>
                          <a:latin typeface="Tahoma" panose="020B0604030504040204" pitchFamily="34" charset="0"/>
                          <a:ea typeface="Tahoma" panose="020B0604030504040204" pitchFamily="34" charset="0"/>
                          <a:cs typeface="Tahoma" panose="020B0604030504040204" pitchFamily="34" charset="0"/>
                        </a:rPr>
                        <a:t>Seal</a:t>
                      </a:r>
                      <a:endParaRPr lang="en-US"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b"/>
                </a:tc>
                <a:extLst>
                  <a:ext uri="{0D108BD9-81ED-4DB2-BD59-A6C34878D82A}">
                    <a16:rowId xmlns:a16="http://schemas.microsoft.com/office/drawing/2014/main" val="3778965636"/>
                  </a:ext>
                </a:extLst>
              </a:tr>
              <a:tr h="266700">
                <a:tc>
                  <a:txBody>
                    <a:bodyPr/>
                    <a:lstStyle/>
                    <a:p>
                      <a:pPr algn="ctr" fontAlgn="ctr"/>
                      <a:r>
                        <a:rPr lang="en-US" sz="1600" u="none" strike="noStrike" dirty="0">
                          <a:effectLst/>
                        </a:rPr>
                        <a:t>2000</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u="none" strike="noStrike" dirty="0">
                          <a:effectLst/>
                        </a:rPr>
                        <a:t>          1,500 </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en-US" sz="1600" u="none" strike="noStrike" dirty="0">
                          <a:effectLst/>
                        </a:rPr>
                        <a:t>   25,000 </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u="none" strike="noStrike" dirty="0">
                          <a:effectLst/>
                        </a:rPr>
                        <a:t>           8,000 </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u="none" strike="noStrike" dirty="0">
                          <a:effectLst/>
                        </a:rPr>
                        <a:t>  100,000 </a:t>
                      </a:r>
                      <a:endParaRPr lang="en-US"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75962630"/>
                  </a:ext>
                </a:extLst>
              </a:tr>
              <a:tr h="266700">
                <a:tc>
                  <a:txBody>
                    <a:bodyPr/>
                    <a:lstStyle/>
                    <a:p>
                      <a:pPr algn="ctr" fontAlgn="ctr"/>
                      <a:r>
                        <a:rPr lang="en-US" sz="1600" u="none" strike="noStrike" dirty="0">
                          <a:effectLst/>
                        </a:rPr>
                        <a:t>2022</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u="none" strike="noStrike" dirty="0">
                          <a:effectLst/>
                        </a:rPr>
                        <a:t>900</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u="none" strike="noStrike" dirty="0">
                          <a:effectLst/>
                        </a:rPr>
                        <a:t>      21,000 </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u="none" strike="noStrike" dirty="0">
                          <a:effectLst/>
                        </a:rPr>
                        <a:t>           3,400 </a:t>
                      </a:r>
                      <a:endParaRPr lang="en-US" sz="16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ctr"/>
                      <a:r>
                        <a:rPr lang="en-US" sz="1600" u="none" strike="noStrike" dirty="0">
                          <a:effectLst/>
                        </a:rPr>
                        <a:t>      2,659 </a:t>
                      </a:r>
                      <a:endParaRPr lang="en-US" sz="1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20855664"/>
                  </a:ext>
                </a:extLst>
              </a:tr>
            </a:tbl>
          </a:graphicData>
        </a:graphic>
      </p:graphicFrame>
    </p:spTree>
    <p:extLst>
      <p:ext uri="{BB962C8B-B14F-4D97-AF65-F5344CB8AC3E}">
        <p14:creationId xmlns:p14="http://schemas.microsoft.com/office/powerpoint/2010/main" val="342103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D6AF-474F-194D-CD81-3B19A227F92D}"/>
              </a:ext>
            </a:extLst>
          </p:cNvPr>
          <p:cNvSpPr>
            <a:spLocks noGrp="1"/>
          </p:cNvSpPr>
          <p:nvPr>
            <p:ph type="title"/>
          </p:nvPr>
        </p:nvSpPr>
        <p:spPr>
          <a:xfrm>
            <a:off x="215941" y="400050"/>
            <a:ext cx="8676540" cy="508000"/>
          </a:xfrm>
        </p:spPr>
        <p:txBody>
          <a:bodyPr/>
          <a:lstStyle/>
          <a:p>
            <a:r>
              <a:rPr lang="en-GB" sz="2400" dirty="0">
                <a:latin typeface="Tahoma" panose="020B0604030504040204" pitchFamily="34" charset="0"/>
                <a:ea typeface="Tahoma" panose="020B0604030504040204" pitchFamily="34" charset="0"/>
                <a:cs typeface="Tahoma" panose="020B0604030504040204" pitchFamily="34" charset="0"/>
              </a:rPr>
              <a:t>What is Being Done Now to Preserve the Remaining Numbers of that Animal?</a:t>
            </a:r>
            <a:br>
              <a:rPr lang="uk-UA" sz="2800"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4DB374A0-9370-82AE-9DE3-1F78DA42385C}"/>
              </a:ext>
            </a:extLst>
          </p:cNvPr>
          <p:cNvSpPr>
            <a:spLocks noGrp="1"/>
          </p:cNvSpPr>
          <p:nvPr>
            <p:ph idx="1"/>
          </p:nvPr>
        </p:nvSpPr>
        <p:spPr>
          <a:xfrm>
            <a:off x="467544" y="1380635"/>
            <a:ext cx="7561262" cy="3128485"/>
          </a:xfrm>
        </p:spPr>
        <p:txBody>
          <a:bodyPr/>
          <a:lstStyle/>
          <a:p>
            <a:pPr>
              <a:buFont typeface="Wingdings" panose="05000000000000000000" pitchFamily="2" charset="2"/>
              <a:buChar char="v"/>
            </a:pPr>
            <a:r>
              <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rPr>
              <a:t>By Living Lifestyle</a:t>
            </a:r>
            <a:r>
              <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rPr>
              <a:t>: By walking or driving a bicycle to places as much as possible, so you can limit the amount of use going into the atmosphere because if you don’t it will cause Global warming, and it’s a huge problem for Arctic animals.</a:t>
            </a:r>
          </a:p>
          <a:p>
            <a:pPr>
              <a:buFont typeface="Wingdings" panose="05000000000000000000" pitchFamily="2" charset="2"/>
              <a:buChar char="v"/>
            </a:pPr>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rPr>
              <a:t>By Recycling: it will help because Arctic animals habitat are being destroyed by the lack of recycling, so if we recycling more and care for our environment so the chance of the arctic animals going extinct will reduce.</a:t>
            </a:r>
          </a:p>
          <a:p>
            <a:pPr>
              <a:buFont typeface="Wingdings" panose="05000000000000000000" pitchFamily="2" charset="2"/>
              <a:buChar char="v"/>
            </a:pPr>
            <a:endParaRPr lang="en-GB"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endParaRPr lang="en-US" sz="1400" dirty="0">
              <a:solidFill>
                <a:srgbClr val="33333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8082319"/>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639</Words>
  <Application>Microsoft Office PowerPoint</Application>
  <PresentationFormat>On-screen Show (4:3)</PresentationFormat>
  <Paragraphs>64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Tahoma</vt:lpstr>
      <vt:lpstr>Wingdings</vt:lpstr>
      <vt:lpstr>template</vt:lpstr>
      <vt:lpstr>A Journey to the Arctic</vt:lpstr>
      <vt:lpstr>Table of Content</vt:lpstr>
      <vt:lpstr>Characteristics of the Environment</vt:lpstr>
      <vt:lpstr>Reasons Behind Extinction</vt:lpstr>
      <vt:lpstr>Numbers in the Past and Now</vt:lpstr>
      <vt:lpstr>What is Being Done Now to Preserve the Remaining Numbers of that Animal?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Areej Nesheiwat</cp:lastModifiedBy>
  <cp:revision>118</cp:revision>
  <dcterms:created xsi:type="dcterms:W3CDTF">2006-06-13T13:03:30Z</dcterms:created>
  <dcterms:modified xsi:type="dcterms:W3CDTF">2022-12-04T12:33:58Z</dcterms:modified>
</cp:coreProperties>
</file>