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C1C1C"/>
    <a:srgbClr val="D4B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7771A-9D91-4D0C-82B9-3490053313A5}"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95805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7771A-9D91-4D0C-82B9-3490053313A5}"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177007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7771A-9D91-4D0C-82B9-3490053313A5}"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60858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7771A-9D91-4D0C-82B9-3490053313A5}"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123564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7771A-9D91-4D0C-82B9-3490053313A5}"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240350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7771A-9D91-4D0C-82B9-3490053313A5}"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253869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7771A-9D91-4D0C-82B9-3490053313A5}"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180572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7771A-9D91-4D0C-82B9-3490053313A5}"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245938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771A-9D91-4D0C-82B9-3490053313A5}"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356374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7771A-9D91-4D0C-82B9-3490053313A5}"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283231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7771A-9D91-4D0C-82B9-3490053313A5}"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DC1BA-9BCF-4D9B-B662-26F443FFF5E4}" type="slidenum">
              <a:rPr lang="en-US" smtClean="0"/>
              <a:t>‹#›</a:t>
            </a:fld>
            <a:endParaRPr lang="en-US"/>
          </a:p>
        </p:txBody>
      </p:sp>
    </p:spTree>
    <p:extLst>
      <p:ext uri="{BB962C8B-B14F-4D97-AF65-F5344CB8AC3E}">
        <p14:creationId xmlns:p14="http://schemas.microsoft.com/office/powerpoint/2010/main" val="269436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7771A-9D91-4D0C-82B9-3490053313A5}"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DC1BA-9BCF-4D9B-B662-26F443FFF5E4}" type="slidenum">
              <a:rPr lang="en-US" smtClean="0"/>
              <a:t>‹#›</a:t>
            </a:fld>
            <a:endParaRPr lang="en-US"/>
          </a:p>
        </p:txBody>
      </p:sp>
    </p:spTree>
    <p:extLst>
      <p:ext uri="{BB962C8B-B14F-4D97-AF65-F5344CB8AC3E}">
        <p14:creationId xmlns:p14="http://schemas.microsoft.com/office/powerpoint/2010/main" val="31613233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44AE-F73C-320A-5299-33B948BCB460}"/>
              </a:ext>
            </a:extLst>
          </p:cNvPr>
          <p:cNvSpPr>
            <a:spLocks noGrp="1"/>
          </p:cNvSpPr>
          <p:nvPr>
            <p:ph type="ctrTitle"/>
          </p:nvPr>
        </p:nvSpPr>
        <p:spPr>
          <a:xfrm>
            <a:off x="1523999" y="265043"/>
            <a:ext cx="9713843" cy="3244920"/>
          </a:xfrm>
        </p:spPr>
        <p:txBody>
          <a:bodyPr>
            <a:noAutofit/>
          </a:bodyPr>
          <a:lstStyle/>
          <a:p>
            <a:r>
              <a:rPr lang="en-US" sz="9600" dirty="0">
                <a:solidFill>
                  <a:srgbClr val="FF0000"/>
                </a:solidFill>
                <a:latin typeface="Showcard Gothic" panose="04020904020102020604" pitchFamily="82" charset="0"/>
              </a:rPr>
              <a:t>Stranger things </a:t>
            </a:r>
          </a:p>
        </p:txBody>
      </p:sp>
      <p:sp>
        <p:nvSpPr>
          <p:cNvPr id="3" name="Subtitle 2">
            <a:extLst>
              <a:ext uri="{FF2B5EF4-FFF2-40B4-BE49-F238E27FC236}">
                <a16:creationId xmlns:a16="http://schemas.microsoft.com/office/drawing/2014/main" id="{1B3D10B8-BB7D-C782-1CBD-20CB5261B48E}"/>
              </a:ext>
            </a:extLst>
          </p:cNvPr>
          <p:cNvSpPr>
            <a:spLocks noGrp="1"/>
          </p:cNvSpPr>
          <p:nvPr>
            <p:ph type="subTitle" idx="1"/>
          </p:nvPr>
        </p:nvSpPr>
        <p:spPr/>
        <p:txBody>
          <a:bodyPr/>
          <a:lstStyle/>
          <a:p>
            <a:r>
              <a:rPr lang="en-US" dirty="0">
                <a:latin typeface="Showcard Gothic" panose="04020904020102020604" pitchFamily="82" charset="0"/>
              </a:rPr>
              <a:t>Season 1</a:t>
            </a:r>
          </a:p>
        </p:txBody>
      </p:sp>
    </p:spTree>
    <p:extLst>
      <p:ext uri="{BB962C8B-B14F-4D97-AF65-F5344CB8AC3E}">
        <p14:creationId xmlns:p14="http://schemas.microsoft.com/office/powerpoint/2010/main" val="35952735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7012C-9351-B276-1EE0-FC77A52C1A36}"/>
              </a:ext>
            </a:extLst>
          </p:cNvPr>
          <p:cNvSpPr txBox="1"/>
          <p:nvPr/>
        </p:nvSpPr>
        <p:spPr>
          <a:xfrm>
            <a:off x="318052" y="541762"/>
            <a:ext cx="5897217" cy="12003286"/>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Stranger things is a series which takes place in the 80s.It talks about a girl named eleven/jane who has powers</a:t>
            </a:r>
          </a:p>
          <a:p>
            <a:endParaRPr lang="en-US" sz="4800"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Arial Black" panose="020B0A04020102020204" pitchFamily="34" charset="0"/>
            </a:endParaRPr>
          </a:p>
          <a:p>
            <a:endParaRPr lang="en-US" dirty="0">
              <a:solidFill>
                <a:srgbClr val="FF0000"/>
              </a:solidFill>
              <a:latin typeface="Showcard Gothic" panose="04020904020102020604" pitchFamily="82" charset="0"/>
            </a:endParaRPr>
          </a:p>
          <a:p>
            <a:endParaRPr lang="en-US" dirty="0">
              <a:solidFill>
                <a:srgbClr val="FF0000"/>
              </a:solidFill>
              <a:latin typeface="Showcard Gothic" panose="04020904020102020604" pitchFamily="82" charset="0"/>
            </a:endParaRPr>
          </a:p>
          <a:p>
            <a:endParaRPr lang="en-US" dirty="0">
              <a:solidFill>
                <a:srgbClr val="FF0000"/>
              </a:solidFill>
              <a:latin typeface="Showcard Gothic" panose="04020904020102020604" pitchFamily="82" charset="0"/>
            </a:endParaRPr>
          </a:p>
          <a:p>
            <a:endParaRPr lang="en-US" dirty="0">
              <a:solidFill>
                <a:srgbClr val="FF0000"/>
              </a:solidFill>
              <a:latin typeface="Showcard Gothic" panose="04020904020102020604" pitchFamily="82" charset="0"/>
            </a:endParaRPr>
          </a:p>
          <a:p>
            <a:endParaRPr lang="en-US" dirty="0">
              <a:solidFill>
                <a:srgbClr val="FF0000"/>
              </a:solidFill>
              <a:latin typeface="Showcard Gothic" panose="04020904020102020604" pitchFamily="82" charset="0"/>
            </a:endParaRPr>
          </a:p>
          <a:p>
            <a:endParaRPr lang="en-US" dirty="0"/>
          </a:p>
        </p:txBody>
      </p:sp>
      <p:pic>
        <p:nvPicPr>
          <p:cNvPr id="9" name="Picture 8">
            <a:extLst>
              <a:ext uri="{FF2B5EF4-FFF2-40B4-BE49-F238E27FC236}">
                <a16:creationId xmlns:a16="http://schemas.microsoft.com/office/drawing/2014/main" id="{E9BA13BB-30CE-F8E5-1273-347F0A811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413" y="0"/>
            <a:ext cx="5726587" cy="35557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a:extLst>
              <a:ext uri="{FF2B5EF4-FFF2-40B4-BE49-F238E27FC236}">
                <a16:creationId xmlns:a16="http://schemas.microsoft.com/office/drawing/2014/main" id="{D382C7E2-B2C4-A5BD-3944-812203ACE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13" y="2809459"/>
            <a:ext cx="6013175" cy="40087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7630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A81-FCD7-C305-75D3-D99CB4E3F717}"/>
              </a:ext>
            </a:extLst>
          </p:cNvPr>
          <p:cNvSpPr>
            <a:spLocks noGrp="1"/>
          </p:cNvSpPr>
          <p:nvPr>
            <p:ph type="title"/>
          </p:nvPr>
        </p:nvSpPr>
        <p:spPr>
          <a:xfrm>
            <a:off x="839788" y="457200"/>
            <a:ext cx="3932237" cy="947530"/>
          </a:xfrm>
        </p:spPr>
        <p:txBody>
          <a:bodyPr>
            <a:normAutofit fontScale="90000"/>
          </a:bodyPr>
          <a:lstStyle/>
          <a:p>
            <a:r>
              <a:rPr lang="en-US" dirty="0">
                <a:solidFill>
                  <a:srgbClr val="FF0000"/>
                </a:solidFill>
                <a:latin typeface="Showcard Gothic" panose="04020904020102020604" pitchFamily="82" charset="0"/>
              </a:rPr>
              <a:t>Stranger things </a:t>
            </a:r>
            <a:br>
              <a:rPr lang="en-US" dirty="0">
                <a:solidFill>
                  <a:srgbClr val="FF0000"/>
                </a:solidFill>
                <a:latin typeface="Showcard Gothic" panose="04020904020102020604" pitchFamily="82" charset="0"/>
              </a:rPr>
            </a:br>
            <a:r>
              <a:rPr lang="en-US" dirty="0">
                <a:solidFill>
                  <a:srgbClr val="FF0000"/>
                </a:solidFill>
                <a:latin typeface="Showcard Gothic" panose="04020904020102020604" pitchFamily="82" charset="0"/>
              </a:rPr>
              <a:t>       characters</a:t>
            </a:r>
          </a:p>
        </p:txBody>
      </p:sp>
      <p:pic>
        <p:nvPicPr>
          <p:cNvPr id="10" name="Picture Placeholder 9">
            <a:extLst>
              <a:ext uri="{FF2B5EF4-FFF2-40B4-BE49-F238E27FC236}">
                <a16:creationId xmlns:a16="http://schemas.microsoft.com/office/drawing/2014/main" id="{AB1D7F98-A4B2-E8C3-7AF6-FBD72DFEC28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144" b="23144"/>
          <a:stretch>
            <a:fillRect/>
          </a:stretch>
        </p:blipFill>
        <p:spPr>
          <a:xfrm>
            <a:off x="7208838" y="0"/>
            <a:ext cx="3194119" cy="25046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8" name="Table 8">
            <a:extLst>
              <a:ext uri="{FF2B5EF4-FFF2-40B4-BE49-F238E27FC236}">
                <a16:creationId xmlns:a16="http://schemas.microsoft.com/office/drawing/2014/main" id="{83C1651F-1368-1DCA-DB98-9529F5732E3F}"/>
              </a:ext>
            </a:extLst>
          </p:cNvPr>
          <p:cNvGraphicFramePr>
            <a:graphicFrameLocks noGrp="1"/>
          </p:cNvGraphicFramePr>
          <p:nvPr>
            <p:extLst>
              <p:ext uri="{D42A27DB-BD31-4B8C-83A1-F6EECF244321}">
                <p14:modId xmlns:p14="http://schemas.microsoft.com/office/powerpoint/2010/main" val="1887339449"/>
              </p:ext>
            </p:extLst>
          </p:nvPr>
        </p:nvGraphicFramePr>
        <p:xfrm>
          <a:off x="0" y="1415408"/>
          <a:ext cx="7089914" cy="5442592"/>
        </p:xfrm>
        <a:graphic>
          <a:graphicData uri="http://schemas.openxmlformats.org/drawingml/2006/table">
            <a:tbl>
              <a:tblPr firstRow="1" bandRow="1">
                <a:tableStyleId>{5C22544A-7EE6-4342-B048-85BDC9FD1C3A}</a:tableStyleId>
              </a:tblPr>
              <a:tblGrid>
                <a:gridCol w="3544957">
                  <a:extLst>
                    <a:ext uri="{9D8B030D-6E8A-4147-A177-3AD203B41FA5}">
                      <a16:colId xmlns:a16="http://schemas.microsoft.com/office/drawing/2014/main" val="396447229"/>
                    </a:ext>
                  </a:extLst>
                </a:gridCol>
                <a:gridCol w="3544957">
                  <a:extLst>
                    <a:ext uri="{9D8B030D-6E8A-4147-A177-3AD203B41FA5}">
                      <a16:colId xmlns:a16="http://schemas.microsoft.com/office/drawing/2014/main" val="476615102"/>
                    </a:ext>
                  </a:extLst>
                </a:gridCol>
              </a:tblGrid>
              <a:tr h="680324">
                <a:tc>
                  <a:txBody>
                    <a:bodyPr/>
                    <a:lstStyle/>
                    <a:p>
                      <a:r>
                        <a:rPr lang="en-US" sz="2400" dirty="0">
                          <a:solidFill>
                            <a:srgbClr val="FF0000"/>
                          </a:solidFill>
                          <a:latin typeface="Showcard Gothic" panose="04020904020102020604" pitchFamily="82" charset="0"/>
                        </a:rPr>
                        <a:t>Characters </a:t>
                      </a:r>
                    </a:p>
                  </a:txBody>
                  <a:tcPr/>
                </a:tc>
                <a:tc>
                  <a:txBody>
                    <a:bodyPr/>
                    <a:lstStyle/>
                    <a:p>
                      <a:r>
                        <a:rPr lang="en-US" sz="2400" dirty="0">
                          <a:solidFill>
                            <a:srgbClr val="FF0000"/>
                          </a:solidFill>
                          <a:latin typeface="Showcard Gothic" panose="04020904020102020604" pitchFamily="82" charset="0"/>
                        </a:rPr>
                        <a:t>Actors</a:t>
                      </a:r>
                    </a:p>
                  </a:txBody>
                  <a:tcPr/>
                </a:tc>
                <a:extLst>
                  <a:ext uri="{0D108BD9-81ED-4DB2-BD59-A6C34878D82A}">
                    <a16:rowId xmlns:a16="http://schemas.microsoft.com/office/drawing/2014/main" val="441469969"/>
                  </a:ext>
                </a:extLst>
              </a:tr>
              <a:tr h="680324">
                <a:tc>
                  <a:txBody>
                    <a:bodyPr/>
                    <a:lstStyle/>
                    <a:p>
                      <a:r>
                        <a:rPr lang="en-US" sz="2400" dirty="0">
                          <a:solidFill>
                            <a:srgbClr val="FF0000"/>
                          </a:solidFill>
                          <a:latin typeface="Showcard Gothic" panose="04020904020102020604" pitchFamily="82" charset="0"/>
                        </a:rPr>
                        <a:t>Eleven/jane</a:t>
                      </a:r>
                    </a:p>
                  </a:txBody>
                  <a:tcPr/>
                </a:tc>
                <a:tc>
                  <a:txBody>
                    <a:bodyPr/>
                    <a:lstStyle/>
                    <a:p>
                      <a:r>
                        <a:rPr lang="en-US" sz="2400" dirty="0">
                          <a:latin typeface="Showcard Gothic" panose="04020904020102020604" pitchFamily="82" charset="0"/>
                        </a:rPr>
                        <a:t>Millie bobby brown</a:t>
                      </a:r>
                    </a:p>
                  </a:txBody>
                  <a:tcPr/>
                </a:tc>
                <a:extLst>
                  <a:ext uri="{0D108BD9-81ED-4DB2-BD59-A6C34878D82A}">
                    <a16:rowId xmlns:a16="http://schemas.microsoft.com/office/drawing/2014/main" val="3138586200"/>
                  </a:ext>
                </a:extLst>
              </a:tr>
              <a:tr h="680324">
                <a:tc>
                  <a:txBody>
                    <a:bodyPr/>
                    <a:lstStyle/>
                    <a:p>
                      <a:r>
                        <a:rPr lang="en-US" sz="2400" dirty="0">
                          <a:solidFill>
                            <a:srgbClr val="FF0000"/>
                          </a:solidFill>
                          <a:latin typeface="Showcard Gothic" panose="04020904020102020604" pitchFamily="82" charset="0"/>
                        </a:rPr>
                        <a:t>mike</a:t>
                      </a:r>
                    </a:p>
                  </a:txBody>
                  <a:tcPr/>
                </a:tc>
                <a:tc>
                  <a:txBody>
                    <a:bodyPr/>
                    <a:lstStyle/>
                    <a:p>
                      <a:r>
                        <a:rPr lang="en-US" sz="2400" dirty="0">
                          <a:latin typeface="Showcard Gothic" panose="04020904020102020604" pitchFamily="82" charset="0"/>
                        </a:rPr>
                        <a:t>Finn </a:t>
                      </a:r>
                      <a:r>
                        <a:rPr lang="en-US" sz="2400" dirty="0" err="1">
                          <a:latin typeface="Showcard Gothic" panose="04020904020102020604" pitchFamily="82" charset="0"/>
                        </a:rPr>
                        <a:t>wolfhard</a:t>
                      </a:r>
                      <a:endParaRPr lang="en-US" sz="2400" dirty="0">
                        <a:latin typeface="Showcard Gothic" panose="04020904020102020604" pitchFamily="82" charset="0"/>
                      </a:endParaRPr>
                    </a:p>
                  </a:txBody>
                  <a:tcPr/>
                </a:tc>
                <a:extLst>
                  <a:ext uri="{0D108BD9-81ED-4DB2-BD59-A6C34878D82A}">
                    <a16:rowId xmlns:a16="http://schemas.microsoft.com/office/drawing/2014/main" val="56069698"/>
                  </a:ext>
                </a:extLst>
              </a:tr>
              <a:tr h="680324">
                <a:tc>
                  <a:txBody>
                    <a:bodyPr/>
                    <a:lstStyle/>
                    <a:p>
                      <a:r>
                        <a:rPr lang="en-US" sz="2400" dirty="0">
                          <a:solidFill>
                            <a:srgbClr val="FF0000"/>
                          </a:solidFill>
                          <a:latin typeface="Showcard Gothic" panose="04020904020102020604" pitchFamily="82" charset="0"/>
                        </a:rPr>
                        <a:t>Lucas</a:t>
                      </a:r>
                    </a:p>
                  </a:txBody>
                  <a:tcPr/>
                </a:tc>
                <a:tc>
                  <a:txBody>
                    <a:bodyPr/>
                    <a:lstStyle/>
                    <a:p>
                      <a:r>
                        <a:rPr lang="en-US" sz="2400" dirty="0">
                          <a:latin typeface="Showcard Gothic" panose="04020904020102020604" pitchFamily="82" charset="0"/>
                        </a:rPr>
                        <a:t>Caleb</a:t>
                      </a:r>
                    </a:p>
                  </a:txBody>
                  <a:tcPr/>
                </a:tc>
                <a:extLst>
                  <a:ext uri="{0D108BD9-81ED-4DB2-BD59-A6C34878D82A}">
                    <a16:rowId xmlns:a16="http://schemas.microsoft.com/office/drawing/2014/main" val="3352568463"/>
                  </a:ext>
                </a:extLst>
              </a:tr>
              <a:tr h="680324">
                <a:tc>
                  <a:txBody>
                    <a:bodyPr/>
                    <a:lstStyle/>
                    <a:p>
                      <a:r>
                        <a:rPr lang="en-US" sz="2400" dirty="0">
                          <a:solidFill>
                            <a:srgbClr val="FF0000"/>
                          </a:solidFill>
                          <a:latin typeface="Showcard Gothic" panose="04020904020102020604" pitchFamily="82" charset="0"/>
                        </a:rPr>
                        <a:t>Dustin</a:t>
                      </a:r>
                    </a:p>
                  </a:txBody>
                  <a:tcPr/>
                </a:tc>
                <a:tc>
                  <a:txBody>
                    <a:bodyPr/>
                    <a:lstStyle/>
                    <a:p>
                      <a:r>
                        <a:rPr lang="en-US" sz="2400" dirty="0" err="1">
                          <a:latin typeface="Showcard Gothic" panose="04020904020102020604" pitchFamily="82" charset="0"/>
                        </a:rPr>
                        <a:t>Gaten</a:t>
                      </a:r>
                      <a:r>
                        <a:rPr lang="en-US" sz="2400" dirty="0">
                          <a:latin typeface="Showcard Gothic" panose="04020904020102020604" pitchFamily="82" charset="0"/>
                        </a:rPr>
                        <a:t> </a:t>
                      </a:r>
                      <a:r>
                        <a:rPr lang="en-US" sz="2400" dirty="0" err="1">
                          <a:latin typeface="Showcard Gothic" panose="04020904020102020604" pitchFamily="82" charset="0"/>
                        </a:rPr>
                        <a:t>matarazzo</a:t>
                      </a:r>
                      <a:endParaRPr lang="en-US" sz="2400" dirty="0">
                        <a:latin typeface="Showcard Gothic" panose="04020904020102020604" pitchFamily="82" charset="0"/>
                      </a:endParaRPr>
                    </a:p>
                  </a:txBody>
                  <a:tcPr/>
                </a:tc>
                <a:extLst>
                  <a:ext uri="{0D108BD9-81ED-4DB2-BD59-A6C34878D82A}">
                    <a16:rowId xmlns:a16="http://schemas.microsoft.com/office/drawing/2014/main" val="2241671948"/>
                  </a:ext>
                </a:extLst>
              </a:tr>
              <a:tr h="680324">
                <a:tc>
                  <a:txBody>
                    <a:bodyPr/>
                    <a:lstStyle/>
                    <a:p>
                      <a:r>
                        <a:rPr lang="en-US" sz="2400" dirty="0">
                          <a:solidFill>
                            <a:srgbClr val="FF0000"/>
                          </a:solidFill>
                          <a:latin typeface="Showcard Gothic" panose="04020904020102020604" pitchFamily="82" charset="0"/>
                        </a:rPr>
                        <a:t>will</a:t>
                      </a:r>
                    </a:p>
                  </a:txBody>
                  <a:tcPr/>
                </a:tc>
                <a:tc>
                  <a:txBody>
                    <a:bodyPr/>
                    <a:lstStyle/>
                    <a:p>
                      <a:r>
                        <a:rPr lang="en-US" sz="2400" dirty="0">
                          <a:latin typeface="Showcard Gothic" panose="04020904020102020604" pitchFamily="82" charset="0"/>
                        </a:rPr>
                        <a:t>Noah </a:t>
                      </a:r>
                      <a:r>
                        <a:rPr lang="en-US" sz="2400" dirty="0" err="1">
                          <a:latin typeface="Showcard Gothic" panose="04020904020102020604" pitchFamily="82" charset="0"/>
                        </a:rPr>
                        <a:t>schnapp</a:t>
                      </a:r>
                      <a:endParaRPr lang="en-US" sz="2400" dirty="0">
                        <a:latin typeface="Showcard Gothic" panose="04020904020102020604" pitchFamily="82" charset="0"/>
                      </a:endParaRPr>
                    </a:p>
                  </a:txBody>
                  <a:tcPr/>
                </a:tc>
                <a:extLst>
                  <a:ext uri="{0D108BD9-81ED-4DB2-BD59-A6C34878D82A}">
                    <a16:rowId xmlns:a16="http://schemas.microsoft.com/office/drawing/2014/main" val="2667684203"/>
                  </a:ext>
                </a:extLst>
              </a:tr>
              <a:tr h="680324">
                <a:tc>
                  <a:txBody>
                    <a:bodyPr/>
                    <a:lstStyle/>
                    <a:p>
                      <a:r>
                        <a:rPr lang="en-US" sz="2400" dirty="0">
                          <a:solidFill>
                            <a:srgbClr val="FF0000"/>
                          </a:solidFill>
                          <a:latin typeface="Showcard Gothic" panose="04020904020102020604" pitchFamily="82" charset="0"/>
                        </a:rPr>
                        <a:t>Joyce</a:t>
                      </a:r>
                    </a:p>
                  </a:txBody>
                  <a:tcPr/>
                </a:tc>
                <a:tc>
                  <a:txBody>
                    <a:bodyPr/>
                    <a:lstStyle/>
                    <a:p>
                      <a:r>
                        <a:rPr lang="en-US" sz="2400" dirty="0">
                          <a:latin typeface="Showcard Gothic" panose="04020904020102020604" pitchFamily="82" charset="0"/>
                        </a:rPr>
                        <a:t>Winona </a:t>
                      </a:r>
                      <a:r>
                        <a:rPr lang="en-US" sz="2400" dirty="0" err="1">
                          <a:latin typeface="Showcard Gothic" panose="04020904020102020604" pitchFamily="82" charset="0"/>
                        </a:rPr>
                        <a:t>ryder</a:t>
                      </a:r>
                      <a:endParaRPr lang="en-US" sz="2400" dirty="0">
                        <a:latin typeface="Showcard Gothic" panose="04020904020102020604" pitchFamily="82" charset="0"/>
                      </a:endParaRPr>
                    </a:p>
                  </a:txBody>
                  <a:tcPr/>
                </a:tc>
                <a:extLst>
                  <a:ext uri="{0D108BD9-81ED-4DB2-BD59-A6C34878D82A}">
                    <a16:rowId xmlns:a16="http://schemas.microsoft.com/office/drawing/2014/main" val="625577419"/>
                  </a:ext>
                </a:extLst>
              </a:tr>
              <a:tr h="680324">
                <a:tc>
                  <a:txBody>
                    <a:bodyPr/>
                    <a:lstStyle/>
                    <a:p>
                      <a:r>
                        <a:rPr lang="en-US" sz="2400" dirty="0">
                          <a:solidFill>
                            <a:srgbClr val="FF0000"/>
                          </a:solidFill>
                          <a:latin typeface="Showcard Gothic" panose="04020904020102020604" pitchFamily="82" charset="0"/>
                        </a:rPr>
                        <a:t>hopper</a:t>
                      </a:r>
                    </a:p>
                  </a:txBody>
                  <a:tcPr/>
                </a:tc>
                <a:tc>
                  <a:txBody>
                    <a:bodyPr/>
                    <a:lstStyle/>
                    <a:p>
                      <a:r>
                        <a:rPr lang="en-US" sz="2400" dirty="0">
                          <a:latin typeface="Showcard Gothic" panose="04020904020102020604" pitchFamily="82" charset="0"/>
                        </a:rPr>
                        <a:t>David </a:t>
                      </a:r>
                      <a:r>
                        <a:rPr lang="en-US" sz="2400" dirty="0" err="1">
                          <a:latin typeface="Showcard Gothic" panose="04020904020102020604" pitchFamily="82" charset="0"/>
                        </a:rPr>
                        <a:t>harbour</a:t>
                      </a:r>
                      <a:endParaRPr lang="en-US" sz="2400" dirty="0">
                        <a:latin typeface="Showcard Gothic" panose="04020904020102020604" pitchFamily="82" charset="0"/>
                      </a:endParaRPr>
                    </a:p>
                  </a:txBody>
                  <a:tcPr/>
                </a:tc>
                <a:extLst>
                  <a:ext uri="{0D108BD9-81ED-4DB2-BD59-A6C34878D82A}">
                    <a16:rowId xmlns:a16="http://schemas.microsoft.com/office/drawing/2014/main" val="287524549"/>
                  </a:ext>
                </a:extLst>
              </a:tr>
            </a:tbl>
          </a:graphicData>
        </a:graphic>
      </p:graphicFrame>
      <p:pic>
        <p:nvPicPr>
          <p:cNvPr id="12" name="Picture 11">
            <a:extLst>
              <a:ext uri="{FF2B5EF4-FFF2-40B4-BE49-F238E27FC236}">
                <a16:creationId xmlns:a16="http://schemas.microsoft.com/office/drawing/2014/main" id="{82D057DB-7739-7B20-AFA4-49E86E3A7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808" y="930965"/>
            <a:ext cx="2888146" cy="2888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FFCAABA3-83D0-71F8-6C5A-099EB76A9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838" y="2090359"/>
            <a:ext cx="2888146" cy="2888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971D4FC9-4E51-B837-E139-1061FC6D7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2393" y="3284055"/>
            <a:ext cx="2649607" cy="26496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E6753051-8DF0-A48C-F60D-C0CEA6330C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723" y="3810488"/>
            <a:ext cx="3073262" cy="30732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14633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BC7D-2D81-389D-A39F-6994E2DD4BE6}"/>
              </a:ext>
            </a:extLst>
          </p:cNvPr>
          <p:cNvSpPr>
            <a:spLocks noGrp="1"/>
          </p:cNvSpPr>
          <p:nvPr>
            <p:ph type="title"/>
          </p:nvPr>
        </p:nvSpPr>
        <p:spPr>
          <a:xfrm>
            <a:off x="0" y="18255"/>
            <a:ext cx="10515600" cy="1325563"/>
          </a:xfrm>
        </p:spPr>
        <p:txBody>
          <a:bodyPr/>
          <a:lstStyle/>
          <a:p>
            <a:r>
              <a:rPr lang="en-US" dirty="0"/>
              <a:t>                                 </a:t>
            </a:r>
            <a:r>
              <a:rPr lang="en-US" dirty="0">
                <a:solidFill>
                  <a:srgbClr val="FF0000"/>
                </a:solidFill>
                <a:latin typeface="Showcard Gothic" panose="04020904020102020604" pitchFamily="82" charset="0"/>
              </a:rPr>
              <a:t>season 1</a:t>
            </a:r>
          </a:p>
        </p:txBody>
      </p:sp>
      <p:sp>
        <p:nvSpPr>
          <p:cNvPr id="3" name="Content Placeholder 2">
            <a:extLst>
              <a:ext uri="{FF2B5EF4-FFF2-40B4-BE49-F238E27FC236}">
                <a16:creationId xmlns:a16="http://schemas.microsoft.com/office/drawing/2014/main" id="{39DA56D9-B7C4-4D36-5D6A-D08195A5B5AF}"/>
              </a:ext>
            </a:extLst>
          </p:cNvPr>
          <p:cNvSpPr>
            <a:spLocks noGrp="1"/>
          </p:cNvSpPr>
          <p:nvPr>
            <p:ph sz="half" idx="1"/>
          </p:nvPr>
        </p:nvSpPr>
        <p:spPr>
          <a:xfrm>
            <a:off x="0" y="681036"/>
            <a:ext cx="5181600" cy="4351338"/>
          </a:xfrm>
          <a:noFill/>
          <a:ln w="9525" cap="flat" cmpd="sng" algn="ctr">
            <a:noFill/>
            <a:prstDash val="solid"/>
            <a:round/>
            <a:headEnd type="none" w="med" len="med"/>
            <a:tailEnd type="none" w="med" len="med"/>
          </a:ln>
          <a:effectLst>
            <a:outerShdw blurRad="50800" dist="38100" algn="l"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dk1"/>
          </a:fontRef>
        </p:style>
        <p:txBody>
          <a:bodyPr/>
          <a:lstStyle/>
          <a:p>
            <a:r>
              <a:rPr lang="en-US" dirty="0">
                <a:solidFill>
                  <a:srgbClr val="FF0000"/>
                </a:solidFill>
                <a:latin typeface="Showcard Gothic" panose="04020904020102020604" pitchFamily="82" charset="0"/>
              </a:rPr>
              <a:t>There are still many more characters in the show but not are all introduced in season 1.</a:t>
            </a:r>
          </a:p>
          <a:p>
            <a:r>
              <a:rPr lang="en-US" dirty="0">
                <a:solidFill>
                  <a:srgbClr val="FF0000"/>
                </a:solidFill>
                <a:latin typeface="Showcard Gothic" panose="04020904020102020604" pitchFamily="82" charset="0"/>
              </a:rPr>
              <a:t>And there are many more seasons </a:t>
            </a:r>
          </a:p>
          <a:p>
            <a:r>
              <a:rPr lang="en-US" dirty="0">
                <a:solidFill>
                  <a:srgbClr val="FF0000"/>
                </a:solidFill>
                <a:latin typeface="Showcard Gothic" panose="04020904020102020604" pitchFamily="82" charset="0"/>
              </a:rPr>
              <a:t>Each season talks about specific journeys  </a:t>
            </a:r>
          </a:p>
        </p:txBody>
      </p:sp>
      <p:sp>
        <p:nvSpPr>
          <p:cNvPr id="4" name="Content Placeholder 3">
            <a:extLst>
              <a:ext uri="{FF2B5EF4-FFF2-40B4-BE49-F238E27FC236}">
                <a16:creationId xmlns:a16="http://schemas.microsoft.com/office/drawing/2014/main" id="{787D8906-CE55-5CD5-DFE8-4234DCBB68BC}"/>
              </a:ext>
            </a:extLst>
          </p:cNvPr>
          <p:cNvSpPr>
            <a:spLocks noGrp="1"/>
          </p:cNvSpPr>
          <p:nvPr>
            <p:ph sz="half" idx="2"/>
          </p:nvPr>
        </p:nvSpPr>
        <p:spPr>
          <a:xfrm>
            <a:off x="4399722" y="855766"/>
            <a:ext cx="6665843" cy="5146468"/>
          </a:xfrm>
          <a:ln>
            <a:solidFill>
              <a:srgbClr val="FF0000"/>
            </a:solidFill>
          </a:ln>
          <a:effectLst>
            <a:innerShdw blurRad="114300">
              <a:prstClr val="black"/>
            </a:inn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lstStyle/>
          <a:p>
            <a:r>
              <a:rPr lang="en-US" dirty="0">
                <a:solidFill>
                  <a:srgbClr val="FF0000"/>
                </a:solidFill>
                <a:latin typeface="Arial Black" panose="020B0A04020102020204" pitchFamily="34" charset="0"/>
              </a:rPr>
              <a:t>Season ones journeys  main point is trying to find will.</a:t>
            </a:r>
          </a:p>
          <a:p>
            <a:r>
              <a:rPr lang="en-US" dirty="0">
                <a:solidFill>
                  <a:srgbClr val="FF0000"/>
                </a:solidFill>
                <a:latin typeface="Arial Black" panose="020B0A04020102020204" pitchFamily="34" charset="0"/>
              </a:rPr>
              <a:t>They have gone through many research from going to the police to ending up in the upside down world and facing the Demogorgon in the school and the byer’s house, this has lead to a couple of deaths for example Barb.</a:t>
            </a:r>
          </a:p>
        </p:txBody>
      </p:sp>
      <p:pic>
        <p:nvPicPr>
          <p:cNvPr id="6" name="Picture 5">
            <a:extLst>
              <a:ext uri="{FF2B5EF4-FFF2-40B4-BE49-F238E27FC236}">
                <a16:creationId xmlns:a16="http://schemas.microsoft.com/office/drawing/2014/main" id="{8E39D4E2-1CA6-99F0-3968-2262B3DB5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901"/>
            <a:ext cx="4399722" cy="24638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82140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C50D-1E37-BDF1-CF27-4D822E3A99F9}"/>
              </a:ext>
            </a:extLst>
          </p:cNvPr>
          <p:cNvSpPr>
            <a:spLocks noGrp="1"/>
          </p:cNvSpPr>
          <p:nvPr>
            <p:ph type="title"/>
          </p:nvPr>
        </p:nvSpPr>
        <p:spPr/>
        <p:txBody>
          <a:bodyPr/>
          <a:lstStyle/>
          <a:p>
            <a:r>
              <a:rPr lang="en-US" dirty="0">
                <a:solidFill>
                  <a:srgbClr val="FF0000"/>
                </a:solidFill>
                <a:latin typeface="Showcard Gothic" panose="04020904020102020604" pitchFamily="82" charset="0"/>
              </a:rPr>
              <a:t>How did eleven meet the group?</a:t>
            </a:r>
          </a:p>
        </p:txBody>
      </p:sp>
      <p:sp>
        <p:nvSpPr>
          <p:cNvPr id="3" name="Content Placeholder 2">
            <a:extLst>
              <a:ext uri="{FF2B5EF4-FFF2-40B4-BE49-F238E27FC236}">
                <a16:creationId xmlns:a16="http://schemas.microsoft.com/office/drawing/2014/main" id="{B5BC8A4F-DEF2-44CD-F071-94EA9EDE6EEB}"/>
              </a:ext>
            </a:extLst>
          </p:cNvPr>
          <p:cNvSpPr>
            <a:spLocks noGrp="1"/>
          </p:cNvSpPr>
          <p:nvPr>
            <p:ph idx="1"/>
          </p:nvPr>
        </p:nvSpPr>
        <p:spPr/>
        <p:txBody>
          <a:bodyPr>
            <a:normAutofit fontScale="85000" lnSpcReduction="10000"/>
          </a:bodyPr>
          <a:lstStyle/>
          <a:p>
            <a:r>
              <a:rPr lang="en-US" sz="4000" dirty="0">
                <a:solidFill>
                  <a:srgbClr val="FF0000"/>
                </a:solidFill>
                <a:latin typeface="Arial Black" panose="020B0A04020102020204" pitchFamily="34" charset="0"/>
              </a:rPr>
              <a:t>In the beginning of season 1 after the disappearance of will , mike, Dustin and Lucas were searching for will in the woods only to end up finding eleven. Mike and the others decided to grab eleven to mikes house and give her clothes that are more appropriate for the weather then the clothes she was originally wearing . mike had full trust in eleven but not all of the group had full trust.</a:t>
            </a:r>
            <a:endParaRPr lang="en-US" dirty="0">
              <a:latin typeface="Arial Black" panose="020B0A04020102020204" pitchFamily="34" charset="0"/>
            </a:endParaRPr>
          </a:p>
        </p:txBody>
      </p:sp>
    </p:spTree>
    <p:extLst>
      <p:ext uri="{BB962C8B-B14F-4D97-AF65-F5344CB8AC3E}">
        <p14:creationId xmlns:p14="http://schemas.microsoft.com/office/powerpoint/2010/main" val="1108660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4436-5DFA-287F-42C2-C8F49CCF7D32}"/>
              </a:ext>
            </a:extLst>
          </p:cNvPr>
          <p:cNvSpPr>
            <a:spLocks noGrp="1"/>
          </p:cNvSpPr>
          <p:nvPr>
            <p:ph type="title"/>
          </p:nvPr>
        </p:nvSpPr>
        <p:spPr>
          <a:xfrm>
            <a:off x="56501" y="0"/>
            <a:ext cx="5979824" cy="2099252"/>
          </a:xfrm>
        </p:spPr>
        <p:txBody>
          <a:bodyPr>
            <a:normAutofit fontScale="90000"/>
          </a:bodyPr>
          <a:lstStyle/>
          <a:p>
            <a:br>
              <a:rPr lang="en-US" sz="8000" dirty="0">
                <a:solidFill>
                  <a:srgbClr val="FF0000"/>
                </a:solidFill>
                <a:latin typeface="Showcard Gothic" panose="04020904020102020604" pitchFamily="82" charset="0"/>
              </a:rPr>
            </a:br>
            <a:br>
              <a:rPr lang="en-US" sz="8000" dirty="0">
                <a:solidFill>
                  <a:srgbClr val="FF0000"/>
                </a:solidFill>
                <a:latin typeface="Showcard Gothic" panose="04020904020102020604" pitchFamily="82" charset="0"/>
              </a:rPr>
            </a:br>
            <a:br>
              <a:rPr lang="en-US" sz="8000" dirty="0">
                <a:solidFill>
                  <a:srgbClr val="FF0000"/>
                </a:solidFill>
                <a:latin typeface="Showcard Gothic" panose="04020904020102020604" pitchFamily="82" charset="0"/>
              </a:rPr>
            </a:br>
            <a:br>
              <a:rPr lang="en-US" sz="8000" dirty="0">
                <a:solidFill>
                  <a:srgbClr val="FF0000"/>
                </a:solidFill>
                <a:latin typeface="Showcard Gothic" panose="04020904020102020604" pitchFamily="82" charset="0"/>
              </a:rPr>
            </a:br>
            <a:r>
              <a:rPr lang="en-US" sz="8000" dirty="0">
                <a:solidFill>
                  <a:srgbClr val="FF0000"/>
                </a:solidFill>
                <a:latin typeface="Showcard Gothic" panose="04020904020102020604" pitchFamily="82" charset="0"/>
              </a:rPr>
              <a:t>Fun facts</a:t>
            </a:r>
            <a:br>
              <a:rPr lang="en-US" sz="8000" dirty="0">
                <a:solidFill>
                  <a:srgbClr val="FF0000"/>
                </a:solidFill>
                <a:latin typeface="Showcard Gothic" panose="04020904020102020604" pitchFamily="82" charset="0"/>
              </a:rPr>
            </a:br>
            <a:r>
              <a:rPr lang="en-US" sz="3600" dirty="0">
                <a:solidFill>
                  <a:srgbClr val="FF0000"/>
                </a:solidFill>
                <a:latin typeface="Showcard Gothic" panose="04020904020102020604" pitchFamily="82" charset="0"/>
              </a:rPr>
              <a:t>about the actors</a:t>
            </a:r>
          </a:p>
        </p:txBody>
      </p:sp>
      <p:pic>
        <p:nvPicPr>
          <p:cNvPr id="15" name="Picture Placeholder 14">
            <a:extLst>
              <a:ext uri="{FF2B5EF4-FFF2-40B4-BE49-F238E27FC236}">
                <a16:creationId xmlns:a16="http://schemas.microsoft.com/office/drawing/2014/main" id="{035DF8AE-F9B8-0E9A-491A-C995DDB4D0E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442" r="14442"/>
          <a:stretch>
            <a:fillRect/>
          </a:stretch>
        </p:blipFill>
        <p:spPr>
          <a:xfrm>
            <a:off x="6019800" y="114588"/>
            <a:ext cx="6172200" cy="4873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Oval 4">
            <a:extLst>
              <a:ext uri="{FF2B5EF4-FFF2-40B4-BE49-F238E27FC236}">
                <a16:creationId xmlns:a16="http://schemas.microsoft.com/office/drawing/2014/main" id="{D3A28CA0-397A-B945-AA14-C97A246AB8A4}"/>
              </a:ext>
            </a:extLst>
          </p:cNvPr>
          <p:cNvSpPr/>
          <p:nvPr/>
        </p:nvSpPr>
        <p:spPr>
          <a:xfrm>
            <a:off x="-135875" y="2070967"/>
            <a:ext cx="3034146" cy="268778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rgbClr val="FF0000"/>
                </a:solidFill>
                <a:latin typeface="Showcard Gothic" panose="04020904020102020604" pitchFamily="82" charset="0"/>
              </a:rPr>
              <a:t>Millie Bobby brown is British</a:t>
            </a:r>
          </a:p>
        </p:txBody>
      </p:sp>
      <p:sp>
        <p:nvSpPr>
          <p:cNvPr id="6" name="Star: 5 Points 5">
            <a:extLst>
              <a:ext uri="{FF2B5EF4-FFF2-40B4-BE49-F238E27FC236}">
                <a16:creationId xmlns:a16="http://schemas.microsoft.com/office/drawing/2014/main" id="{0C5FCE28-F965-6DC5-0235-1E4D5B6FB3FD}"/>
              </a:ext>
            </a:extLst>
          </p:cNvPr>
          <p:cNvSpPr/>
          <p:nvPr/>
        </p:nvSpPr>
        <p:spPr>
          <a:xfrm>
            <a:off x="2475707" y="1440873"/>
            <a:ext cx="3560618" cy="3976255"/>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0" i="0" dirty="0">
                <a:solidFill>
                  <a:srgbClr val="202124"/>
                </a:solidFill>
                <a:effectLst/>
                <a:latin typeface="Showcard Gothic" panose="04020904020102020604" pitchFamily="82" charset="0"/>
              </a:rPr>
              <a:t>Joe Keery Wrote An Album</a:t>
            </a:r>
            <a:endParaRPr lang="en-US" sz="2000" dirty="0">
              <a:solidFill>
                <a:schemeClr val="tx1"/>
              </a:solidFill>
              <a:latin typeface="Showcard Gothic" panose="04020904020102020604" pitchFamily="82" charset="0"/>
            </a:endParaRPr>
          </a:p>
        </p:txBody>
      </p:sp>
      <p:sp>
        <p:nvSpPr>
          <p:cNvPr id="7" name="Heart 6">
            <a:extLst>
              <a:ext uri="{FF2B5EF4-FFF2-40B4-BE49-F238E27FC236}">
                <a16:creationId xmlns:a16="http://schemas.microsoft.com/office/drawing/2014/main" id="{8F5C1017-BDA5-3FD6-F75A-BAE1329F8587}"/>
              </a:ext>
            </a:extLst>
          </p:cNvPr>
          <p:cNvSpPr/>
          <p:nvPr/>
        </p:nvSpPr>
        <p:spPr>
          <a:xfrm>
            <a:off x="898959" y="4134719"/>
            <a:ext cx="3034146" cy="2687782"/>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FF0000"/>
                </a:solidFill>
                <a:effectLst/>
                <a:latin typeface="Showcard Gothic" panose="04020904020102020604" pitchFamily="82" charset="0"/>
              </a:rPr>
              <a:t>Maya Hawke Has Famous Parents</a:t>
            </a:r>
          </a:p>
          <a:p>
            <a:pPr algn="ctr"/>
            <a:endParaRPr lang="en-US" dirty="0">
              <a:solidFill>
                <a:srgbClr val="FF0000"/>
              </a:solidFill>
            </a:endParaRPr>
          </a:p>
        </p:txBody>
      </p:sp>
      <p:sp>
        <p:nvSpPr>
          <p:cNvPr id="8" name="AutoShape 2">
            <a:extLst>
              <a:ext uri="{FF2B5EF4-FFF2-40B4-BE49-F238E27FC236}">
                <a16:creationId xmlns:a16="http://schemas.microsoft.com/office/drawing/2014/main" id="{2BF7C2E0-7B0C-6D59-7C8E-2BF96A7B7A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a:extLst>
              <a:ext uri="{FF2B5EF4-FFF2-40B4-BE49-F238E27FC236}">
                <a16:creationId xmlns:a16="http://schemas.microsoft.com/office/drawing/2014/main" id="{20340F1A-146B-DAA0-1054-4952022A0C14}"/>
              </a:ext>
            </a:extLst>
          </p:cNvPr>
          <p:cNvSpPr>
            <a:spLocks noChangeAspect="1" noChangeArrowheads="1"/>
          </p:cNvSpPr>
          <p:nvPr/>
        </p:nvSpPr>
        <p:spPr bwMode="auto">
          <a:xfrm>
            <a:off x="6096000" y="3429000"/>
            <a:ext cx="2225242" cy="22252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81511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C83A-0A26-D708-4EFD-CCD8B51095E3}"/>
              </a:ext>
            </a:extLst>
          </p:cNvPr>
          <p:cNvSpPr>
            <a:spLocks noGrp="1"/>
          </p:cNvSpPr>
          <p:nvPr>
            <p:ph type="title"/>
          </p:nvPr>
        </p:nvSpPr>
        <p:spPr/>
        <p:txBody>
          <a:bodyPr/>
          <a:lstStyle/>
          <a:p>
            <a:r>
              <a:rPr lang="en-US" dirty="0">
                <a:solidFill>
                  <a:srgbClr val="FF0000"/>
                </a:solidFill>
                <a:latin typeface="Showcard Gothic" panose="04020904020102020604" pitchFamily="82" charset="0"/>
              </a:rPr>
              <a:t>More about the teenagers</a:t>
            </a:r>
          </a:p>
        </p:txBody>
      </p:sp>
      <p:pic>
        <p:nvPicPr>
          <p:cNvPr id="6" name="Content Placeholder 5">
            <a:extLst>
              <a:ext uri="{FF2B5EF4-FFF2-40B4-BE49-F238E27FC236}">
                <a16:creationId xmlns:a16="http://schemas.microsoft.com/office/drawing/2014/main" id="{B6B3E7EA-A32A-DCF2-E410-9B856BD75A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9321" y="0"/>
            <a:ext cx="4336473" cy="2692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 Placeholder 3">
            <a:extLst>
              <a:ext uri="{FF2B5EF4-FFF2-40B4-BE49-F238E27FC236}">
                <a16:creationId xmlns:a16="http://schemas.microsoft.com/office/drawing/2014/main" id="{667A5CAC-4ADB-3987-F657-C8C321EB3316}"/>
              </a:ext>
            </a:extLst>
          </p:cNvPr>
          <p:cNvSpPr>
            <a:spLocks noGrp="1"/>
          </p:cNvSpPr>
          <p:nvPr>
            <p:ph type="body" sz="half" idx="2"/>
          </p:nvPr>
        </p:nvSpPr>
        <p:spPr>
          <a:xfrm>
            <a:off x="-1" y="2049461"/>
            <a:ext cx="4932219" cy="4351339"/>
          </a:xfrm>
        </p:spPr>
        <p:txBody>
          <a:bodyPr>
            <a:noAutofit/>
          </a:bodyPr>
          <a:lstStyle/>
          <a:p>
            <a:r>
              <a:rPr lang="en-US" sz="2400" dirty="0">
                <a:solidFill>
                  <a:srgbClr val="FF0000"/>
                </a:solidFill>
                <a:latin typeface="Andalus" panose="02020603050405020304" pitchFamily="18" charset="-78"/>
                <a:cs typeface="Andalus" panose="02020603050405020304" pitchFamily="18" charset="-78"/>
              </a:rPr>
              <a:t>In the beginning of season1 we were introduced with a couple of teenagers in a group. This group includes Nancy wheeler(Mike’s older sister), Steve Harrington , Barb , Carol and Tommy. We don’t know much about Tommy ,Carol and Barb . At first Nancy and Steve weren’t likeable characters but later on they became better and more lovable characters but for the others they remain the same other than barb because we don’t know much about them</a:t>
            </a:r>
          </a:p>
        </p:txBody>
      </p:sp>
      <p:pic>
        <p:nvPicPr>
          <p:cNvPr id="8" name="Picture 7">
            <a:extLst>
              <a:ext uri="{FF2B5EF4-FFF2-40B4-BE49-F238E27FC236}">
                <a16:creationId xmlns:a16="http://schemas.microsoft.com/office/drawing/2014/main" id="{BB7F7B72-353F-59ED-BB90-0AA83244A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9147" y="3060790"/>
            <a:ext cx="1816677" cy="2692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1C5AF2E4-2E52-8EE1-AC63-7AFFAD83B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5794" y="-74757"/>
            <a:ext cx="3519472" cy="31022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a:extLst>
              <a:ext uri="{FF2B5EF4-FFF2-40B4-BE49-F238E27FC236}">
                <a16:creationId xmlns:a16="http://schemas.microsoft.com/office/drawing/2014/main" id="{665B7FCA-B58F-321A-9D78-F29B3687F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426" y="2692581"/>
            <a:ext cx="3016716" cy="3429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28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bg1">
                <a:lumMod val="95000"/>
                <a:lumOff val="5000"/>
              </a:schemeClr>
            </a:gs>
            <a:gs pos="32000">
              <a:schemeClr val="bg1">
                <a:lumMod val="85000"/>
                <a:lumOff val="15000"/>
              </a:schemeClr>
            </a:gs>
            <a:gs pos="65000">
              <a:schemeClr val="bg1">
                <a:lumMod val="85000"/>
                <a:lumOff val="15000"/>
              </a:schemeClr>
            </a:gs>
            <a:gs pos="48000">
              <a:schemeClr val="bg1">
                <a:lumMod val="65000"/>
                <a:lumOff val="35000"/>
              </a:schemeClr>
            </a:gs>
            <a:gs pos="78000">
              <a:srgbClr val="1C1C1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91735-156C-E9C6-277F-366EB94DC15E}"/>
              </a:ext>
            </a:extLst>
          </p:cNvPr>
          <p:cNvSpPr/>
          <p:nvPr/>
        </p:nvSpPr>
        <p:spPr>
          <a:xfrm>
            <a:off x="0" y="-6927"/>
            <a:ext cx="12192000" cy="1239981"/>
          </a:xfrm>
          <a:prstGeom prst="rect">
            <a:avLst/>
          </a:prstGeom>
          <a:solidFill>
            <a:srgbClr val="FF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AE70B81-7B13-3EA4-FF3A-03BD7B2EAD06}"/>
              </a:ext>
            </a:extLst>
          </p:cNvPr>
          <p:cNvSpPr/>
          <p:nvPr/>
        </p:nvSpPr>
        <p:spPr>
          <a:xfrm>
            <a:off x="0" y="5618019"/>
            <a:ext cx="12192000" cy="1239981"/>
          </a:xfrm>
          <a:prstGeom prst="rect">
            <a:avLst/>
          </a:prstGeom>
          <a:solidFill>
            <a:srgbClr val="FF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29AE825-6590-4B67-D3D4-49681EE14AB3}"/>
              </a:ext>
            </a:extLst>
          </p:cNvPr>
          <p:cNvSpPr/>
          <p:nvPr/>
        </p:nvSpPr>
        <p:spPr>
          <a:xfrm>
            <a:off x="3034145" y="1312718"/>
            <a:ext cx="5902036" cy="4073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1C1C1C"/>
                </a:solidFill>
                <a:latin typeface="Showcard Gothic" panose="04020904020102020604" pitchFamily="82" charset="0"/>
              </a:rPr>
              <a:t>Thank you for listening </a:t>
            </a:r>
          </a:p>
        </p:txBody>
      </p:sp>
      <p:pic>
        <p:nvPicPr>
          <p:cNvPr id="7" name="Picture 6">
            <a:extLst>
              <a:ext uri="{FF2B5EF4-FFF2-40B4-BE49-F238E27FC236}">
                <a16:creationId xmlns:a16="http://schemas.microsoft.com/office/drawing/2014/main" id="{BF9DEE3F-7BEE-1F56-ABBB-7E6A259EA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1" y="3858491"/>
            <a:ext cx="3841230" cy="2556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6E139C1C-B2E1-51F0-EDA1-B8F82BB55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659" y="-104006"/>
            <a:ext cx="4563341" cy="28334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64180183"/>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345</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Andalus</vt:lpstr>
      <vt:lpstr>Arial</vt:lpstr>
      <vt:lpstr>Arial Black</vt:lpstr>
      <vt:lpstr>Calibri</vt:lpstr>
      <vt:lpstr>Calibri Light</vt:lpstr>
      <vt:lpstr>Showcard Gothic</vt:lpstr>
      <vt:lpstr>Office Theme</vt:lpstr>
      <vt:lpstr>Stranger things </vt:lpstr>
      <vt:lpstr>PowerPoint Presentation</vt:lpstr>
      <vt:lpstr>Stranger things         characters</vt:lpstr>
      <vt:lpstr>                                 season 1</vt:lpstr>
      <vt:lpstr>How did eleven meet the group?</vt:lpstr>
      <vt:lpstr>    Fun facts about the actors</vt:lpstr>
      <vt:lpstr>More about the teenagers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Stranger things </dc:title>
  <dc:creator>User</dc:creator>
  <cp:lastModifiedBy>User</cp:lastModifiedBy>
  <cp:revision>4</cp:revision>
  <dcterms:created xsi:type="dcterms:W3CDTF">2022-12-03T14:17:44Z</dcterms:created>
  <dcterms:modified xsi:type="dcterms:W3CDTF">2022-12-04T12:21:13Z</dcterms:modified>
</cp:coreProperties>
</file>