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9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9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latinLnBrk="0"/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4198341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Isosceles Triangle 4"/>
          <p:cNvGrpSpPr/>
          <p:nvPr/>
        </p:nvGrpSpPr>
        <p:grpSpPr>
          <a:xfrm>
            <a:off x="6676166" y="335643"/>
            <a:ext cx="5105577" cy="4902032"/>
            <a:chOff x="394917" y="-963"/>
            <a:chExt cx="5105575" cy="4902031"/>
          </a:xfrm>
        </p:grpSpPr>
        <p:sp>
          <p:nvSpPr>
            <p:cNvPr id="94" name="Triangle"/>
            <p:cNvSpPr/>
            <p:nvPr/>
          </p:nvSpPr>
          <p:spPr>
            <a:xfrm>
              <a:off x="394917" y="0"/>
              <a:ext cx="5105577" cy="4639313"/>
            </a:xfrm>
            <a:prstGeom prst="triangle">
              <a:avLst/>
            </a:pr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5" name="Author…"/>
            <p:cNvSpPr txBox="1"/>
            <p:nvPr/>
          </p:nvSpPr>
          <p:spPr>
            <a:xfrm>
              <a:off x="1671311" y="-964"/>
              <a:ext cx="2552790" cy="49020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500"/>
              </a:pPr>
              <a:r>
                <a:t>Author</a:t>
              </a:r>
            </a:p>
            <a:p>
              <a:pPr algn="ctr">
                <a:defRPr sz="2500"/>
              </a:pPr>
              <a:r>
                <a:t>Dr. Seuss </a:t>
              </a:r>
            </a:p>
            <a:p>
              <a:pPr algn="ctr">
                <a:defRPr sz="2500"/>
              </a:pPr>
              <a:r>
                <a:t>Genre: Fiction </a:t>
              </a:r>
            </a:p>
            <a:p>
              <a:pPr algn="ctr">
                <a:defRPr sz="2500"/>
              </a:pPr>
              <a:endParaRPr/>
            </a:p>
            <a:p>
              <a:pPr algn="ctr">
                <a:defRPr sz="2500"/>
              </a:pPr>
              <a:endParaRPr/>
            </a:p>
            <a:p>
              <a:pPr algn="ctr">
                <a:defRPr sz="2500"/>
              </a:pPr>
              <a:r>
                <a:t>Children Literature</a:t>
              </a:r>
            </a:p>
          </p:txBody>
        </p:sp>
      </p:grpSp>
      <p:pic>
        <p:nvPicPr>
          <p:cNvPr id="97" name="Screenshot 2021-03-26 at 7.11.05 PM.png" descr="Screenshot 2021-03-26 at 7.11.05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022" y="326280"/>
            <a:ext cx="3492501" cy="4635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Oval 1"/>
          <p:cNvGrpSpPr/>
          <p:nvPr/>
        </p:nvGrpSpPr>
        <p:grpSpPr>
          <a:xfrm>
            <a:off x="318202" y="164182"/>
            <a:ext cx="4268111" cy="3692158"/>
            <a:chOff x="0" y="0"/>
            <a:chExt cx="4268109" cy="3692157"/>
          </a:xfrm>
        </p:grpSpPr>
        <p:sp>
          <p:nvSpPr>
            <p:cNvPr id="99" name="Oval"/>
            <p:cNvSpPr/>
            <p:nvPr/>
          </p:nvSpPr>
          <p:spPr>
            <a:xfrm>
              <a:off x="0" y="-1"/>
              <a:ext cx="4268110" cy="3692159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32538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0" name="Main character…"/>
            <p:cNvSpPr txBox="1"/>
            <p:nvPr/>
          </p:nvSpPr>
          <p:spPr>
            <a:xfrm>
              <a:off x="625050" y="458100"/>
              <a:ext cx="3018010" cy="27759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rPr u="sng" dirty="0"/>
                <a:t>Main character</a:t>
              </a:r>
              <a:r>
                <a:rPr dirty="0"/>
                <a:t> 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rPr dirty="0"/>
                <a:t>- Sally. </a:t>
              </a:r>
            </a:p>
            <a:p>
              <a:pPr algn="ctr">
                <a:defRPr sz="2000">
                  <a:solidFill>
                    <a:srgbClr val="FFFFFF"/>
                  </a:solidFill>
                </a:defRPr>
              </a:pPr>
              <a:r>
                <a:rPr dirty="0"/>
                <a:t>-Her role in the story </a:t>
              </a:r>
              <a:r>
                <a:rPr lang="en-US" dirty="0"/>
                <a:t>is </a:t>
              </a:r>
              <a:r>
                <a:rPr dirty="0"/>
                <a:t>to sit with her brother until their mom comes home.</a:t>
              </a:r>
            </a:p>
          </p:txBody>
        </p:sp>
      </p:grpSp>
      <p:grpSp>
        <p:nvGrpSpPr>
          <p:cNvPr id="104" name="Oval 5"/>
          <p:cNvGrpSpPr/>
          <p:nvPr/>
        </p:nvGrpSpPr>
        <p:grpSpPr>
          <a:xfrm>
            <a:off x="3877140" y="2583043"/>
            <a:ext cx="4437720" cy="3838881"/>
            <a:chOff x="0" y="0"/>
            <a:chExt cx="4437719" cy="3838880"/>
          </a:xfrm>
        </p:grpSpPr>
        <p:sp>
          <p:nvSpPr>
            <p:cNvPr id="102" name="Oval"/>
            <p:cNvSpPr/>
            <p:nvPr/>
          </p:nvSpPr>
          <p:spPr>
            <a:xfrm>
              <a:off x="0" y="-1"/>
              <a:ext cx="4437720" cy="383888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32538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3" name="Main character…"/>
            <p:cNvSpPr txBox="1"/>
            <p:nvPr/>
          </p:nvSpPr>
          <p:spPr>
            <a:xfrm>
              <a:off x="649889" y="81630"/>
              <a:ext cx="3137942" cy="36756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 u="sng">
                  <a:solidFill>
                    <a:srgbClr val="FFFFFF"/>
                  </a:solidFill>
                </a:defRPr>
              </a:pPr>
              <a:r>
                <a:rPr dirty="0"/>
                <a:t>Main character</a:t>
              </a:r>
            </a:p>
            <a:p>
              <a:pPr marL="285750" indent="-285750" algn="ctr">
                <a:buSzPct val="100000"/>
                <a:buChar char="-"/>
                <a:defRPr sz="2000">
                  <a:solidFill>
                    <a:srgbClr val="FFFFFF"/>
                  </a:solidFill>
                </a:defRPr>
              </a:pPr>
              <a:r>
                <a:rPr dirty="0"/>
                <a:t>The Cat in the Hat.</a:t>
              </a:r>
            </a:p>
            <a:p>
              <a:pPr marL="285750" indent="-285750" algn="ctr">
                <a:buSzPct val="100000"/>
                <a:buChar char="-"/>
                <a:defRPr sz="2000">
                  <a:solidFill>
                    <a:srgbClr val="FFFFFF"/>
                  </a:solidFill>
                </a:defRPr>
              </a:pPr>
              <a:r>
                <a:rPr dirty="0"/>
                <a:t>The role </a:t>
              </a:r>
              <a:r>
                <a:rPr lang="en-US" dirty="0"/>
                <a:t>of the cat </a:t>
              </a:r>
              <a:r>
                <a:rPr dirty="0"/>
                <a:t>in the story </a:t>
              </a:r>
              <a:r>
                <a:rPr lang="en-US" dirty="0"/>
                <a:t>is </a:t>
              </a:r>
              <a:r>
                <a:rPr dirty="0"/>
                <a:t>to have fun, and convince the kids to join. </a:t>
              </a:r>
            </a:p>
          </p:txBody>
        </p:sp>
      </p:grpSp>
      <p:grpSp>
        <p:nvGrpSpPr>
          <p:cNvPr id="107" name="Rectangle: Top Corners Rounded 2"/>
          <p:cNvGrpSpPr/>
          <p:nvPr/>
        </p:nvGrpSpPr>
        <p:grpSpPr>
          <a:xfrm>
            <a:off x="7861702" y="133353"/>
            <a:ext cx="4049484" cy="2841172"/>
            <a:chOff x="0" y="0"/>
            <a:chExt cx="4049483" cy="2841170"/>
          </a:xfrm>
        </p:grpSpPr>
        <p:sp>
          <p:nvSpPr>
            <p:cNvPr id="105" name="Shape"/>
            <p:cNvSpPr/>
            <p:nvPr/>
          </p:nvSpPr>
          <p:spPr>
            <a:xfrm>
              <a:off x="-1" y="0"/>
              <a:ext cx="4049485" cy="2841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526" y="0"/>
                  </a:moveTo>
                  <a:lnTo>
                    <a:pt x="19074" y="0"/>
                  </a:lnTo>
                  <a:cubicBezTo>
                    <a:pt x="20469" y="0"/>
                    <a:pt x="21600" y="1612"/>
                    <a:pt x="21600" y="3600"/>
                  </a:cubicBezTo>
                  <a:lnTo>
                    <a:pt x="21600" y="21600"/>
                  </a:lnTo>
                  <a:lnTo>
                    <a:pt x="0" y="21600"/>
                  </a:lnTo>
                  <a:lnTo>
                    <a:pt x="0" y="3600"/>
                  </a:lnTo>
                  <a:cubicBezTo>
                    <a:pt x="0" y="1612"/>
                    <a:pt x="1131" y="0"/>
                    <a:pt x="252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hueOff val="-368864"/>
                    <a:lumOff val="24249"/>
                  </a:schemeClr>
                </a:gs>
                <a:gs pos="50000">
                  <a:srgbClr val="F5B093"/>
                </a:gs>
                <a:gs pos="100000">
                  <a:schemeClr val="accent2">
                    <a:hueOff val="-353522"/>
                    <a:satOff val="5390"/>
                    <a:lumOff val="17469"/>
                  </a:schemeClr>
                </a:gs>
              </a:gsLst>
              <a:lin ang="5400000" scaled="0"/>
            </a:gradFill>
            <a:ln w="6350" cap="flat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06" name="Setting took place at kids home on a cold and rainy day, staring miserably out the window."/>
            <p:cNvSpPr txBox="1"/>
            <p:nvPr/>
          </p:nvSpPr>
          <p:spPr>
            <a:xfrm>
              <a:off x="138694" y="910812"/>
              <a:ext cx="3772095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/>
            </a:lstStyle>
            <a:p>
              <a:r>
                <a:t>Setting took place at kids home on a cold and rainy day, staring miserably out the window. </a:t>
              </a:r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onnector: Elbow 4"/>
          <p:cNvSpPr/>
          <p:nvPr/>
        </p:nvSpPr>
        <p:spPr>
          <a:xfrm>
            <a:off x="1399591" y="1567542"/>
            <a:ext cx="7371186" cy="44600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635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grpSp>
        <p:nvGrpSpPr>
          <p:cNvPr id="112" name="Rectangle 6"/>
          <p:cNvGrpSpPr/>
          <p:nvPr/>
        </p:nvGrpSpPr>
        <p:grpSpPr>
          <a:xfrm>
            <a:off x="1156995" y="2369976"/>
            <a:ext cx="3116426" cy="3620278"/>
            <a:chOff x="0" y="0"/>
            <a:chExt cx="3116424" cy="3620277"/>
          </a:xfrm>
        </p:grpSpPr>
        <p:sp>
          <p:nvSpPr>
            <p:cNvPr id="110" name="Rectangle"/>
            <p:cNvSpPr/>
            <p:nvPr/>
          </p:nvSpPr>
          <p:spPr>
            <a:xfrm>
              <a:off x="-1" y="-1"/>
              <a:ext cx="3116426" cy="3620279"/>
            </a:xfrm>
            <a:prstGeom prst="rect">
              <a:avLst/>
            </a:pr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1" name="PLOT…"/>
            <p:cNvSpPr txBox="1"/>
            <p:nvPr/>
          </p:nvSpPr>
          <p:spPr>
            <a:xfrm>
              <a:off x="-1" y="576968"/>
              <a:ext cx="3116426" cy="2466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6600">
                  <a:solidFill>
                    <a:srgbClr val="FFFFFF"/>
                  </a:solidFill>
                </a:defRPr>
              </a:pPr>
              <a:r>
                <a:rPr dirty="0"/>
                <a:t>PLOT </a:t>
              </a:r>
            </a:p>
            <a:p>
              <a:pPr algn="ctr">
                <a:defRPr sz="1900">
                  <a:solidFill>
                    <a:srgbClr val="FFFFFF"/>
                  </a:solidFill>
                </a:defRPr>
              </a:pPr>
              <a:r>
                <a:rPr dirty="0"/>
                <a:t>The kids need to get the mess cleaned up before their mother comes home and punish them for a fault they didn’t do.</a:t>
              </a:r>
            </a:p>
          </p:txBody>
        </p:sp>
      </p:grpSp>
      <p:grpSp>
        <p:nvGrpSpPr>
          <p:cNvPr id="115" name="Rectangle 7"/>
          <p:cNvGrpSpPr/>
          <p:nvPr/>
        </p:nvGrpSpPr>
        <p:grpSpPr>
          <a:xfrm>
            <a:off x="1539634" y="-594362"/>
            <a:ext cx="5714403" cy="2856544"/>
            <a:chOff x="0" y="-1127119"/>
            <a:chExt cx="5714402" cy="2856542"/>
          </a:xfrm>
        </p:grpSpPr>
        <p:sp>
          <p:nvSpPr>
            <p:cNvPr id="113" name="Rectangle"/>
            <p:cNvSpPr/>
            <p:nvPr/>
          </p:nvSpPr>
          <p:spPr>
            <a:xfrm>
              <a:off x="0" y="7871"/>
              <a:ext cx="5714403" cy="100923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chemeClr val="accent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14" name="Problem…"/>
            <p:cNvSpPr txBox="1"/>
            <p:nvPr/>
          </p:nvSpPr>
          <p:spPr>
            <a:xfrm>
              <a:off x="10489" y="-1127120"/>
              <a:ext cx="5693425" cy="28565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4400"/>
              </a:pPr>
              <a:r>
                <a:rPr dirty="0"/>
                <a:t>Problem</a:t>
              </a:r>
            </a:p>
            <a:p>
              <a:pPr defTabSz="457200">
                <a:defRPr sz="2100">
                  <a:solidFill>
                    <a:srgbClr val="333333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sz="1600" dirty="0"/>
                <a:t>The mess being created, by the cat tricks to entertain the kids despite children’s fish objections, has reached an unmanageable state</a:t>
              </a:r>
              <a:r>
                <a:rPr dirty="0"/>
                <a:t>.</a:t>
              </a:r>
            </a:p>
          </p:txBody>
        </p:sp>
      </p:grpSp>
      <p:grpSp>
        <p:nvGrpSpPr>
          <p:cNvPr id="118" name="Rectangle 8"/>
          <p:cNvGrpSpPr/>
          <p:nvPr/>
        </p:nvGrpSpPr>
        <p:grpSpPr>
          <a:xfrm>
            <a:off x="5227442" y="3173117"/>
            <a:ext cx="5807564" cy="2013995"/>
            <a:chOff x="-1203579" y="6177"/>
            <a:chExt cx="5807562" cy="2013993"/>
          </a:xfrm>
        </p:grpSpPr>
        <p:sp>
          <p:nvSpPr>
            <p:cNvPr id="116" name="Rectangle"/>
            <p:cNvSpPr/>
            <p:nvPr/>
          </p:nvSpPr>
          <p:spPr>
            <a:xfrm>
              <a:off x="0" y="6177"/>
              <a:ext cx="2883886" cy="792053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chemeClr val="accent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17" name="Solution…"/>
            <p:cNvSpPr txBox="1"/>
            <p:nvPr/>
          </p:nvSpPr>
          <p:spPr>
            <a:xfrm>
              <a:off x="-1203580" y="6571"/>
              <a:ext cx="5807564" cy="2013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4400"/>
              </a:pPr>
              <a:r>
                <a:rPr dirty="0"/>
                <a:t>Solution</a:t>
              </a:r>
            </a:p>
            <a:p>
              <a:pPr algn="ctr">
                <a:defRPr sz="2100"/>
              </a:pPr>
              <a:r>
                <a:rPr dirty="0"/>
                <a:t>Before their mom arrived</a:t>
              </a:r>
              <a:r>
                <a:rPr lang="en-US" dirty="0"/>
                <a:t>,</a:t>
              </a:r>
              <a:r>
                <a:rPr dirty="0"/>
                <a:t> the Cat cleaned up the mess and disappeared leaving the children speechless. </a:t>
              </a:r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 1"/>
          <p:cNvSpPr txBox="1"/>
          <p:nvPr/>
        </p:nvSpPr>
        <p:spPr>
          <a:xfrm>
            <a:off x="917345" y="881251"/>
            <a:ext cx="8816202" cy="4832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2800"/>
            </a:pPr>
            <a:r>
              <a:rPr lang="en-US" b="1" dirty="0">
                <a:highlight>
                  <a:srgbClr val="008000"/>
                </a:highlight>
              </a:rPr>
              <a:t>This is </a:t>
            </a:r>
            <a:r>
              <a:rPr b="1" dirty="0">
                <a:highlight>
                  <a:srgbClr val="008000"/>
                </a:highlight>
              </a:rPr>
              <a:t> an outstanding and funny book. </a:t>
            </a:r>
          </a:p>
          <a:p>
            <a:pPr algn="ctr">
              <a:defRPr sz="2800"/>
            </a:pPr>
            <a:endParaRPr dirty="0"/>
          </a:p>
          <a:p>
            <a:pPr algn="just">
              <a:defRPr sz="2800" u="sng"/>
            </a:pPr>
            <a:r>
              <a:rPr dirty="0"/>
              <a:t>3 reasons to make this book</a:t>
            </a:r>
            <a:r>
              <a:rPr lang="en-US" dirty="0"/>
              <a:t> my favorites</a:t>
            </a:r>
            <a:r>
              <a:rPr dirty="0"/>
              <a:t>:</a:t>
            </a:r>
          </a:p>
          <a:p>
            <a:pPr algn="just">
              <a:defRPr sz="2800"/>
            </a:pPr>
            <a:endParaRPr lang="en-US" dirty="0"/>
          </a:p>
          <a:p>
            <a:pPr algn="just">
              <a:defRPr sz="2800"/>
            </a:pPr>
            <a:r>
              <a:rPr dirty="0"/>
              <a:t>1.It’s a funny,</a:t>
            </a:r>
            <a:r>
              <a:rPr lang="en-US" dirty="0"/>
              <a:t> </a:t>
            </a:r>
            <a:r>
              <a:rPr dirty="0"/>
              <a:t>easy read, with amusing pictures and rhymes.</a:t>
            </a:r>
          </a:p>
          <a:p>
            <a:pPr algn="just">
              <a:defRPr sz="2800"/>
            </a:pPr>
            <a:endParaRPr lang="en-US" dirty="0"/>
          </a:p>
          <a:p>
            <a:pPr algn="just">
              <a:defRPr sz="2800"/>
            </a:pPr>
            <a:r>
              <a:rPr dirty="0"/>
              <a:t>2. Have many lessons, such as; </a:t>
            </a:r>
            <a:endParaRPr lang="en-US" dirty="0"/>
          </a:p>
          <a:p>
            <a:pPr algn="just">
              <a:defRPr sz="2800"/>
            </a:pPr>
            <a:r>
              <a:rPr dirty="0"/>
              <a:t>Think before you Act, don’t listen to strangers, Be careful Etc.</a:t>
            </a:r>
          </a:p>
          <a:p>
            <a:pPr algn="just">
              <a:defRPr sz="2800"/>
            </a:pPr>
            <a:endParaRPr lang="en-US" dirty="0"/>
          </a:p>
          <a:p>
            <a:pPr algn="just">
              <a:defRPr sz="2800"/>
            </a:pPr>
            <a:r>
              <a:rPr dirty="0"/>
              <a:t>3. Great pick-me-up book.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209</Words>
  <Application>Microsoft Macintosh PowerPoint</Application>
  <PresentationFormat>Widescreen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4</cp:revision>
  <dcterms:modified xsi:type="dcterms:W3CDTF">2022-12-04T11:55:29Z</dcterms:modified>
</cp:coreProperties>
</file>