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8" r:id="rId3"/>
    <p:sldId id="257" r:id="rId4"/>
    <p:sldId id="260" r:id="rId5"/>
    <p:sldId id="261"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AC456A-492E-4EEC-B814-BC348C6982D8}"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981C5-DF48-4422-8151-18351659684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793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C456A-492E-4EEC-B814-BC348C6982D8}"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981C5-DF48-4422-8151-183516596842}" type="slidenum">
              <a:rPr lang="en-US" smtClean="0"/>
              <a:t>‹#›</a:t>
            </a:fld>
            <a:endParaRPr lang="en-US"/>
          </a:p>
        </p:txBody>
      </p:sp>
    </p:spTree>
    <p:extLst>
      <p:ext uri="{BB962C8B-B14F-4D97-AF65-F5344CB8AC3E}">
        <p14:creationId xmlns:p14="http://schemas.microsoft.com/office/powerpoint/2010/main" val="213110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C456A-492E-4EEC-B814-BC348C6982D8}"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981C5-DF48-4422-8151-183516596842}" type="slidenum">
              <a:rPr lang="en-US" smtClean="0"/>
              <a:t>‹#›</a:t>
            </a:fld>
            <a:endParaRPr lang="en-US"/>
          </a:p>
        </p:txBody>
      </p:sp>
    </p:spTree>
    <p:extLst>
      <p:ext uri="{BB962C8B-B14F-4D97-AF65-F5344CB8AC3E}">
        <p14:creationId xmlns:p14="http://schemas.microsoft.com/office/powerpoint/2010/main" val="2095923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C456A-492E-4EEC-B814-BC348C6982D8}"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981C5-DF48-4422-8151-183516596842}" type="slidenum">
              <a:rPr lang="en-US" smtClean="0"/>
              <a:t>‹#›</a:t>
            </a:fld>
            <a:endParaRPr lang="en-US"/>
          </a:p>
        </p:txBody>
      </p:sp>
    </p:spTree>
    <p:extLst>
      <p:ext uri="{BB962C8B-B14F-4D97-AF65-F5344CB8AC3E}">
        <p14:creationId xmlns:p14="http://schemas.microsoft.com/office/powerpoint/2010/main" val="2123355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AC456A-492E-4EEC-B814-BC348C6982D8}"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C981C5-DF48-4422-8151-18351659684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54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AC456A-492E-4EEC-B814-BC348C6982D8}"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981C5-DF48-4422-8151-183516596842}" type="slidenum">
              <a:rPr lang="en-US" smtClean="0"/>
              <a:t>‹#›</a:t>
            </a:fld>
            <a:endParaRPr lang="en-US"/>
          </a:p>
        </p:txBody>
      </p:sp>
    </p:spTree>
    <p:extLst>
      <p:ext uri="{BB962C8B-B14F-4D97-AF65-F5344CB8AC3E}">
        <p14:creationId xmlns:p14="http://schemas.microsoft.com/office/powerpoint/2010/main" val="139657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AC456A-492E-4EEC-B814-BC348C6982D8}"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C981C5-DF48-4422-8151-183516596842}" type="slidenum">
              <a:rPr lang="en-US" smtClean="0"/>
              <a:t>‹#›</a:t>
            </a:fld>
            <a:endParaRPr lang="en-US"/>
          </a:p>
        </p:txBody>
      </p:sp>
    </p:spTree>
    <p:extLst>
      <p:ext uri="{BB962C8B-B14F-4D97-AF65-F5344CB8AC3E}">
        <p14:creationId xmlns:p14="http://schemas.microsoft.com/office/powerpoint/2010/main" val="354751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AC456A-492E-4EEC-B814-BC348C6982D8}"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C981C5-DF48-4422-8151-183516596842}" type="slidenum">
              <a:rPr lang="en-US" smtClean="0"/>
              <a:t>‹#›</a:t>
            </a:fld>
            <a:endParaRPr lang="en-US"/>
          </a:p>
        </p:txBody>
      </p:sp>
    </p:spTree>
    <p:extLst>
      <p:ext uri="{BB962C8B-B14F-4D97-AF65-F5344CB8AC3E}">
        <p14:creationId xmlns:p14="http://schemas.microsoft.com/office/powerpoint/2010/main" val="418581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3AC456A-492E-4EEC-B814-BC348C6982D8}" type="datetimeFigureOut">
              <a:rPr lang="en-US" smtClean="0"/>
              <a:t>12/2/2022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5C981C5-DF48-4422-8151-183516596842}" type="slidenum">
              <a:rPr lang="en-US" smtClean="0"/>
              <a:t>‹#›</a:t>
            </a:fld>
            <a:endParaRPr lang="en-US"/>
          </a:p>
        </p:txBody>
      </p:sp>
    </p:spTree>
    <p:extLst>
      <p:ext uri="{BB962C8B-B14F-4D97-AF65-F5344CB8AC3E}">
        <p14:creationId xmlns:p14="http://schemas.microsoft.com/office/powerpoint/2010/main" val="1779877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3AC456A-492E-4EEC-B814-BC348C6982D8}" type="datetimeFigureOut">
              <a:rPr lang="en-US" smtClean="0"/>
              <a:t>12/2/2022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5C981C5-DF48-4422-8151-183516596842}" type="slidenum">
              <a:rPr lang="en-US" smtClean="0"/>
              <a:t>‹#›</a:t>
            </a:fld>
            <a:endParaRPr lang="en-US"/>
          </a:p>
        </p:txBody>
      </p:sp>
    </p:spTree>
    <p:extLst>
      <p:ext uri="{BB962C8B-B14F-4D97-AF65-F5344CB8AC3E}">
        <p14:creationId xmlns:p14="http://schemas.microsoft.com/office/powerpoint/2010/main" val="2368636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AC456A-492E-4EEC-B814-BC348C6982D8}"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C981C5-DF48-4422-8151-183516596842}" type="slidenum">
              <a:rPr lang="en-US" smtClean="0"/>
              <a:t>‹#›</a:t>
            </a:fld>
            <a:endParaRPr lang="en-US"/>
          </a:p>
        </p:txBody>
      </p:sp>
    </p:spTree>
    <p:extLst>
      <p:ext uri="{BB962C8B-B14F-4D97-AF65-F5344CB8AC3E}">
        <p14:creationId xmlns:p14="http://schemas.microsoft.com/office/powerpoint/2010/main" val="1504843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3AC456A-492E-4EEC-B814-BC348C6982D8}" type="datetimeFigureOut">
              <a:rPr lang="en-US" smtClean="0"/>
              <a:t>12/2/2022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5C981C5-DF48-4422-8151-18351659684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7863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worldwildlife.org/species/black-rhino#:~:text=Habitat%20Loss%20and%20Fragmentation,risk%20of%20poaching%20and%20inbreeding." TargetMode="External"/><Relationship Id="rId3" Type="http://schemas.openxmlformats.org/officeDocument/2006/relationships/hyperlink" Target="https://www.worldwildlife.org/stories/tree-kangaroo-facts-about-these-declining-species#:~:text=Habitat%20loss%20through%20deforestation%20and,for%20wood%20and%20wood%20products." TargetMode="External"/><Relationship Id="rId7" Type="http://schemas.openxmlformats.org/officeDocument/2006/relationships/hyperlink" Target="https://onlinelibrary.wiley.com/doi/10.1002/aqc.2331" TargetMode="External"/><Relationship Id="rId2" Type="http://schemas.openxmlformats.org/officeDocument/2006/relationships/hyperlink" Target="https://www.iberdrola.com/sustainability/extinct-animals" TargetMode="External"/><Relationship Id="rId1" Type="http://schemas.openxmlformats.org/officeDocument/2006/relationships/slideLayout" Target="../slideLayouts/slideLayout2.xml"/><Relationship Id="rId6" Type="http://schemas.openxmlformats.org/officeDocument/2006/relationships/hyperlink" Target="https://www.worldwildlife.org/species/black-rhino#:~:text=Today%2C%20black%20rhinos%20remain%20critically,use%20them%20in%20folk%20remedies." TargetMode="External"/><Relationship Id="rId5" Type="http://schemas.openxmlformats.org/officeDocument/2006/relationships/hyperlink" Target="https://www.neaq.org/animal/southern-rockhopper-penguin/#:~:text=Conservation%20status,away%20from%20southern%20rockhopper%20penguins." TargetMode="External"/><Relationship Id="rId4" Type="http://schemas.openxmlformats.org/officeDocument/2006/relationships/hyperlink" Target="https://www.zoo.org/tkcp/tkcpfacts#:~:text=Status%20and%20Conservation%20Threats,danger%20to%20tree%20kangaroo%20populations."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A156-B0A0-78C5-785B-E758CFBF5E7A}"/>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 Reasons Behind Extinction</a:t>
            </a:r>
          </a:p>
        </p:txBody>
      </p:sp>
      <p:sp>
        <p:nvSpPr>
          <p:cNvPr id="3" name="Subtitle 2">
            <a:extLst>
              <a:ext uri="{FF2B5EF4-FFF2-40B4-BE49-F238E27FC236}">
                <a16:creationId xmlns:a16="http://schemas.microsoft.com/office/drawing/2014/main" id="{A8E92AFC-8D1C-889E-D90D-CFE0C213522E}"/>
              </a:ext>
            </a:extLst>
          </p:cNvPr>
          <p:cNvSpPr>
            <a:spLocks noGrp="1"/>
          </p:cNvSpPr>
          <p:nvPr>
            <p:ph type="subTitle" idx="1"/>
          </p:nvPr>
        </p:nvSpPr>
        <p:spPr/>
        <p:txBody>
          <a:bodyPr/>
          <a:lstStyle/>
          <a:p>
            <a:r>
              <a:rPr lang="en-US" dirty="0"/>
              <a:t>By: Layan Kurdi 6E</a:t>
            </a:r>
          </a:p>
        </p:txBody>
      </p:sp>
      <p:pic>
        <p:nvPicPr>
          <p:cNvPr id="5122" name="Picture 2" descr="Top 10 Reasons Why Plants and Animals Go Extinct">
            <a:extLst>
              <a:ext uri="{FF2B5EF4-FFF2-40B4-BE49-F238E27FC236}">
                <a16:creationId xmlns:a16="http://schemas.microsoft.com/office/drawing/2014/main" id="{2BEADEE5-EFD6-502C-B05A-B16588B5F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6612" y="3429000"/>
            <a:ext cx="5026958" cy="281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81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BF9B-C679-EBB7-4E7D-7C5071FBCC9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are the reasons that let the animals extinction?</a:t>
            </a:r>
          </a:p>
        </p:txBody>
      </p:sp>
      <p:sp>
        <p:nvSpPr>
          <p:cNvPr id="3" name="Content Placeholder 2">
            <a:extLst>
              <a:ext uri="{FF2B5EF4-FFF2-40B4-BE49-F238E27FC236}">
                <a16:creationId xmlns:a16="http://schemas.microsoft.com/office/drawing/2014/main" id="{E3021C83-3E68-7BFF-E60C-2DD7693829B4}"/>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animal extinction causes:</a:t>
            </a:r>
          </a:p>
          <a:p>
            <a:r>
              <a:rPr lang="en-US" dirty="0">
                <a:latin typeface="Arial" panose="020B0604020202020204" pitchFamily="34" charset="0"/>
                <a:cs typeface="Arial" panose="020B0604020202020204" pitchFamily="34" charset="0"/>
              </a:rPr>
              <a:t>genetic and demographic phenomena.</a:t>
            </a:r>
          </a:p>
          <a:p>
            <a:r>
              <a:rPr lang="en-US" dirty="0">
                <a:latin typeface="Arial" panose="020B0604020202020204" pitchFamily="34" charset="0"/>
                <a:cs typeface="Arial" panose="020B0604020202020204" pitchFamily="34" charset="0"/>
              </a:rPr>
              <a:t>habitat destruction in the wild.</a:t>
            </a:r>
          </a:p>
          <a:p>
            <a:r>
              <a:rPr lang="en-US" dirty="0">
                <a:latin typeface="Arial" panose="020B0604020202020204" pitchFamily="34" charset="0"/>
                <a:cs typeface="Arial" panose="020B0604020202020204" pitchFamily="34" charset="0"/>
              </a:rPr>
              <a:t>species introduction that are invasive.</a:t>
            </a:r>
          </a:p>
          <a:p>
            <a:r>
              <a:rPr lang="en-US" dirty="0">
                <a:latin typeface="Arial" panose="020B0604020202020204" pitchFamily="34" charset="0"/>
                <a:cs typeface="Arial" panose="020B0604020202020204" pitchFamily="34" charset="0"/>
              </a:rPr>
              <a:t>global warming.</a:t>
            </a:r>
          </a:p>
          <a:p>
            <a:r>
              <a:rPr lang="en-US" dirty="0">
                <a:latin typeface="Arial" panose="020B0604020202020204" pitchFamily="34" charset="0"/>
                <a:cs typeface="Arial" panose="020B0604020202020204" pitchFamily="34" charset="0"/>
              </a:rPr>
              <a:t>hunting and illicit trade.</a:t>
            </a:r>
          </a:p>
        </p:txBody>
      </p:sp>
      <p:pic>
        <p:nvPicPr>
          <p:cNvPr id="2050" name="Picture 2" descr="Image result for What are the reasons that let the animals extinction?">
            <a:extLst>
              <a:ext uri="{FF2B5EF4-FFF2-40B4-BE49-F238E27FC236}">
                <a16:creationId xmlns:a16="http://schemas.microsoft.com/office/drawing/2014/main" id="{F817D542-6A23-8278-2E6D-23BC8FC12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0353" y="2188228"/>
            <a:ext cx="4499722" cy="378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492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A466D-0E03-D861-8B8A-86CFEC0D2E8B}"/>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Black Rhinos </a:t>
            </a:r>
          </a:p>
        </p:txBody>
      </p:sp>
      <p:sp>
        <p:nvSpPr>
          <p:cNvPr id="3" name="Content Placeholder 2">
            <a:extLst>
              <a:ext uri="{FF2B5EF4-FFF2-40B4-BE49-F238E27FC236}">
                <a16:creationId xmlns:a16="http://schemas.microsoft.com/office/drawing/2014/main" id="{B08CCB38-EFE5-E19D-E5FA-C5271967A48A}"/>
              </a:ext>
            </a:extLst>
          </p:cNvPr>
          <p:cNvSpPr>
            <a:spLocks noGrp="1"/>
          </p:cNvSpPr>
          <p:nvPr>
            <p:ph idx="1"/>
          </p:nvPr>
        </p:nvSpPr>
        <p:spPr>
          <a:xfrm>
            <a:off x="751243" y="1737360"/>
            <a:ext cx="11134164" cy="4706470"/>
          </a:xfrm>
        </p:spPr>
        <p:txBody>
          <a:bodyPr>
            <a:noAutofit/>
          </a:bodyPr>
          <a:lstStyle/>
          <a:p>
            <a:r>
              <a:rPr lang="en-US" b="0" i="0" dirty="0">
                <a:solidFill>
                  <a:srgbClr val="202124"/>
                </a:solidFill>
                <a:effectLst/>
                <a:latin typeface="arial" panose="020B0604020202020204" pitchFamily="34" charset="0"/>
              </a:rPr>
              <a:t>Critically Endangered </a:t>
            </a:r>
          </a:p>
          <a:p>
            <a:r>
              <a:rPr lang="en-US" b="0" i="0" dirty="0">
                <a:solidFill>
                  <a:srgbClr val="202124"/>
                </a:solidFill>
                <a:effectLst/>
                <a:latin typeface="Arial" panose="020B0604020202020204" pitchFamily="34" charset="0"/>
                <a:cs typeface="Arial" panose="020B0604020202020204" pitchFamily="34" charset="0"/>
              </a:rPr>
              <a:t>why are black rhino extinction</a:t>
            </a:r>
            <a:r>
              <a:rPr lang="en-US" dirty="0">
                <a:solidFill>
                  <a:srgbClr val="202124"/>
                </a:solidFill>
                <a:latin typeface="Arial" panose="020B0604020202020204" pitchFamily="34" charset="0"/>
                <a:cs typeface="Arial" panose="020B0604020202020204" pitchFamily="34" charset="0"/>
              </a:rPr>
              <a:t>?</a:t>
            </a:r>
            <a:endParaRPr lang="en-US" b="0" i="0" dirty="0">
              <a:solidFill>
                <a:srgbClr val="202124"/>
              </a:solidFill>
              <a:effectLst/>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Due to growing demand for rhino horn from some Asian users, notably in China and Vietnam, who utilize it in traditional cures, black rhinos are now still considered to be severely endangered.</a:t>
            </a:r>
          </a:p>
          <a:p>
            <a:pPr algn="l"/>
            <a:r>
              <a:rPr lang="en-US" dirty="0">
                <a:latin typeface="Arial" panose="020B0604020202020204" pitchFamily="34" charset="0"/>
                <a:cs typeface="Arial" panose="020B0604020202020204" pitchFamily="34" charset="0"/>
              </a:rPr>
              <a:t>Anther reasoners why black rhinos are extinction</a:t>
            </a:r>
          </a:p>
          <a:p>
            <a:pPr algn="l"/>
            <a:r>
              <a:rPr lang="en-US" i="0" dirty="0">
                <a:solidFill>
                  <a:srgbClr val="202124"/>
                </a:solidFill>
                <a:effectLst/>
                <a:latin typeface="Arial" panose="020B0604020202020204" pitchFamily="34" charset="0"/>
                <a:cs typeface="Arial" panose="020B0604020202020204" pitchFamily="34" charset="0"/>
              </a:rPr>
              <a:t> Habitat Loss and Fragmentation</a:t>
            </a:r>
          </a:p>
          <a:p>
            <a:r>
              <a:rPr lang="en-US" b="0" i="0" dirty="0">
                <a:solidFill>
                  <a:srgbClr val="202124"/>
                </a:solidFill>
                <a:effectLst/>
                <a:latin typeface="Arial" panose="020B0604020202020204" pitchFamily="34" charset="0"/>
                <a:cs typeface="Arial" panose="020B0604020202020204" pitchFamily="34" charset="0"/>
              </a:rPr>
              <a:t>Next to poaching, loss of habitat contributes to declines in rhino population. Human activities such as agriculture, settlements, and infrastructure development result in the loss and fragmentation of rhino habitat, which increases the risk of poaching and inbreeding.</a:t>
            </a:r>
            <a:endParaRPr lang="en-US"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1026" name="Picture 2" descr="Top 5 facts about Black Rhinos | WWF">
            <a:extLst>
              <a:ext uri="{FF2B5EF4-FFF2-40B4-BE49-F238E27FC236}">
                <a16:creationId xmlns:a16="http://schemas.microsoft.com/office/drawing/2014/main" id="{954BAAA1-454F-C8C0-1263-3F1C293F9A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3971" y="179026"/>
            <a:ext cx="3651436" cy="243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38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1562E-3C2D-B60F-A5F8-E789E8D726E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Tree kangaroo</a:t>
            </a:r>
          </a:p>
        </p:txBody>
      </p:sp>
      <p:sp>
        <p:nvSpPr>
          <p:cNvPr id="3" name="Content Placeholder 2">
            <a:extLst>
              <a:ext uri="{FF2B5EF4-FFF2-40B4-BE49-F238E27FC236}">
                <a16:creationId xmlns:a16="http://schemas.microsoft.com/office/drawing/2014/main" id="{F2F60CFC-CA16-B937-CC8F-329BC954E5A8}"/>
              </a:ext>
            </a:extLst>
          </p:cNvPr>
          <p:cNvSpPr>
            <a:spLocks noGrp="1"/>
          </p:cNvSpPr>
          <p:nvPr>
            <p:ph idx="1"/>
          </p:nvPr>
        </p:nvSpPr>
        <p:spPr>
          <a:xfrm>
            <a:off x="950259" y="1849202"/>
            <a:ext cx="10892117" cy="4408163"/>
          </a:xfrm>
        </p:spPr>
        <p:txBody>
          <a:bodyPr>
            <a:noAutofit/>
          </a:bodyPr>
          <a:lstStyle/>
          <a:p>
            <a:r>
              <a:rPr lang="en-US" dirty="0">
                <a:latin typeface="Arial" panose="020B0604020202020204" pitchFamily="34" charset="0"/>
                <a:cs typeface="Arial" panose="020B0604020202020204" pitchFamily="34" charset="0"/>
              </a:rPr>
              <a:t>Threats to Conservation Status and With an estimated natural population of fewer than 2,500 individuals, Matschie's tree kangaroos are a threatened species (IUCN 2014). Populations of tree kangaroos are under risk due to habitat degradation brought on by mining and forestry activities.</a:t>
            </a:r>
          </a:p>
          <a:p>
            <a:r>
              <a:rPr lang="en-US" dirty="0">
                <a:latin typeface="Arial" panose="020B0604020202020204" pitchFamily="34" charset="0"/>
                <a:cs typeface="Arial" panose="020B0604020202020204" pitchFamily="34" charset="0"/>
              </a:rPr>
              <a:t>why are Tree kangaroo  extinction?</a:t>
            </a:r>
          </a:p>
          <a:p>
            <a:r>
              <a:rPr lang="en-US" dirty="0">
                <a:latin typeface="Arial" panose="020B0604020202020204" pitchFamily="34" charset="0"/>
                <a:cs typeface="Arial" panose="020B0604020202020204" pitchFamily="34" charset="0"/>
              </a:rPr>
              <a:t>This species is on the verge of going extinct due to habitat loss brought on by poaching and deforestation. WWF strives to stop illegal logging and promotes the Forest Stewardship Council certification of wood and wood products in order to lessen habitat loss due to deforestation.</a:t>
            </a:r>
          </a:p>
          <a:p>
            <a:r>
              <a:rPr lang="en-US" dirty="0">
                <a:latin typeface="Arial" panose="020B0604020202020204" pitchFamily="34" charset="0"/>
                <a:cs typeface="Arial" panose="020B0604020202020204" pitchFamily="34" charset="0"/>
              </a:rPr>
              <a:t> anther reasons why are Tree kangaroo are  extinction</a:t>
            </a:r>
          </a:p>
          <a:p>
            <a:r>
              <a:rPr lang="en-US" dirty="0">
                <a:latin typeface="Arial" panose="020B0604020202020204" pitchFamily="34" charset="0"/>
                <a:cs typeface="Arial" panose="020B0604020202020204" pitchFamily="34" charset="0"/>
              </a:rPr>
              <a:t>This species is on the verge of going extinct due to habitat loss brought on by poaching and deforestation. WWF strives to stop illegal logging and promotes the Forest Stewardship Council certification of wood and wood products in order to lessen habitat loss due to deforestation.</a:t>
            </a:r>
          </a:p>
        </p:txBody>
      </p:sp>
      <p:pic>
        <p:nvPicPr>
          <p:cNvPr id="3074" name="Picture 2" descr="Turns Out Tree-Kangaroos Exist, And It's Impossible To Scroll Down This  List Without Smiling | Bored Panda">
            <a:extLst>
              <a:ext uri="{FF2B5EF4-FFF2-40B4-BE49-F238E27FC236}">
                <a16:creationId xmlns:a16="http://schemas.microsoft.com/office/drawing/2014/main" id="{1827287F-571B-7BED-5D92-642C4EF99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9883" y="112008"/>
            <a:ext cx="3091702" cy="162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4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9072-204B-8E3F-CDBE-FDB25166402A}"/>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Rockhopper Penguins</a:t>
            </a:r>
          </a:p>
        </p:txBody>
      </p:sp>
      <p:sp>
        <p:nvSpPr>
          <p:cNvPr id="3" name="Content Placeholder 2">
            <a:extLst>
              <a:ext uri="{FF2B5EF4-FFF2-40B4-BE49-F238E27FC236}">
                <a16:creationId xmlns:a16="http://schemas.microsoft.com/office/drawing/2014/main" id="{BAFC2662-F301-4D06-21CA-7BF40DA5E188}"/>
              </a:ext>
            </a:extLst>
          </p:cNvPr>
          <p:cNvSpPr>
            <a:spLocks noGrp="1"/>
          </p:cNvSpPr>
          <p:nvPr>
            <p:ph idx="1"/>
          </p:nvPr>
        </p:nvSpPr>
        <p:spPr>
          <a:xfrm>
            <a:off x="923365" y="1864658"/>
            <a:ext cx="11140608" cy="4527177"/>
          </a:xfrm>
        </p:spPr>
        <p:txBody>
          <a:bodyPr>
            <a:normAutofit fontScale="85000" lnSpcReduction="20000"/>
          </a:bodyPr>
          <a:lstStyle/>
          <a:p>
            <a:r>
              <a:rPr lang="en-US" sz="2200" dirty="0">
                <a:latin typeface="Arial" panose="020B0604020202020204" pitchFamily="34" charset="0"/>
                <a:cs typeface="Arial" panose="020B0604020202020204" pitchFamily="34" charset="0"/>
              </a:rPr>
              <a:t>stance on conservation Due to comparable food shortages and new predators like rats on their nesting islands, their relatives, northern rockhopper penguins, are listed as Endangered, which carries a higher risk of extinction.</a:t>
            </a:r>
          </a:p>
          <a:p>
            <a:r>
              <a:rPr lang="en-US" sz="2200" dirty="0">
                <a:latin typeface="Arial" panose="020B0604020202020204" pitchFamily="34" charset="0"/>
                <a:cs typeface="Arial" panose="020B0604020202020204" pitchFamily="34" charset="0"/>
              </a:rPr>
              <a:t>why are Rockhopper Penguins  extinction?</a:t>
            </a:r>
          </a:p>
          <a:p>
            <a:r>
              <a:rPr lang="en-US" sz="2200" dirty="0">
                <a:latin typeface="Arial" panose="020B0604020202020204" pitchFamily="34" charset="0"/>
                <a:cs typeface="Arial" panose="020B0604020202020204" pitchFamily="34" charset="0"/>
              </a:rPr>
              <a:t>stance on conservation</a:t>
            </a:r>
          </a:p>
          <a:p>
            <a:r>
              <a:rPr lang="en-US" sz="2200" dirty="0">
                <a:latin typeface="Arial" panose="020B0604020202020204" pitchFamily="34" charset="0"/>
                <a:cs typeface="Arial" panose="020B0604020202020204" pitchFamily="34" charset="0"/>
              </a:rPr>
              <a:t>Vulnerable. Southern rockhopper penguins are losing access to food due to pollution, climate change, overfishing, and changes in fish populations.</a:t>
            </a:r>
          </a:p>
          <a:p>
            <a:r>
              <a:rPr lang="en-US" sz="2200" dirty="0">
                <a:latin typeface="Arial" panose="020B0604020202020204" pitchFamily="34" charset="0"/>
                <a:cs typeface="Arial" panose="020B0604020202020204" pitchFamily="34" charset="0"/>
              </a:rPr>
              <a:t> anther reasons why are Rockhopper Penguins are extinction</a:t>
            </a:r>
          </a:p>
          <a:p>
            <a:pPr marL="0" indent="0">
              <a:buNone/>
            </a:pPr>
            <a:r>
              <a:rPr lang="en-US" sz="2200" dirty="0">
                <a:latin typeface="Arial" panose="020B0604020202020204" pitchFamily="34" charset="0"/>
                <a:cs typeface="Arial" panose="020B0604020202020204" pitchFamily="34" charset="0"/>
              </a:rPr>
              <a:t>Numerous seabird species have seen population losses globally as a result of anthropogenic modifications to the maritime environment and changes in the global climate. The significant population reduction of rockhopper penguins (Eudyptes chrysocome and Eudyptes moseleyi) may be caused by rising sea surface temperatures (SST). Since rockhopper penguins normally occupy a low trophic level among diving seabirds in the Southern Ocean, one may anticipate that they will sensitively and quickly reflect changes to the food web brought on by climate change.Adult survival rates in a colony of southern rockhopper penguins (E. chrysocome) on the Falkland Islands were tracked for five years using passive integrated transponders. The range of the mean yearly survival rates was 84 to 96%.Compared to other crested penguin species, these values are high, and they represent</a:t>
            </a:r>
          </a:p>
          <a:p>
            <a:endParaRPr lang="en-US" dirty="0"/>
          </a:p>
          <a:p>
            <a:endParaRPr lang="en-US" dirty="0"/>
          </a:p>
          <a:p>
            <a:endParaRPr lang="en-US" dirty="0"/>
          </a:p>
        </p:txBody>
      </p:sp>
      <p:pic>
        <p:nvPicPr>
          <p:cNvPr id="4098" name="Picture 2" descr="Rockhopper penguins">
            <a:extLst>
              <a:ext uri="{FF2B5EF4-FFF2-40B4-BE49-F238E27FC236}">
                <a16:creationId xmlns:a16="http://schemas.microsoft.com/office/drawing/2014/main" id="{EF84FB9C-F1A1-2FEA-BA5E-A1BBB448D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4098" y="108585"/>
            <a:ext cx="2809875" cy="16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2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E2620-15D3-C749-9B2B-80A1ABD4E634}"/>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21B6A453-04C3-596B-3F45-82CA9619344E}"/>
              </a:ext>
            </a:extLst>
          </p:cNvPr>
          <p:cNvSpPr>
            <a:spLocks noGrp="1"/>
          </p:cNvSpPr>
          <p:nvPr>
            <p:ph idx="1"/>
          </p:nvPr>
        </p:nvSpPr>
        <p:spPr/>
        <p:txBody>
          <a:bodyPr>
            <a:normAutofit fontScale="70000" lnSpcReduction="20000"/>
          </a:bodyPr>
          <a:lstStyle/>
          <a:p>
            <a:pPr marL="0" indent="0" algn="l">
              <a:buNone/>
            </a:pPr>
            <a:br>
              <a:rPr lang="en-US" b="0" i="0" dirty="0">
                <a:solidFill>
                  <a:srgbClr val="202124"/>
                </a:solidFill>
                <a:effectLst/>
                <a:latin typeface="arial" panose="020B0604020202020204" pitchFamily="34" charset="0"/>
              </a:rPr>
            </a:br>
            <a:r>
              <a:rPr lang="en-US" b="0" i="0" dirty="0">
                <a:solidFill>
                  <a:srgbClr val="202124"/>
                </a:solidFill>
                <a:effectLst/>
                <a:latin typeface="arial" panose="020B0604020202020204" pitchFamily="34" charset="0"/>
              </a:rPr>
              <a:t>  </a:t>
            </a:r>
            <a:r>
              <a:rPr lang="en-US" b="0" i="0" u="sng" strike="noStrike" dirty="0">
                <a:solidFill>
                  <a:srgbClr val="1A0DAB"/>
                </a:solidFill>
                <a:effectLst/>
                <a:latin typeface="arial" panose="020B0604020202020204" pitchFamily="34" charset="0"/>
                <a:hlinkClick r:id="rId2"/>
              </a:rPr>
              <a:t>Recently Extinct Animals and Causes – Iberdrola</a:t>
            </a:r>
          </a:p>
          <a:p>
            <a:r>
              <a:rPr lang="en-US" b="0" i="0" u="sng" strike="noStrike" dirty="0">
                <a:solidFill>
                  <a:srgbClr val="1A0DAB"/>
                </a:solidFill>
                <a:effectLst/>
                <a:latin typeface="arial" panose="020B0604020202020204" pitchFamily="34" charset="0"/>
                <a:hlinkClick r:id="rId3"/>
              </a:rPr>
              <a:t>Tree Kangaroo: Facts About These Declining Species – WWF</a:t>
            </a:r>
          </a:p>
          <a:p>
            <a:r>
              <a:rPr lang="en-US" b="0" i="0" u="sng" strike="noStrike" dirty="0">
                <a:solidFill>
                  <a:srgbClr val="1A0DAB"/>
                </a:solidFill>
                <a:effectLst/>
                <a:latin typeface="arial" panose="020B0604020202020204" pitchFamily="34" charset="0"/>
                <a:hlinkClick r:id="rId4"/>
              </a:rPr>
              <a:t>About Tree Kangaroos - Woodland Park Zoo Seattle WA</a:t>
            </a:r>
          </a:p>
          <a:p>
            <a:r>
              <a:rPr lang="en-US" b="0" i="0" u="sng" strike="noStrike" dirty="0">
                <a:solidFill>
                  <a:srgbClr val="1A0DAB"/>
                </a:solidFill>
                <a:effectLst/>
                <a:latin typeface="arial" panose="020B0604020202020204" pitchFamily="34" charset="0"/>
                <a:hlinkClick r:id="rId5"/>
              </a:rPr>
              <a:t>Southern Rockhopper Penguin - New England Aquarium</a:t>
            </a:r>
          </a:p>
          <a:p>
            <a:r>
              <a:rPr lang="en-US" dirty="0">
                <a:solidFill>
                  <a:srgbClr val="202124"/>
                </a:solidFill>
                <a:latin typeface="arial" panose="020B0604020202020204" pitchFamily="34" charset="0"/>
                <a:hlinkClick r:id="rId6"/>
              </a:rPr>
              <a:t>https://www.worldwildlife.org</a:t>
            </a:r>
            <a:r>
              <a:rPr lang="en-US" dirty="0">
                <a:solidFill>
                  <a:srgbClr val="5F6368"/>
                </a:solidFill>
                <a:latin typeface="arial" panose="020B0604020202020204" pitchFamily="34" charset="0"/>
                <a:hlinkClick r:id="rId6"/>
              </a:rPr>
              <a:t> › species › black-rhino</a:t>
            </a:r>
            <a:endParaRPr lang="en-US" dirty="0">
              <a:solidFill>
                <a:srgbClr val="5F6368"/>
              </a:solidFill>
              <a:latin typeface="arial" panose="020B0604020202020204" pitchFamily="34" charset="0"/>
            </a:endParaRPr>
          </a:p>
          <a:p>
            <a:r>
              <a:rPr lang="en-US" b="0" i="0" u="sng" dirty="0">
                <a:solidFill>
                  <a:srgbClr val="1A0DAB"/>
                </a:solidFill>
                <a:effectLst/>
                <a:latin typeface="arial" panose="020B0604020202020204" pitchFamily="34" charset="0"/>
                <a:hlinkClick r:id="rId7"/>
              </a:rPr>
              <a:t>Survival of rockhopper penguins in times of global climate ...</a:t>
            </a:r>
          </a:p>
          <a:p>
            <a:endParaRPr lang="en-US" b="0" i="0" u="sng" strike="noStrike" dirty="0">
              <a:solidFill>
                <a:srgbClr val="1A0DAB"/>
              </a:solidFill>
              <a:effectLst/>
              <a:latin typeface="arial" panose="020B0604020202020204" pitchFamily="34" charset="0"/>
              <a:hlinkClick r:id="rId5"/>
            </a:endParaRPr>
          </a:p>
          <a:p>
            <a:endParaRPr lang="en-US" b="0" i="0" u="sng" strike="noStrike" dirty="0">
              <a:solidFill>
                <a:srgbClr val="1A0DAB"/>
              </a:solidFill>
              <a:effectLst/>
              <a:latin typeface="arial" panose="020B0604020202020204" pitchFamily="34" charset="0"/>
              <a:hlinkClick r:id="rId4"/>
            </a:endParaRPr>
          </a:p>
          <a:p>
            <a:endParaRPr lang="en-US" b="0" i="0" u="sng" strike="noStrike" dirty="0">
              <a:solidFill>
                <a:srgbClr val="1A0DAB"/>
              </a:solidFill>
              <a:effectLst/>
              <a:latin typeface="arial" panose="020B0604020202020204" pitchFamily="34" charset="0"/>
              <a:hlinkClick r:id="rId3"/>
            </a:endParaRPr>
          </a:p>
          <a:p>
            <a:endParaRPr lang="en-US" b="0" i="0" u="sng" strike="noStrike" dirty="0">
              <a:solidFill>
                <a:srgbClr val="1A0DAB"/>
              </a:solidFill>
              <a:effectLst/>
              <a:latin typeface="arial" panose="020B0604020202020204" pitchFamily="34" charset="0"/>
              <a:hlinkClick r:id="rId2"/>
            </a:endParaRPr>
          </a:p>
          <a:p>
            <a:pPr algn="l"/>
            <a:br>
              <a:rPr lang="en-US" b="0" i="0" u="none" strike="noStrike" dirty="0">
                <a:solidFill>
                  <a:srgbClr val="1A0DAB"/>
                </a:solidFill>
                <a:effectLst/>
                <a:latin typeface="arial" panose="020B0604020202020204" pitchFamily="34" charset="0"/>
                <a:hlinkClick r:id="rId8"/>
              </a:rPr>
            </a:br>
            <a:endParaRPr lang="en-US" b="0" i="0" u="none" strike="noStrike" dirty="0">
              <a:solidFill>
                <a:srgbClr val="1A0DAB"/>
              </a:solidFill>
              <a:effectLst/>
              <a:latin typeface="arial" panose="020B0604020202020204" pitchFamily="34" charset="0"/>
              <a:hlinkClick r:id="rId8"/>
            </a:endParaRPr>
          </a:p>
          <a:p>
            <a:endParaRPr lang="en-US" dirty="0"/>
          </a:p>
        </p:txBody>
      </p:sp>
      <p:pic>
        <p:nvPicPr>
          <p:cNvPr id="6146" name="Picture 2" descr="Student Internship Program – Resources – APPA">
            <a:extLst>
              <a:ext uri="{FF2B5EF4-FFF2-40B4-BE49-F238E27FC236}">
                <a16:creationId xmlns:a16="http://schemas.microsoft.com/office/drawing/2014/main" id="{BDCCCC45-A4D6-7A0A-28D6-C88F32F24C9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6480" y="2953741"/>
            <a:ext cx="5804367" cy="3268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93705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63</TotalTime>
  <Words>595</Words>
  <Application>Microsoft Office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vt:lpstr>
      <vt:lpstr>Calibri</vt:lpstr>
      <vt:lpstr>Calibri Light</vt:lpstr>
      <vt:lpstr>Retrospect</vt:lpstr>
      <vt:lpstr> Reasons Behind Extinction</vt:lpstr>
      <vt:lpstr>What are the reasons that let the animals extinction?</vt:lpstr>
      <vt:lpstr>Black Rhinos </vt:lpstr>
      <vt:lpstr>Tree kangaroo</vt:lpstr>
      <vt:lpstr>Rockhopper Penguins</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Reasons Behind Extinction</dc:title>
  <dc:creator>user</dc:creator>
  <cp:lastModifiedBy>user</cp:lastModifiedBy>
  <cp:revision>54</cp:revision>
  <dcterms:created xsi:type="dcterms:W3CDTF">2022-12-02T13:18:15Z</dcterms:created>
  <dcterms:modified xsi:type="dcterms:W3CDTF">2022-12-02T14:21:27Z</dcterms:modified>
</cp:coreProperties>
</file>