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9EF"/>
    <a:srgbClr val="0703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4" autoAdjust="0"/>
    <p:restoredTop sz="94660"/>
  </p:normalViewPr>
  <p:slideViewPr>
    <p:cSldViewPr snapToGrid="0">
      <p:cViewPr varScale="1">
        <p:scale>
          <a:sx n="86" d="100"/>
          <a:sy n="86" d="100"/>
        </p:scale>
        <p:origin x="33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AB0565-7DC6-4BFE-BB4B-96327A71FF15}" type="datetimeFigureOut">
              <a:rPr lang="en-US" smtClean="0"/>
              <a:t>11/30/2022</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5DB4701B-4CE0-4CF1-82BA-858436133EE1}"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87120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AB0565-7DC6-4BFE-BB4B-96327A71FF15}"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4701B-4CE0-4CF1-82BA-858436133EE1}"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30111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AB0565-7DC6-4BFE-BB4B-96327A71FF15}"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4701B-4CE0-4CF1-82BA-858436133EE1}"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52831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AB0565-7DC6-4BFE-BB4B-96327A71FF15}"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4701B-4CE0-4CF1-82BA-858436133EE1}" type="slidenum">
              <a:rPr lang="en-US" smtClean="0"/>
              <a:t>‹#›</a:t>
            </a:fld>
            <a:endParaRPr lang="en-US"/>
          </a:p>
        </p:txBody>
      </p:sp>
    </p:spTree>
    <p:extLst>
      <p:ext uri="{BB962C8B-B14F-4D97-AF65-F5344CB8AC3E}">
        <p14:creationId xmlns:p14="http://schemas.microsoft.com/office/powerpoint/2010/main" val="1095685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AB0565-7DC6-4BFE-BB4B-96327A71FF15}"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4701B-4CE0-4CF1-82BA-858436133EE1}"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04070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AB0565-7DC6-4BFE-BB4B-96327A71FF15}"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4701B-4CE0-4CF1-82BA-858436133EE1}"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98109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AB0565-7DC6-4BFE-BB4B-96327A71FF15}" type="datetimeFigureOut">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4701B-4CE0-4CF1-82BA-858436133EE1}"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21943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AB0565-7DC6-4BFE-BB4B-96327A71FF15}" type="datetimeFigureOut">
              <a:rPr lang="en-US" smtClean="0"/>
              <a:t>11/30/2022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B4701B-4CE0-4CF1-82BA-858436133EE1}"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63446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AB0565-7DC6-4BFE-BB4B-96327A71FF15}" type="datetimeFigureOut">
              <a:rPr lang="en-US" smtClean="0"/>
              <a:t>11/30/2022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B4701B-4CE0-4CF1-82BA-858436133EE1}"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63550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AB0565-7DC6-4BFE-BB4B-96327A71FF15}" type="datetimeFigureOut">
              <a:rPr lang="en-US" smtClean="0"/>
              <a:t>11/30/2022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B4701B-4CE0-4CF1-82BA-858436133EE1}" type="slidenum">
              <a:rPr lang="en-US" smtClean="0"/>
              <a:t>‹#›</a:t>
            </a:fld>
            <a:endParaRPr lang="en-US"/>
          </a:p>
        </p:txBody>
      </p:sp>
    </p:spTree>
    <p:extLst>
      <p:ext uri="{BB962C8B-B14F-4D97-AF65-F5344CB8AC3E}">
        <p14:creationId xmlns:p14="http://schemas.microsoft.com/office/powerpoint/2010/main" val="2148506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AB0565-7DC6-4BFE-BB4B-96327A71FF15}" type="datetimeFigureOut">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4701B-4CE0-4CF1-82BA-858436133EE1}"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479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82AB0565-7DC6-4BFE-BB4B-96327A71FF15}" type="datetimeFigureOut">
              <a:rPr lang="en-US" smtClean="0"/>
              <a:t>11/30/2022</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5DB4701B-4CE0-4CF1-82BA-858436133EE1}"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80519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2AB0565-7DC6-4BFE-BB4B-96327A71FF15}" type="datetimeFigureOut">
              <a:rPr lang="en-US" smtClean="0"/>
              <a:t>11/30/2022</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5DB4701B-4CE0-4CF1-82BA-858436133EE1}"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69113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www.kobo.com/ww/en/ebook/the-dance-in-the-dark-scarlet-and-ivy-book-3" TargetMode="External"/><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161303911@N07/46551682452" TargetMode="External"/><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walmart.com/ip/Scarlet-and-Ivy-The-Curse-in-the-Candlelight-Paperback-9780008308223/840629101?wmlspartner=wlpa&amp;selectedSellerId=972" TargetMode="External"/><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www.thebookbox.co.za/product/scarlet-and-ivy-series-the-whispers-in-the-walls/" TargetMode="External"/><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C3BF3-E68C-4D81-94D1-AE611C8CCC5C}"/>
              </a:ext>
            </a:extLst>
          </p:cNvPr>
          <p:cNvSpPr>
            <a:spLocks noGrp="1"/>
          </p:cNvSpPr>
          <p:nvPr>
            <p:ph type="ctrTitle"/>
          </p:nvPr>
        </p:nvSpPr>
        <p:spPr/>
        <p:txBody>
          <a:bodyPr/>
          <a:lstStyle/>
          <a:p>
            <a:r>
              <a:rPr lang="en-US" dirty="0">
                <a:latin typeface="Brush Script MT" panose="03060802040406070304" pitchFamily="66" charset="0"/>
              </a:rPr>
              <a:t>Scarlet And Ivy</a:t>
            </a:r>
          </a:p>
        </p:txBody>
      </p:sp>
      <p:sp>
        <p:nvSpPr>
          <p:cNvPr id="3" name="Subtitle 2">
            <a:extLst>
              <a:ext uri="{FF2B5EF4-FFF2-40B4-BE49-F238E27FC236}">
                <a16:creationId xmlns:a16="http://schemas.microsoft.com/office/drawing/2014/main" id="{055B977F-2188-4A00-9923-E34010723EF9}"/>
              </a:ext>
            </a:extLst>
          </p:cNvPr>
          <p:cNvSpPr>
            <a:spLocks noGrp="1"/>
          </p:cNvSpPr>
          <p:nvPr>
            <p:ph type="subTitle" idx="1"/>
          </p:nvPr>
        </p:nvSpPr>
        <p:spPr>
          <a:xfrm>
            <a:off x="2630844" y="3770901"/>
            <a:ext cx="8637072" cy="977621"/>
          </a:xfrm>
        </p:spPr>
        <p:txBody>
          <a:bodyPr/>
          <a:lstStyle/>
          <a:p>
            <a:r>
              <a:rPr lang="en-US" dirty="0"/>
              <a:t>By </a:t>
            </a:r>
            <a:r>
              <a:rPr lang="en-US" dirty="0">
                <a:latin typeface="Blackadder ITC" panose="04020505051007020D02" pitchFamily="82" charset="0"/>
              </a:rPr>
              <a:t>Sophie Cleverly</a:t>
            </a:r>
          </a:p>
          <a:p>
            <a:r>
              <a:rPr lang="en-US" dirty="0"/>
              <a:t>Made  by </a:t>
            </a:r>
            <a:r>
              <a:rPr lang="en-US" dirty="0">
                <a:latin typeface="Brush Script MT" panose="03060802040406070304" pitchFamily="66" charset="0"/>
              </a:rPr>
              <a:t>Elisa 6B</a:t>
            </a:r>
          </a:p>
        </p:txBody>
      </p:sp>
      <p:pic>
        <p:nvPicPr>
          <p:cNvPr id="1028" name="Picture 4" descr="The Lost Twin: Book 1 (Scarlet and Ivy) : Cleverly, Sophie: Amazon.co.uk:  Books">
            <a:extLst>
              <a:ext uri="{FF2B5EF4-FFF2-40B4-BE49-F238E27FC236}">
                <a16:creationId xmlns:a16="http://schemas.microsoft.com/office/drawing/2014/main" id="{E4A1FE51-D170-4684-A8C0-5C9169E9AF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0484" y="3770901"/>
            <a:ext cx="4971773" cy="1537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486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7D63C-EE9E-418D-ACE1-7F3D6B74AB99}"/>
              </a:ext>
            </a:extLst>
          </p:cNvPr>
          <p:cNvSpPr>
            <a:spLocks noGrp="1"/>
          </p:cNvSpPr>
          <p:nvPr>
            <p:ph type="title"/>
          </p:nvPr>
        </p:nvSpPr>
        <p:spPr/>
        <p:txBody>
          <a:bodyPr/>
          <a:lstStyle/>
          <a:p>
            <a:r>
              <a:rPr lang="en-US" dirty="0"/>
              <a:t>About this story</a:t>
            </a:r>
          </a:p>
        </p:txBody>
      </p:sp>
      <p:sp>
        <p:nvSpPr>
          <p:cNvPr id="3" name="Content Placeholder 2">
            <a:extLst>
              <a:ext uri="{FF2B5EF4-FFF2-40B4-BE49-F238E27FC236}">
                <a16:creationId xmlns:a16="http://schemas.microsoft.com/office/drawing/2014/main" id="{26A82A4A-80F8-411F-8CDF-B4863D81001A}"/>
              </a:ext>
            </a:extLst>
          </p:cNvPr>
          <p:cNvSpPr>
            <a:spLocks noGrp="1"/>
          </p:cNvSpPr>
          <p:nvPr>
            <p:ph sz="quarter" idx="13"/>
          </p:nvPr>
        </p:nvSpPr>
        <p:spPr/>
        <p:txBody>
          <a:bodyPr/>
          <a:lstStyle/>
          <a:p>
            <a:r>
              <a:rPr lang="en-US" dirty="0">
                <a:latin typeface="Bahnschrift SemiBold SemiConden" panose="020B0502040204020203" pitchFamily="34" charset="0"/>
              </a:rPr>
              <a:t>This story is by </a:t>
            </a:r>
            <a:r>
              <a:rPr lang="en-US" dirty="0" err="1">
                <a:latin typeface="Bahnschrift SemiBold SemiConden" panose="020B0502040204020203" pitchFamily="34" charset="0"/>
              </a:rPr>
              <a:t>sophie</a:t>
            </a:r>
            <a:r>
              <a:rPr lang="en-US" dirty="0">
                <a:latin typeface="Bahnschrift SemiBold SemiConden" panose="020B0502040204020203" pitchFamily="34" charset="0"/>
              </a:rPr>
              <a:t> cleverly its called  scarlet and ivy it has 6 series which are the lost twin, the whispers in the wall, the dance in the dark, the lights under the lake, the curse in the candle light and the last secret.</a:t>
            </a:r>
          </a:p>
          <a:p>
            <a:pPr marL="0" indent="0">
              <a:buNone/>
            </a:pPr>
            <a:r>
              <a:rPr lang="en-US" dirty="0">
                <a:latin typeface="Bahnschrift SemiBold SemiConden" panose="020B0502040204020203" pitchFamily="34" charset="0"/>
              </a:rPr>
              <a:t>This story has a rating on amazon of 4.7 out of 5</a:t>
            </a:r>
          </a:p>
          <a:p>
            <a:pPr marL="0" indent="0">
              <a:buNone/>
            </a:pPr>
            <a:r>
              <a:rPr lang="en-US" dirty="0">
                <a:latin typeface="Bahnschrift SemiBold SemiConden" panose="020B0502040204020203" pitchFamily="34" charset="0"/>
              </a:rPr>
              <a:t>Theme: suspense </a:t>
            </a:r>
          </a:p>
        </p:txBody>
      </p:sp>
      <p:pic>
        <p:nvPicPr>
          <p:cNvPr id="2050" name="Picture 2" descr="Scarlet and Ivy Collection 6 Books Set by Sophie Cleverly for sale online |  eBay">
            <a:extLst>
              <a:ext uri="{FF2B5EF4-FFF2-40B4-BE49-F238E27FC236}">
                <a16:creationId xmlns:a16="http://schemas.microsoft.com/office/drawing/2014/main" id="{DC2584FC-DC9E-4C60-B2BA-C07C334C50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3153" y="3068898"/>
            <a:ext cx="3696070" cy="3047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258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8B5CA-3E2B-4222-A58D-54C07921C12E}"/>
              </a:ext>
            </a:extLst>
          </p:cNvPr>
          <p:cNvSpPr>
            <a:spLocks noGrp="1"/>
          </p:cNvSpPr>
          <p:nvPr>
            <p:ph type="title"/>
          </p:nvPr>
        </p:nvSpPr>
        <p:spPr/>
        <p:txBody>
          <a:bodyPr/>
          <a:lstStyle/>
          <a:p>
            <a:r>
              <a:rPr lang="en-US" dirty="0"/>
              <a:t>The lost twin</a:t>
            </a:r>
          </a:p>
        </p:txBody>
      </p:sp>
      <p:sp>
        <p:nvSpPr>
          <p:cNvPr id="3" name="Content Placeholder 2">
            <a:extLst>
              <a:ext uri="{FF2B5EF4-FFF2-40B4-BE49-F238E27FC236}">
                <a16:creationId xmlns:a16="http://schemas.microsoft.com/office/drawing/2014/main" id="{0C811991-402B-49C6-8697-12A5B912C230}"/>
              </a:ext>
            </a:extLst>
          </p:cNvPr>
          <p:cNvSpPr>
            <a:spLocks noGrp="1"/>
          </p:cNvSpPr>
          <p:nvPr>
            <p:ph sz="quarter" idx="13"/>
          </p:nvPr>
        </p:nvSpPr>
        <p:spPr/>
        <p:txBody>
          <a:bodyPr/>
          <a:lstStyle/>
          <a:p>
            <a:r>
              <a:rPr lang="en-US" dirty="0"/>
              <a:t>This lost twin is about a two twins who were identical one twin was sent to school while the other one stayed at her aunt because her family didn’t want her though later than she received a letter from her sisters school mentioning that she has to take her place in this weird school as her sister who she was told was dead as well as a weird headmistress.</a:t>
            </a:r>
          </a:p>
          <a:p>
            <a:r>
              <a:rPr lang="en-US" dirty="0"/>
              <a:t>Peoples  reviews</a:t>
            </a:r>
          </a:p>
          <a:p>
            <a:pPr marL="0" indent="0">
              <a:buNone/>
            </a:pPr>
            <a:r>
              <a:rPr lang="en-US" dirty="0"/>
              <a:t>‘’This is one of the best books I have ever read.it was exciting, funny, warm and mysterious’’. Lily age 9.</a:t>
            </a:r>
          </a:p>
        </p:txBody>
      </p:sp>
      <p:pic>
        <p:nvPicPr>
          <p:cNvPr id="3074" name="Picture 2" descr="Scarlet And Ivy - Book 1 - The Lost Twin - Sophie Cleverly School Books  Primary School Book Store School Books Secondary School Books Ireland">
            <a:extLst>
              <a:ext uri="{FF2B5EF4-FFF2-40B4-BE49-F238E27FC236}">
                <a16:creationId xmlns:a16="http://schemas.microsoft.com/office/drawing/2014/main" id="{1626C288-9F60-4A98-8ADE-B7FA4861FA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4225" y="4222997"/>
            <a:ext cx="11239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870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2900F-0E84-4E20-8AA7-FA3B916C1D51}"/>
              </a:ext>
            </a:extLst>
          </p:cNvPr>
          <p:cNvSpPr>
            <a:spLocks noGrp="1"/>
          </p:cNvSpPr>
          <p:nvPr>
            <p:ph type="title"/>
          </p:nvPr>
        </p:nvSpPr>
        <p:spPr/>
        <p:txBody>
          <a:bodyPr/>
          <a:lstStyle/>
          <a:p>
            <a:r>
              <a:rPr lang="en-US" dirty="0"/>
              <a:t>The whispers in the wall</a:t>
            </a:r>
          </a:p>
        </p:txBody>
      </p:sp>
      <p:sp>
        <p:nvSpPr>
          <p:cNvPr id="3" name="Content Placeholder 2">
            <a:extLst>
              <a:ext uri="{FF2B5EF4-FFF2-40B4-BE49-F238E27FC236}">
                <a16:creationId xmlns:a16="http://schemas.microsoft.com/office/drawing/2014/main" id="{90266D27-BEB5-4B32-A9EA-A67309F8C899}"/>
              </a:ext>
            </a:extLst>
          </p:cNvPr>
          <p:cNvSpPr>
            <a:spLocks noGrp="1"/>
          </p:cNvSpPr>
          <p:nvPr>
            <p:ph sz="quarter" idx="13"/>
          </p:nvPr>
        </p:nvSpPr>
        <p:spPr/>
        <p:txBody>
          <a:bodyPr/>
          <a:lstStyle/>
          <a:p>
            <a:pPr marL="0" indent="0">
              <a:buNone/>
            </a:pPr>
            <a:r>
              <a:rPr lang="en-US" dirty="0"/>
              <a:t>New weird headmaster legend says he drowned a child worse than before the twins are in danger again while the cold wind and snow outside bullies everywhere secret passages whispers heard in the walls just want to be let out scary news letters </a:t>
            </a:r>
          </a:p>
          <a:p>
            <a:pPr marL="0" indent="0">
              <a:buNone/>
            </a:pPr>
            <a:r>
              <a:rPr lang="en-US" dirty="0"/>
              <a:t>Peoples reviews</a:t>
            </a:r>
          </a:p>
          <a:p>
            <a:pPr marL="0" indent="0">
              <a:buNone/>
            </a:pPr>
            <a:r>
              <a:rPr lang="en-US" dirty="0"/>
              <a:t>‘’The whole book was brilliant… after the first paragraph it was as if ivy was my best friend’’. Ciara, aged 10</a:t>
            </a:r>
          </a:p>
        </p:txBody>
      </p:sp>
      <p:pic>
        <p:nvPicPr>
          <p:cNvPr id="5" name="Picture 4" descr="The Whispers in the Walls (Scarlet and Ivy - Book 2) - My Booktopia">
            <a:extLst>
              <a:ext uri="{FF2B5EF4-FFF2-40B4-BE49-F238E27FC236}">
                <a16:creationId xmlns:a16="http://schemas.microsoft.com/office/drawing/2014/main" id="{FD8C56EF-EFC6-456B-A1EB-6C0D22D673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3347" y="4338981"/>
            <a:ext cx="1143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68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11710-0C88-4330-92C2-F7B85A98DC72}"/>
              </a:ext>
            </a:extLst>
          </p:cNvPr>
          <p:cNvSpPr>
            <a:spLocks noGrp="1"/>
          </p:cNvSpPr>
          <p:nvPr>
            <p:ph type="title"/>
          </p:nvPr>
        </p:nvSpPr>
        <p:spPr/>
        <p:txBody>
          <a:bodyPr/>
          <a:lstStyle/>
          <a:p>
            <a:r>
              <a:rPr lang="en-US" dirty="0"/>
              <a:t>The dance in the dark</a:t>
            </a:r>
          </a:p>
        </p:txBody>
      </p:sp>
      <p:sp>
        <p:nvSpPr>
          <p:cNvPr id="3" name="Content Placeholder 2">
            <a:extLst>
              <a:ext uri="{FF2B5EF4-FFF2-40B4-BE49-F238E27FC236}">
                <a16:creationId xmlns:a16="http://schemas.microsoft.com/office/drawing/2014/main" id="{7F4C8E24-650B-4F4F-A8D0-F441A9DA7439}"/>
              </a:ext>
            </a:extLst>
          </p:cNvPr>
          <p:cNvSpPr>
            <a:spLocks noGrp="1"/>
          </p:cNvSpPr>
          <p:nvPr>
            <p:ph sz="quarter" idx="13"/>
          </p:nvPr>
        </p:nvSpPr>
        <p:spPr/>
        <p:txBody>
          <a:bodyPr/>
          <a:lstStyle/>
          <a:p>
            <a:pPr marL="0" indent="0">
              <a:buNone/>
            </a:pPr>
            <a:r>
              <a:rPr lang="en-US" dirty="0"/>
              <a:t>Mysterious notes. Frightening dreams. Rumors spreading. As both evil headmasters are out of the picture the girls thought it was going to be ok well that was wrong. Teachers missing, suspicious replacements. Strange accidents. What's happening!?!</a:t>
            </a:r>
          </a:p>
          <a:p>
            <a:pPr marL="0" indent="0">
              <a:buNone/>
            </a:pPr>
            <a:endParaRPr lang="en-US" dirty="0"/>
          </a:p>
          <a:p>
            <a:pPr marL="0" indent="0">
              <a:buNone/>
            </a:pPr>
            <a:r>
              <a:rPr lang="en-US" dirty="0"/>
              <a:t>Peoples reviews.</a:t>
            </a:r>
          </a:p>
          <a:p>
            <a:pPr marL="0" indent="0">
              <a:buNone/>
            </a:pPr>
            <a:r>
              <a:rPr lang="en-US" dirty="0"/>
              <a:t>“This book is full of excitement and adventure  a masterpiece!” Sidney, aged 11 </a:t>
            </a:r>
          </a:p>
        </p:txBody>
      </p:sp>
      <p:pic>
        <p:nvPicPr>
          <p:cNvPr id="7" name="Picture 6">
            <a:extLst>
              <a:ext uri="{FF2B5EF4-FFF2-40B4-BE49-F238E27FC236}">
                <a16:creationId xmlns:a16="http://schemas.microsoft.com/office/drawing/2014/main" id="{10D2DC06-AB74-4FBD-B027-20F97185635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809825" y="2955865"/>
            <a:ext cx="1974049" cy="3005490"/>
          </a:xfrm>
          <a:prstGeom prst="rect">
            <a:avLst/>
          </a:prstGeom>
        </p:spPr>
      </p:pic>
    </p:spTree>
    <p:extLst>
      <p:ext uri="{BB962C8B-B14F-4D97-AF65-F5344CB8AC3E}">
        <p14:creationId xmlns:p14="http://schemas.microsoft.com/office/powerpoint/2010/main" val="1722558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AAFC7-5ADE-4742-BF48-D81FBDFA057E}"/>
              </a:ext>
            </a:extLst>
          </p:cNvPr>
          <p:cNvSpPr>
            <a:spLocks noGrp="1"/>
          </p:cNvSpPr>
          <p:nvPr>
            <p:ph type="title"/>
          </p:nvPr>
        </p:nvSpPr>
        <p:spPr/>
        <p:txBody>
          <a:bodyPr/>
          <a:lstStyle/>
          <a:p>
            <a:r>
              <a:rPr lang="en-US" dirty="0"/>
              <a:t>The light Under the lake </a:t>
            </a:r>
          </a:p>
        </p:txBody>
      </p:sp>
      <p:sp>
        <p:nvSpPr>
          <p:cNvPr id="3" name="Content Placeholder 2">
            <a:extLst>
              <a:ext uri="{FF2B5EF4-FFF2-40B4-BE49-F238E27FC236}">
                <a16:creationId xmlns:a16="http://schemas.microsoft.com/office/drawing/2014/main" id="{EC61B630-3C7A-423D-9F8B-67698D991106}"/>
              </a:ext>
            </a:extLst>
          </p:cNvPr>
          <p:cNvSpPr>
            <a:spLocks noGrp="1"/>
          </p:cNvSpPr>
          <p:nvPr>
            <p:ph sz="quarter" idx="13"/>
          </p:nvPr>
        </p:nvSpPr>
        <p:spPr/>
        <p:txBody>
          <a:bodyPr/>
          <a:lstStyle/>
          <a:p>
            <a:pPr marL="0" indent="0">
              <a:buNone/>
            </a:pPr>
            <a:r>
              <a:rPr lang="en-US" dirty="0"/>
              <a:t>The students at Rookwood have a field trip. The students signed up to get away from lessons for a few days but find a man named Bob Owens who's stories change your perspective about this lakeside hotel and make them look evil. Creepy screams at night, horrifying books and sentimental ideas</a:t>
            </a:r>
          </a:p>
          <a:p>
            <a:pPr marL="0" indent="0">
              <a:buNone/>
            </a:pPr>
            <a:r>
              <a:rPr lang="en-US" dirty="0"/>
              <a:t>Peoples reviews</a:t>
            </a:r>
          </a:p>
          <a:p>
            <a:pPr marL="0" indent="0">
              <a:buNone/>
            </a:pPr>
            <a:r>
              <a:rPr lang="en-US" dirty="0"/>
              <a:t>“this is a page-turning mystery adventure with puzzles that keep you guessing.” Felicity, aged 8</a:t>
            </a:r>
          </a:p>
        </p:txBody>
      </p:sp>
      <p:pic>
        <p:nvPicPr>
          <p:cNvPr id="7" name="Picture 6">
            <a:extLst>
              <a:ext uri="{FF2B5EF4-FFF2-40B4-BE49-F238E27FC236}">
                <a16:creationId xmlns:a16="http://schemas.microsoft.com/office/drawing/2014/main" id="{851ED3DC-CA44-452A-98A8-9404885092F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437429" y="3266982"/>
            <a:ext cx="1668383" cy="2543267"/>
          </a:xfrm>
          <a:prstGeom prst="rect">
            <a:avLst/>
          </a:prstGeom>
        </p:spPr>
      </p:pic>
    </p:spTree>
    <p:extLst>
      <p:ext uri="{BB962C8B-B14F-4D97-AF65-F5344CB8AC3E}">
        <p14:creationId xmlns:p14="http://schemas.microsoft.com/office/powerpoint/2010/main" val="1933306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330A7-F519-4486-A20C-94E2AFFFA587}"/>
              </a:ext>
            </a:extLst>
          </p:cNvPr>
          <p:cNvSpPr>
            <a:spLocks noGrp="1"/>
          </p:cNvSpPr>
          <p:nvPr>
            <p:ph type="title"/>
          </p:nvPr>
        </p:nvSpPr>
        <p:spPr/>
        <p:txBody>
          <a:bodyPr/>
          <a:lstStyle/>
          <a:p>
            <a:r>
              <a:rPr lang="en-US" dirty="0"/>
              <a:t>The curse in the candlelight</a:t>
            </a:r>
          </a:p>
        </p:txBody>
      </p:sp>
      <p:sp>
        <p:nvSpPr>
          <p:cNvPr id="3" name="Content Placeholder 2">
            <a:extLst>
              <a:ext uri="{FF2B5EF4-FFF2-40B4-BE49-F238E27FC236}">
                <a16:creationId xmlns:a16="http://schemas.microsoft.com/office/drawing/2014/main" id="{D54A73FD-FBD3-4121-B828-DE1ED3127489}"/>
              </a:ext>
            </a:extLst>
          </p:cNvPr>
          <p:cNvSpPr>
            <a:spLocks noGrp="1"/>
          </p:cNvSpPr>
          <p:nvPr>
            <p:ph sz="quarter" idx="13"/>
          </p:nvPr>
        </p:nvSpPr>
        <p:spPr/>
        <p:txBody>
          <a:bodyPr/>
          <a:lstStyle/>
          <a:p>
            <a:r>
              <a:rPr lang="en-US" dirty="0"/>
              <a:t>A new girl is a at school she's as enchanting as she is mysterious.  At first everyone is spellbound by her. But, when a curse threatens a student, things really start to become dangerous. And all hallows’ eve is on the way.</a:t>
            </a:r>
          </a:p>
          <a:p>
            <a:endParaRPr lang="en-US" dirty="0"/>
          </a:p>
          <a:p>
            <a:r>
              <a:rPr lang="en-US" dirty="0"/>
              <a:t>Peoples reviews</a:t>
            </a:r>
          </a:p>
          <a:p>
            <a:r>
              <a:rPr lang="en-US" dirty="0"/>
              <a:t>“A brilliant and exciting book”. Evie, aged 8</a:t>
            </a:r>
          </a:p>
        </p:txBody>
      </p:sp>
      <p:pic>
        <p:nvPicPr>
          <p:cNvPr id="5" name="Picture 4">
            <a:extLst>
              <a:ext uri="{FF2B5EF4-FFF2-40B4-BE49-F238E27FC236}">
                <a16:creationId xmlns:a16="http://schemas.microsoft.com/office/drawing/2014/main" id="{7D13FB5C-F6FA-4F36-9D59-5801C618691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35823" y="3160450"/>
            <a:ext cx="2925932" cy="2965142"/>
          </a:xfrm>
          <a:prstGeom prst="rect">
            <a:avLst/>
          </a:prstGeom>
        </p:spPr>
      </p:pic>
    </p:spTree>
    <p:extLst>
      <p:ext uri="{BB962C8B-B14F-4D97-AF65-F5344CB8AC3E}">
        <p14:creationId xmlns:p14="http://schemas.microsoft.com/office/powerpoint/2010/main" val="259279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D76E3-B4DC-47B6-82AF-76B9A1F444DF}"/>
              </a:ext>
            </a:extLst>
          </p:cNvPr>
          <p:cNvSpPr>
            <a:spLocks noGrp="1"/>
          </p:cNvSpPr>
          <p:nvPr>
            <p:ph type="title"/>
          </p:nvPr>
        </p:nvSpPr>
        <p:spPr/>
        <p:txBody>
          <a:bodyPr/>
          <a:lstStyle/>
          <a:p>
            <a:r>
              <a:rPr lang="en-US" dirty="0"/>
              <a:t>The last secret</a:t>
            </a:r>
          </a:p>
        </p:txBody>
      </p:sp>
      <p:sp>
        <p:nvSpPr>
          <p:cNvPr id="3" name="Content Placeholder 2">
            <a:extLst>
              <a:ext uri="{FF2B5EF4-FFF2-40B4-BE49-F238E27FC236}">
                <a16:creationId xmlns:a16="http://schemas.microsoft.com/office/drawing/2014/main" id="{33837D4F-99A5-4C9D-AE01-EC5E875AAD54}"/>
              </a:ext>
            </a:extLst>
          </p:cNvPr>
          <p:cNvSpPr>
            <a:spLocks noGrp="1"/>
          </p:cNvSpPr>
          <p:nvPr>
            <p:ph sz="quarter" idx="13"/>
          </p:nvPr>
        </p:nvSpPr>
        <p:spPr/>
        <p:txBody>
          <a:bodyPr>
            <a:normAutofit lnSpcReduction="10000"/>
          </a:bodyPr>
          <a:lstStyle/>
          <a:p>
            <a:r>
              <a:rPr lang="en-US" dirty="0"/>
              <a:t>When the twins return to school after the holidays, they quickly realize that the school is in danger. The twins will need to confront enemies from their past and present if they are to have any chance of it surviving. Could the last secret at Rookwood be the one that brings it down?</a:t>
            </a:r>
          </a:p>
          <a:p>
            <a:endParaRPr lang="en-US" dirty="0"/>
          </a:p>
          <a:p>
            <a:r>
              <a:rPr lang="en-US" dirty="0"/>
              <a:t>Peoples reviews</a:t>
            </a:r>
          </a:p>
          <a:p>
            <a:r>
              <a:rPr lang="en-US" dirty="0"/>
              <a:t>“the story shone with excitement secrets and bonds of friendship… if I had to mark this book out of the I would give it 11!” Sidney, aged 11</a:t>
            </a:r>
            <a:br>
              <a:rPr lang="en-US" dirty="0"/>
            </a:br>
            <a:endParaRPr lang="en-US" dirty="0"/>
          </a:p>
        </p:txBody>
      </p:sp>
      <p:pic>
        <p:nvPicPr>
          <p:cNvPr id="5" name="Picture 4">
            <a:extLst>
              <a:ext uri="{FF2B5EF4-FFF2-40B4-BE49-F238E27FC236}">
                <a16:creationId xmlns:a16="http://schemas.microsoft.com/office/drawing/2014/main" id="{7FBBFDC0-EE0F-4DC8-8319-0AA2A9A3C48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772405" y="4545552"/>
            <a:ext cx="2419595" cy="2419595"/>
          </a:xfrm>
          <a:prstGeom prst="rect">
            <a:avLst/>
          </a:prstGeom>
        </p:spPr>
      </p:pic>
    </p:spTree>
    <p:extLst>
      <p:ext uri="{BB962C8B-B14F-4D97-AF65-F5344CB8AC3E}">
        <p14:creationId xmlns:p14="http://schemas.microsoft.com/office/powerpoint/2010/main" val="2771513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8F7DE-C088-4786-8243-E7E465FC3567}"/>
              </a:ext>
            </a:extLst>
          </p:cNvPr>
          <p:cNvSpPr>
            <a:spLocks noGrp="1"/>
          </p:cNvSpPr>
          <p:nvPr>
            <p:ph type="title"/>
          </p:nvPr>
        </p:nvSpPr>
        <p:spPr/>
        <p:txBody>
          <a:bodyPr/>
          <a:lstStyle/>
          <a:p>
            <a:r>
              <a:rPr lang="en-US" dirty="0"/>
              <a:t>My opinion </a:t>
            </a:r>
          </a:p>
        </p:txBody>
      </p:sp>
      <p:sp>
        <p:nvSpPr>
          <p:cNvPr id="3" name="Content Placeholder 2">
            <a:extLst>
              <a:ext uri="{FF2B5EF4-FFF2-40B4-BE49-F238E27FC236}">
                <a16:creationId xmlns:a16="http://schemas.microsoft.com/office/drawing/2014/main" id="{39540A21-F3B2-4E43-8628-6083AD1124AB}"/>
              </a:ext>
            </a:extLst>
          </p:cNvPr>
          <p:cNvSpPr>
            <a:spLocks noGrp="1"/>
          </p:cNvSpPr>
          <p:nvPr>
            <p:ph sz="quarter" idx="13"/>
          </p:nvPr>
        </p:nvSpPr>
        <p:spPr/>
        <p:txBody>
          <a:bodyPr/>
          <a:lstStyle/>
          <a:p>
            <a:r>
              <a:rPr lang="en-US" dirty="0"/>
              <a:t>The book is full of excitement perfect for everyone many pages to keep you guessing it’s an amazing book totally recommend after the first book you wont be able to let go.</a:t>
            </a:r>
          </a:p>
          <a:p>
            <a:r>
              <a:rPr lang="en-US" dirty="0"/>
              <a:t>I really like the book</a:t>
            </a:r>
          </a:p>
        </p:txBody>
      </p:sp>
      <p:pic>
        <p:nvPicPr>
          <p:cNvPr id="4098" name="Picture 2" descr="Scarlet and Ivy Collection 6 Books Set by Sophie Cleverly for sale online |  eBay">
            <a:extLst>
              <a:ext uri="{FF2B5EF4-FFF2-40B4-BE49-F238E27FC236}">
                <a16:creationId xmlns:a16="http://schemas.microsoft.com/office/drawing/2014/main" id="{7BF2EAF8-AEB8-4EF7-AA16-AB0C8D9868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2825" y="2885241"/>
            <a:ext cx="3387571" cy="3387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458598"/>
      </p:ext>
    </p:extLst>
  </p:cSld>
  <p:clrMapOvr>
    <a:masterClrMapping/>
  </p:clrMapOvr>
</p:sld>
</file>

<file path=ppt/theme/theme1.xml><?xml version="1.0" encoding="utf-8"?>
<a:theme xmlns:a="http://schemas.openxmlformats.org/drawingml/2006/main" name="Gallery">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1074</TotalTime>
  <Words>604</Words>
  <Application>Microsoft Office PowerPoint</Application>
  <PresentationFormat>Widescreen</PresentationFormat>
  <Paragraphs>37</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Bahnschrift SemiBold SemiConden</vt:lpstr>
      <vt:lpstr>Blackadder ITC</vt:lpstr>
      <vt:lpstr>Brush Script MT</vt:lpstr>
      <vt:lpstr>Gill Sans MT</vt:lpstr>
      <vt:lpstr>Gallery</vt:lpstr>
      <vt:lpstr>Scarlet And Ivy</vt:lpstr>
      <vt:lpstr>About this story</vt:lpstr>
      <vt:lpstr>The lost twin</vt:lpstr>
      <vt:lpstr>The whispers in the wall</vt:lpstr>
      <vt:lpstr>The dance in the dark</vt:lpstr>
      <vt:lpstr>The light Under the lake </vt:lpstr>
      <vt:lpstr>The curse in the candlelight</vt:lpstr>
      <vt:lpstr>The last secret</vt:lpstr>
      <vt:lpstr>My opinion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Scarlet And Ivy</dc:title>
  <dc:creator>Z.Alsous</dc:creator>
  <cp:lastModifiedBy>Z.Alsous</cp:lastModifiedBy>
  <cp:revision>15</cp:revision>
  <dcterms:created xsi:type="dcterms:W3CDTF">2022-11-29T14:52:48Z</dcterms:created>
  <dcterms:modified xsi:type="dcterms:W3CDTF">2022-11-30T17:10:33Z</dcterms:modified>
</cp:coreProperties>
</file>