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3188690-D1D3-4E0B-A7FD-2178EBF3A254}" type="datetimeFigureOut">
              <a:rPr lang="en-US" smtClean="0"/>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4011348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1277570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4107363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90051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1133854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3188690-D1D3-4E0B-A7FD-2178EBF3A254}"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877844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3188690-D1D3-4E0B-A7FD-2178EBF3A254}"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814034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188690-D1D3-4E0B-A7FD-2178EBF3A254}"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2824380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188690-D1D3-4E0B-A7FD-2178EBF3A254}"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2093988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188690-D1D3-4E0B-A7FD-2178EBF3A254}"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403715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188690-D1D3-4E0B-A7FD-2178EBF3A254}"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70332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188690-D1D3-4E0B-A7FD-2178EBF3A25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3245890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188690-D1D3-4E0B-A7FD-2178EBF3A254}" type="datetimeFigureOut">
              <a:rPr lang="en-US" smtClean="0"/>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1422205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188690-D1D3-4E0B-A7FD-2178EBF3A254}"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27259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188690-D1D3-4E0B-A7FD-2178EBF3A254}" type="datetimeFigureOut">
              <a:rPr lang="en-US" smtClean="0"/>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1200691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307626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411481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B3188690-D1D3-4E0B-A7FD-2178EBF3A254}" type="datetimeFigureOut">
              <a:rPr lang="en-US" smtClean="0"/>
              <a:t>12/2/2022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811C7A6-FDE3-454B-98E2-6308895254D0}" type="slidenum">
              <a:rPr lang="en-US" smtClean="0"/>
              <a:t>‹#›</a:t>
            </a:fld>
            <a:endParaRPr lang="en-US"/>
          </a:p>
        </p:txBody>
      </p:sp>
    </p:spTree>
    <p:extLst>
      <p:ext uri="{BB962C8B-B14F-4D97-AF65-F5344CB8AC3E}">
        <p14:creationId xmlns:p14="http://schemas.microsoft.com/office/powerpoint/2010/main" val="1051745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undabergnow.com/2020/09/19/dead-dugong-archies-beach/"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hyperlink" Target="https://creativecommons.org/licenses/by-nc-sa/3.0/" TargetMode="External"/><Relationship Id="rId5" Type="http://schemas.openxmlformats.org/officeDocument/2006/relationships/hyperlink" Target="https://www.flickr.com/photos/maynard/25626420464"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hyperlink" Target="https://www.barrameda.com.ar/articulos/fin-de-una-decada-estos-son-los-animales-en-peligro-de-extincion/" TargetMode="External"/><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s://www.cienciamx.com/index.php/sabias-que/16150-sabias-que-la-vaquita-marina-es-el-unico-mamifero-marino-originario-de-mexico" TargetMode="Externa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hyperlink" Target="https://www.scientia.global/professor-michael-behrenfeld-advancing-satellite-technology-to-monitor-ocean-phytoplankton/" TargetMode="External"/><Relationship Id="rId2" Type="http://schemas.openxmlformats.org/officeDocument/2006/relationships/image" Target="../media/image6.jpg"/><Relationship Id="rId1" Type="http://schemas.openxmlformats.org/officeDocument/2006/relationships/slideLayout" Target="../slideLayouts/slideLayout2.xml"/><Relationship Id="rId5" Type="http://schemas.openxmlformats.org/officeDocument/2006/relationships/hyperlink" Target="https://www.flickr.com/photos/dimsis/18604148218" TargetMode="Externa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Intertidal_zone" TargetMode="External"/><Relationship Id="rId3" Type="http://schemas.openxmlformats.org/officeDocument/2006/relationships/hyperlink" Target="https://en.wikipedia.org/wiki/Korea" TargetMode="External"/><Relationship Id="rId7" Type="http://schemas.openxmlformats.org/officeDocument/2006/relationships/hyperlink" Target="https://en.wikipedia.org/wiki/Shandong" TargetMode="External"/><Relationship Id="rId2" Type="http://schemas.openxmlformats.org/officeDocument/2006/relationships/hyperlink" Target="https://en.wikipedia.org/wiki/Japan" TargetMode="External"/><Relationship Id="rId1" Type="http://schemas.openxmlformats.org/officeDocument/2006/relationships/slideLayout" Target="../slideLayouts/slideLayout2.xml"/><Relationship Id="rId6" Type="http://schemas.openxmlformats.org/officeDocument/2006/relationships/hyperlink" Target="https://en.wikipedia.org/wiki/Liaoning" TargetMode="External"/><Relationship Id="rId11" Type="http://schemas.openxmlformats.org/officeDocument/2006/relationships/hyperlink" Target="https://creativecommons.org/licenses/by-nc/3.0/" TargetMode="External"/><Relationship Id="rId5" Type="http://schemas.openxmlformats.org/officeDocument/2006/relationships/hyperlink" Target="https://en.wikipedia.org/wiki/Hebei" TargetMode="External"/><Relationship Id="rId10" Type="http://schemas.openxmlformats.org/officeDocument/2006/relationships/hyperlink" Target="https://www.bionet-skola.com/w/Zosteraceae" TargetMode="External"/><Relationship Id="rId4" Type="http://schemas.openxmlformats.org/officeDocument/2006/relationships/hyperlink" Target="https://en.wikipedia.org/wiki/China" TargetMode="External"/><Relationship Id="rId9"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1A83C-D77E-4609-882C-C12552C8CCFF}"/>
              </a:ext>
            </a:extLst>
          </p:cNvPr>
          <p:cNvSpPr>
            <a:spLocks noGrp="1"/>
          </p:cNvSpPr>
          <p:nvPr>
            <p:ph type="ctrTitle"/>
          </p:nvPr>
        </p:nvSpPr>
        <p:spPr>
          <a:xfrm>
            <a:off x="1734671" y="2475274"/>
            <a:ext cx="9144000" cy="1641490"/>
          </a:xfrm>
        </p:spPr>
        <p:txBody>
          <a:bodyPr/>
          <a:lstStyle/>
          <a:p>
            <a:r>
              <a:rPr lang="en-US" dirty="0"/>
              <a:t>Pacific Ocean</a:t>
            </a:r>
          </a:p>
        </p:txBody>
      </p:sp>
      <p:sp>
        <p:nvSpPr>
          <p:cNvPr id="3" name="Subtitle 2">
            <a:extLst>
              <a:ext uri="{FF2B5EF4-FFF2-40B4-BE49-F238E27FC236}">
                <a16:creationId xmlns:a16="http://schemas.microsoft.com/office/drawing/2014/main" id="{4DF5F263-E360-485E-AA15-8A1BD7918F92}"/>
              </a:ext>
            </a:extLst>
          </p:cNvPr>
          <p:cNvSpPr>
            <a:spLocks noGrp="1"/>
          </p:cNvSpPr>
          <p:nvPr>
            <p:ph type="subTitle" idx="1"/>
          </p:nvPr>
        </p:nvSpPr>
        <p:spPr/>
        <p:txBody>
          <a:bodyPr>
            <a:normAutofit fontScale="92500" lnSpcReduction="20000"/>
          </a:bodyPr>
          <a:lstStyle/>
          <a:p>
            <a:r>
              <a:rPr lang="en-US" dirty="0"/>
              <a:t>By Kareem, Adam </a:t>
            </a:r>
            <a:r>
              <a:rPr lang="en-US" dirty="0" err="1"/>
              <a:t>alsafadi</a:t>
            </a:r>
            <a:r>
              <a:rPr lang="en-US" dirty="0"/>
              <a:t>, Rayan, </a:t>
            </a:r>
            <a:r>
              <a:rPr lang="en-US" dirty="0" err="1"/>
              <a:t>Saif</a:t>
            </a:r>
            <a:r>
              <a:rPr lang="en-US" dirty="0"/>
              <a:t> </a:t>
            </a:r>
            <a:r>
              <a:rPr lang="en-US" dirty="0" err="1"/>
              <a:t>gamoh,Khalil</a:t>
            </a:r>
            <a:r>
              <a:rPr lang="en-US" dirty="0"/>
              <a:t> </a:t>
            </a:r>
            <a:r>
              <a:rPr lang="en-US"/>
              <a:t>saba</a:t>
            </a:r>
            <a:endParaRPr lang="en-US" dirty="0"/>
          </a:p>
        </p:txBody>
      </p:sp>
    </p:spTree>
    <p:extLst>
      <p:ext uri="{BB962C8B-B14F-4D97-AF65-F5344CB8AC3E}">
        <p14:creationId xmlns:p14="http://schemas.microsoft.com/office/powerpoint/2010/main" val="3331097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C9E7-7567-4BF8-A520-5C2A6FA851D0}"/>
              </a:ext>
            </a:extLst>
          </p:cNvPr>
          <p:cNvSpPr>
            <a:spLocks noGrp="1"/>
          </p:cNvSpPr>
          <p:nvPr>
            <p:ph type="title"/>
          </p:nvPr>
        </p:nvSpPr>
        <p:spPr/>
        <p:txBody>
          <a:bodyPr/>
          <a:lstStyle/>
          <a:p>
            <a:r>
              <a:rPr lang="en-US" dirty="0"/>
              <a:t>Dugong </a:t>
            </a:r>
          </a:p>
        </p:txBody>
      </p:sp>
      <p:sp>
        <p:nvSpPr>
          <p:cNvPr id="3" name="Content Placeholder 2">
            <a:extLst>
              <a:ext uri="{FF2B5EF4-FFF2-40B4-BE49-F238E27FC236}">
                <a16:creationId xmlns:a16="http://schemas.microsoft.com/office/drawing/2014/main" id="{EE2A503D-7FD5-4D36-92CD-213DD1F82A91}"/>
              </a:ext>
            </a:extLst>
          </p:cNvPr>
          <p:cNvSpPr>
            <a:spLocks noGrp="1"/>
          </p:cNvSpPr>
          <p:nvPr>
            <p:ph idx="1"/>
          </p:nvPr>
        </p:nvSpPr>
        <p:spPr>
          <a:xfrm>
            <a:off x="838200" y="1493931"/>
            <a:ext cx="10233800" cy="4351338"/>
          </a:xfrm>
        </p:spPr>
        <p:txBody>
          <a:bodyPr/>
          <a:lstStyle/>
          <a:p>
            <a:pPr marL="0" indent="0">
              <a:buNone/>
            </a:pPr>
            <a:r>
              <a:rPr lang="en-US" dirty="0"/>
              <a:t>The dugong is a endangered marine animal. The dugong is an omnivore and feeds on mostly seagrass and sometimes invertebrates such as: jellyfish, sea squirts, and shellfish.</a:t>
            </a:r>
          </a:p>
          <a:p>
            <a:pPr marL="0" indent="0">
              <a:buNone/>
            </a:pPr>
            <a:r>
              <a:rPr lang="en-US" dirty="0"/>
              <a:t>The dugong is also nicknamed “sea cow” as it eats lots of sea grass.</a:t>
            </a:r>
          </a:p>
          <a:p>
            <a:pPr marL="0" indent="0">
              <a:buNone/>
            </a:pPr>
            <a:r>
              <a:rPr lang="en-US" dirty="0"/>
              <a:t>The dugong has an important purpose that their constant browsing of seagrass encourages regrowth - ensuring critical habitat and feeding sites for a host of other marine species, including turtles, dolphins and sawfish. We can save the dugongs by not littering .</a:t>
            </a:r>
          </a:p>
          <a:p>
            <a:pPr marL="0" indent="0">
              <a:buNone/>
            </a:pPr>
            <a:endParaRPr lang="en-US" dirty="0"/>
          </a:p>
        </p:txBody>
      </p:sp>
      <p:pic>
        <p:nvPicPr>
          <p:cNvPr id="5" name="Picture 4">
            <a:extLst>
              <a:ext uri="{FF2B5EF4-FFF2-40B4-BE49-F238E27FC236}">
                <a16:creationId xmlns:a16="http://schemas.microsoft.com/office/drawing/2014/main" id="{98F40405-BD34-4135-BF77-33E1934A4B1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13137" y="4880910"/>
            <a:ext cx="5347493" cy="1928718"/>
          </a:xfrm>
          <a:prstGeom prst="rect">
            <a:avLst/>
          </a:prstGeom>
        </p:spPr>
      </p:pic>
      <p:pic>
        <p:nvPicPr>
          <p:cNvPr id="8" name="Picture 7">
            <a:extLst>
              <a:ext uri="{FF2B5EF4-FFF2-40B4-BE49-F238E27FC236}">
                <a16:creationId xmlns:a16="http://schemas.microsoft.com/office/drawing/2014/main" id="{8DE8E635-BEA6-4128-88B6-6F77A09D21D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654942" y="4813101"/>
            <a:ext cx="2701905" cy="2044899"/>
          </a:xfrm>
          <a:prstGeom prst="rect">
            <a:avLst/>
          </a:prstGeom>
        </p:spPr>
      </p:pic>
      <p:sp>
        <p:nvSpPr>
          <p:cNvPr id="9" name="TextBox 8">
            <a:extLst>
              <a:ext uri="{FF2B5EF4-FFF2-40B4-BE49-F238E27FC236}">
                <a16:creationId xmlns:a16="http://schemas.microsoft.com/office/drawing/2014/main" id="{6E61DE86-457A-4C01-99A6-A5D1F9068AAC}"/>
              </a:ext>
            </a:extLst>
          </p:cNvPr>
          <p:cNvSpPr txBox="1"/>
          <p:nvPr/>
        </p:nvSpPr>
        <p:spPr>
          <a:xfrm>
            <a:off x="1565295" y="7029992"/>
            <a:ext cx="2701905" cy="369332"/>
          </a:xfrm>
          <a:prstGeom prst="rect">
            <a:avLst/>
          </a:prstGeom>
          <a:noFill/>
        </p:spPr>
        <p:txBody>
          <a:bodyPr wrap="square" rtlCol="0">
            <a:spAutoFit/>
          </a:bodyPr>
          <a:lstStyle/>
          <a:p>
            <a:r>
              <a:rPr lang="en-US" sz="900">
                <a:hlinkClick r:id="rId5" tooltip="https://www.flickr.com/photos/maynard/25626420464"/>
              </a:rPr>
              <a:t>This Photo</a:t>
            </a:r>
            <a:r>
              <a:rPr lang="en-US" sz="900"/>
              <a:t> by Unknown Author is licensed under </a:t>
            </a:r>
            <a:r>
              <a:rPr lang="en-US" sz="900">
                <a:hlinkClick r:id="rId6" tooltip="https://creativecommons.org/licenses/by-nc-sa/3.0/"/>
              </a:rPr>
              <a:t>CC BY-SA-NC</a:t>
            </a:r>
            <a:endParaRPr lang="en-US" sz="900"/>
          </a:p>
        </p:txBody>
      </p:sp>
    </p:spTree>
    <p:extLst>
      <p:ext uri="{BB962C8B-B14F-4D97-AF65-F5344CB8AC3E}">
        <p14:creationId xmlns:p14="http://schemas.microsoft.com/office/powerpoint/2010/main" val="299931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F2A25-432F-4811-8E6B-B8CC420FD151}"/>
              </a:ext>
            </a:extLst>
          </p:cNvPr>
          <p:cNvSpPr>
            <a:spLocks noGrp="1"/>
          </p:cNvSpPr>
          <p:nvPr>
            <p:ph type="title"/>
          </p:nvPr>
        </p:nvSpPr>
        <p:spPr/>
        <p:txBody>
          <a:bodyPr/>
          <a:lstStyle/>
          <a:p>
            <a:r>
              <a:rPr lang="en-US" dirty="0"/>
              <a:t>Vaquita</a:t>
            </a:r>
          </a:p>
        </p:txBody>
      </p:sp>
      <p:sp>
        <p:nvSpPr>
          <p:cNvPr id="3" name="Content Placeholder 2">
            <a:extLst>
              <a:ext uri="{FF2B5EF4-FFF2-40B4-BE49-F238E27FC236}">
                <a16:creationId xmlns:a16="http://schemas.microsoft.com/office/drawing/2014/main" id="{CB066653-9BDF-4020-B5D8-F523EB313791}"/>
              </a:ext>
            </a:extLst>
          </p:cNvPr>
          <p:cNvSpPr>
            <a:spLocks noGrp="1"/>
          </p:cNvSpPr>
          <p:nvPr>
            <p:ph idx="1"/>
          </p:nvPr>
        </p:nvSpPr>
        <p:spPr/>
        <p:txBody>
          <a:bodyPr/>
          <a:lstStyle/>
          <a:p>
            <a:pPr marL="0" indent="0">
              <a:buNone/>
            </a:pPr>
            <a:r>
              <a:rPr lang="en-US" dirty="0"/>
              <a:t>Vaquita, the world's rarest marine mammal, is on the edge of extinction. The vaquita has a large dark ring around its eyes and dark patches on its lips that form a thin line from the mouth to the pectoral fins. the vaquita is a marine mammal. The vaquita is the most endangered animal in the ocean as there are believed that there are 10 vaquitas left IN THE WORLD. We can lower the risk of them going extinct by stopping to look for them and to not litter in the ocean.</a:t>
            </a:r>
          </a:p>
        </p:txBody>
      </p:sp>
      <p:pic>
        <p:nvPicPr>
          <p:cNvPr id="5" name="Picture 4">
            <a:extLst>
              <a:ext uri="{FF2B5EF4-FFF2-40B4-BE49-F238E27FC236}">
                <a16:creationId xmlns:a16="http://schemas.microsoft.com/office/drawing/2014/main" id="{555E3C13-F81C-4C9F-BF4D-296E6D19826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315200" y="4567255"/>
            <a:ext cx="3183591" cy="2122394"/>
          </a:xfrm>
          <a:prstGeom prst="rect">
            <a:avLst/>
          </a:prstGeom>
        </p:spPr>
      </p:pic>
      <p:pic>
        <p:nvPicPr>
          <p:cNvPr id="8" name="Picture 7">
            <a:extLst>
              <a:ext uri="{FF2B5EF4-FFF2-40B4-BE49-F238E27FC236}">
                <a16:creationId xmlns:a16="http://schemas.microsoft.com/office/drawing/2014/main" id="{744BA9BD-B9E8-4BA3-A1CC-EA17388E39B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613647" y="4985234"/>
            <a:ext cx="4545106" cy="1704415"/>
          </a:xfrm>
          <a:prstGeom prst="rect">
            <a:avLst/>
          </a:prstGeom>
        </p:spPr>
      </p:pic>
    </p:spTree>
    <p:extLst>
      <p:ext uri="{BB962C8B-B14F-4D97-AF65-F5344CB8AC3E}">
        <p14:creationId xmlns:p14="http://schemas.microsoft.com/office/powerpoint/2010/main" val="185276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8FDA6-570C-4C8F-8794-AB6C1DB61728}"/>
              </a:ext>
            </a:extLst>
          </p:cNvPr>
          <p:cNvSpPr>
            <a:spLocks noGrp="1"/>
          </p:cNvSpPr>
          <p:nvPr>
            <p:ph type="title"/>
          </p:nvPr>
        </p:nvSpPr>
        <p:spPr/>
        <p:txBody>
          <a:bodyPr/>
          <a:lstStyle/>
          <a:p>
            <a:r>
              <a:rPr lang="en-US" dirty="0"/>
              <a:t>phytoplankton</a:t>
            </a:r>
          </a:p>
        </p:txBody>
      </p:sp>
      <p:sp>
        <p:nvSpPr>
          <p:cNvPr id="3" name="Content Placeholder 2">
            <a:extLst>
              <a:ext uri="{FF2B5EF4-FFF2-40B4-BE49-F238E27FC236}">
                <a16:creationId xmlns:a16="http://schemas.microsoft.com/office/drawing/2014/main" id="{F951B8F9-D50C-4B7D-8942-B018333DF22F}"/>
              </a:ext>
            </a:extLst>
          </p:cNvPr>
          <p:cNvSpPr>
            <a:spLocks noGrp="1"/>
          </p:cNvSpPr>
          <p:nvPr>
            <p:ph idx="1"/>
          </p:nvPr>
        </p:nvSpPr>
        <p:spPr/>
        <p:txBody>
          <a:bodyPr/>
          <a:lstStyle/>
          <a:p>
            <a:pPr marL="0" indent="0">
              <a:buNone/>
            </a:pPr>
            <a:r>
              <a:rPr lang="en-US" dirty="0"/>
              <a:t>Phytoplankton, also known as microalgae, are similar to terrestrial plants in that they contain chlorophyll and require sunlight in order to live and grow. Most phytoplankton are buoyant and float in the upper part of the ocean, where sunlight penetrates the water.</a:t>
            </a:r>
          </a:p>
        </p:txBody>
      </p:sp>
      <p:pic>
        <p:nvPicPr>
          <p:cNvPr id="5" name="Picture 4">
            <a:extLst>
              <a:ext uri="{FF2B5EF4-FFF2-40B4-BE49-F238E27FC236}">
                <a16:creationId xmlns:a16="http://schemas.microsoft.com/office/drawing/2014/main" id="{EE7C9E8B-11E6-4F46-9CA4-095E36B20B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7882" y="3581685"/>
            <a:ext cx="4311848" cy="3160899"/>
          </a:xfrm>
          <a:prstGeom prst="rect">
            <a:avLst/>
          </a:prstGeom>
        </p:spPr>
      </p:pic>
      <p:pic>
        <p:nvPicPr>
          <p:cNvPr id="8" name="Picture 7">
            <a:extLst>
              <a:ext uri="{FF2B5EF4-FFF2-40B4-BE49-F238E27FC236}">
                <a16:creationId xmlns:a16="http://schemas.microsoft.com/office/drawing/2014/main" id="{57CEF9EE-B8A5-4AD7-AACD-99875D8A8B06}"/>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391835" y="3616142"/>
            <a:ext cx="4168589" cy="3126442"/>
          </a:xfrm>
          <a:prstGeom prst="rect">
            <a:avLst/>
          </a:prstGeom>
        </p:spPr>
      </p:pic>
    </p:spTree>
    <p:extLst>
      <p:ext uri="{BB962C8B-B14F-4D97-AF65-F5344CB8AC3E}">
        <p14:creationId xmlns:p14="http://schemas.microsoft.com/office/powerpoint/2010/main" val="2988459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BA344-7CD4-455F-90FA-00ECD25736A5}"/>
              </a:ext>
            </a:extLst>
          </p:cNvPr>
          <p:cNvSpPr>
            <a:spLocks noGrp="1"/>
          </p:cNvSpPr>
          <p:nvPr>
            <p:ph type="title"/>
          </p:nvPr>
        </p:nvSpPr>
        <p:spPr/>
        <p:txBody>
          <a:bodyPr>
            <a:normAutofit/>
          </a:bodyPr>
          <a:lstStyle/>
          <a:p>
            <a:r>
              <a:rPr lang="en-US" b="1" i="1" dirty="0" err="1"/>
              <a:t>Phyllospadix</a:t>
            </a:r>
            <a:r>
              <a:rPr lang="en-US" b="1" i="1" dirty="0"/>
              <a:t> japonicus</a:t>
            </a:r>
            <a:endParaRPr lang="en-US" dirty="0"/>
          </a:p>
        </p:txBody>
      </p:sp>
      <p:sp>
        <p:nvSpPr>
          <p:cNvPr id="3" name="Content Placeholder 2">
            <a:extLst>
              <a:ext uri="{FF2B5EF4-FFF2-40B4-BE49-F238E27FC236}">
                <a16:creationId xmlns:a16="http://schemas.microsoft.com/office/drawing/2014/main" id="{78018B04-2130-4F6F-8949-82D9FDF9CC0E}"/>
              </a:ext>
            </a:extLst>
          </p:cNvPr>
          <p:cNvSpPr>
            <a:spLocks noGrp="1"/>
          </p:cNvSpPr>
          <p:nvPr>
            <p:ph idx="1"/>
          </p:nvPr>
        </p:nvSpPr>
        <p:spPr/>
        <p:txBody>
          <a:bodyPr/>
          <a:lstStyle/>
          <a:p>
            <a:pPr marL="0" indent="0">
              <a:buNone/>
            </a:pPr>
            <a:r>
              <a:rPr lang="en-US" b="1" i="1" dirty="0" err="1"/>
              <a:t>Phyllospadix</a:t>
            </a:r>
            <a:r>
              <a:rPr lang="en-US" b="1" i="1" dirty="0"/>
              <a:t> japonicus</a:t>
            </a:r>
            <a:r>
              <a:rPr lang="en-US" dirty="0"/>
              <a:t>, known as </a:t>
            </a:r>
            <a:r>
              <a:rPr lang="en-US" b="1" dirty="0"/>
              <a:t>Asian </a:t>
            </a:r>
            <a:r>
              <a:rPr lang="en-US" b="1" dirty="0" err="1"/>
              <a:t>surfgrass</a:t>
            </a:r>
            <a:r>
              <a:rPr lang="en-US" b="1" dirty="0"/>
              <a:t>,</a:t>
            </a:r>
            <a:r>
              <a:rPr lang="en-US" dirty="0"/>
              <a:t> is a plant species found along the seacoasts of </a:t>
            </a:r>
            <a:r>
              <a:rPr lang="en-US" dirty="0">
                <a:hlinkClick r:id="rId2" tooltip="Japan"/>
              </a:rPr>
              <a:t>Japan</a:t>
            </a:r>
            <a:r>
              <a:rPr lang="en-US" dirty="0"/>
              <a:t>, </a:t>
            </a:r>
            <a:r>
              <a:rPr lang="en-US" dirty="0">
                <a:hlinkClick r:id="rId3" tooltip="Korea"/>
              </a:rPr>
              <a:t>Korea</a:t>
            </a:r>
            <a:r>
              <a:rPr lang="en-US" dirty="0"/>
              <a:t>, </a:t>
            </a:r>
            <a:r>
              <a:rPr lang="en-US" dirty="0">
                <a:hlinkClick r:id="rId4" tooltip="China"/>
              </a:rPr>
              <a:t>China</a:t>
            </a:r>
            <a:r>
              <a:rPr lang="en-US" dirty="0"/>
              <a:t> (</a:t>
            </a:r>
            <a:r>
              <a:rPr lang="en-US" dirty="0">
                <a:hlinkClick r:id="rId5" tooltip="Hebei"/>
              </a:rPr>
              <a:t>Hebei</a:t>
            </a:r>
            <a:r>
              <a:rPr lang="en-US" dirty="0"/>
              <a:t>, </a:t>
            </a:r>
            <a:r>
              <a:rPr lang="en-US" dirty="0">
                <a:hlinkClick r:id="rId6" tooltip="Liaoning"/>
              </a:rPr>
              <a:t>Liaoning</a:t>
            </a:r>
            <a:r>
              <a:rPr lang="en-US" dirty="0"/>
              <a:t>, </a:t>
            </a:r>
            <a:r>
              <a:rPr lang="en-US" dirty="0">
                <a:hlinkClick r:id="rId7" tooltip="Shandong"/>
              </a:rPr>
              <a:t>Shandong</a:t>
            </a:r>
            <a:r>
              <a:rPr lang="en-US" dirty="0"/>
              <a:t>). It occurs in the </a:t>
            </a:r>
            <a:r>
              <a:rPr lang="en-US" dirty="0">
                <a:hlinkClick r:id="rId8" tooltip="Intertidal zone"/>
              </a:rPr>
              <a:t>intertidal zone</a:t>
            </a:r>
            <a:r>
              <a:rPr lang="en-US" dirty="0"/>
              <a:t> along the shore.</a:t>
            </a:r>
          </a:p>
          <a:p>
            <a:pPr marL="0" indent="0">
              <a:buNone/>
            </a:pPr>
            <a:r>
              <a:rPr lang="en-US" dirty="0"/>
              <a:t>Since the establishment of extensive kelp algal aquaculture, a large proportion of this seagrass species has been permanently removed, sometimes as a result of </a:t>
            </a:r>
            <a:r>
              <a:rPr lang="en-US" b="1" dirty="0"/>
              <a:t>dynamite fishing in Japan</a:t>
            </a:r>
            <a:r>
              <a:rPr lang="en-US" dirty="0"/>
              <a:t>. Shoreline hardening is also a major threat for Asian Surf Grass.</a:t>
            </a:r>
          </a:p>
        </p:txBody>
      </p:sp>
      <p:pic>
        <p:nvPicPr>
          <p:cNvPr id="5" name="Picture 4">
            <a:extLst>
              <a:ext uri="{FF2B5EF4-FFF2-40B4-BE49-F238E27FC236}">
                <a16:creationId xmlns:a16="http://schemas.microsoft.com/office/drawing/2014/main" id="{8BFB74D5-321A-439E-B0BD-B04A0230F352}"/>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4676215" y="5038165"/>
            <a:ext cx="2588559" cy="1941419"/>
          </a:xfrm>
          <a:prstGeom prst="rect">
            <a:avLst/>
          </a:prstGeom>
        </p:spPr>
      </p:pic>
      <p:sp>
        <p:nvSpPr>
          <p:cNvPr id="6" name="TextBox 5">
            <a:extLst>
              <a:ext uri="{FF2B5EF4-FFF2-40B4-BE49-F238E27FC236}">
                <a16:creationId xmlns:a16="http://schemas.microsoft.com/office/drawing/2014/main" id="{155BCB1B-F87E-46C6-A59A-315C63A8A5D0}"/>
              </a:ext>
            </a:extLst>
          </p:cNvPr>
          <p:cNvSpPr txBox="1"/>
          <p:nvPr/>
        </p:nvSpPr>
        <p:spPr>
          <a:xfrm>
            <a:off x="4676215" y="7014344"/>
            <a:ext cx="2110068" cy="369332"/>
          </a:xfrm>
          <a:prstGeom prst="rect">
            <a:avLst/>
          </a:prstGeom>
          <a:noFill/>
        </p:spPr>
        <p:txBody>
          <a:bodyPr wrap="square" rtlCol="0">
            <a:spAutoFit/>
          </a:bodyPr>
          <a:lstStyle/>
          <a:p>
            <a:r>
              <a:rPr lang="en-US" sz="900">
                <a:hlinkClick r:id="rId10" tooltip="https://www.bionet-skola.com/w/Zosteraceae"/>
              </a:rPr>
              <a:t>This Photo</a:t>
            </a:r>
            <a:r>
              <a:rPr lang="en-US" sz="900"/>
              <a:t> by Unknown Author is licensed under </a:t>
            </a:r>
            <a:r>
              <a:rPr lang="en-US" sz="900">
                <a:hlinkClick r:id="rId11" tooltip="https://creativecommons.org/licenses/by-nc/3.0/"/>
              </a:rPr>
              <a:t>CC BY-NC</a:t>
            </a:r>
            <a:endParaRPr lang="en-US" sz="900"/>
          </a:p>
        </p:txBody>
      </p:sp>
    </p:spTree>
    <p:extLst>
      <p:ext uri="{BB962C8B-B14F-4D97-AF65-F5344CB8AC3E}">
        <p14:creationId xmlns:p14="http://schemas.microsoft.com/office/powerpoint/2010/main" val="187038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07BA3C-D33E-43E7-9DDD-04F14B6EC2D9}"/>
              </a:ext>
            </a:extLst>
          </p:cNvPr>
          <p:cNvSpPr txBox="1"/>
          <p:nvPr/>
        </p:nvSpPr>
        <p:spPr>
          <a:xfrm>
            <a:off x="4249271" y="2581836"/>
            <a:ext cx="5333999" cy="769441"/>
          </a:xfrm>
          <a:prstGeom prst="rect">
            <a:avLst/>
          </a:prstGeom>
          <a:noFill/>
        </p:spPr>
        <p:txBody>
          <a:bodyPr wrap="square" rtlCol="0">
            <a:spAutoFit/>
          </a:bodyPr>
          <a:lstStyle/>
          <a:p>
            <a:r>
              <a:rPr lang="en-US" sz="4400" dirty="0"/>
              <a:t>Thank you!</a:t>
            </a:r>
          </a:p>
        </p:txBody>
      </p:sp>
    </p:spTree>
    <p:extLst>
      <p:ext uri="{BB962C8B-B14F-4D97-AF65-F5344CB8AC3E}">
        <p14:creationId xmlns:p14="http://schemas.microsoft.com/office/powerpoint/2010/main" val="3071175358"/>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42</TotalTime>
  <Words>287</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Corbel</vt:lpstr>
      <vt:lpstr>Depth</vt:lpstr>
      <vt:lpstr>Pacific Ocean</vt:lpstr>
      <vt:lpstr>Dugong </vt:lpstr>
      <vt:lpstr>Vaquita</vt:lpstr>
      <vt:lpstr>phytoplankton</vt:lpstr>
      <vt:lpstr>Phyllospadix japonicus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Pacific Ocean</dc:title>
  <dc:creator>Kareem &amp; Omar</dc:creator>
  <cp:lastModifiedBy>Kareem &amp; Omar</cp:lastModifiedBy>
  <cp:revision>8</cp:revision>
  <dcterms:created xsi:type="dcterms:W3CDTF">2022-12-01T15:07:47Z</dcterms:created>
  <dcterms:modified xsi:type="dcterms:W3CDTF">2022-12-02T07:26:21Z</dcterms:modified>
</cp:coreProperties>
</file>