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231969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1796689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20110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26107313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30236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713463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2646646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1419089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156817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6BC99-24BF-43F5-8793-FDE36948DE9C}"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239216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06BC99-24BF-43F5-8793-FDE36948DE9C}"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311207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06BC99-24BF-43F5-8793-FDE36948DE9C}"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359856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06BC99-24BF-43F5-8793-FDE36948DE9C}"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280681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6BC99-24BF-43F5-8793-FDE36948DE9C}"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289815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06BC99-24BF-43F5-8793-FDE36948DE9C}"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488AF-8E11-4C9D-B900-2C6273541FFB}" type="slidenum">
              <a:rPr lang="en-US" smtClean="0"/>
              <a:t>‹#›</a:t>
            </a:fld>
            <a:endParaRPr lang="en-US"/>
          </a:p>
        </p:txBody>
      </p:sp>
    </p:spTree>
    <p:extLst>
      <p:ext uri="{BB962C8B-B14F-4D97-AF65-F5344CB8AC3E}">
        <p14:creationId xmlns:p14="http://schemas.microsoft.com/office/powerpoint/2010/main" val="93887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488AF-8E11-4C9D-B900-2C6273541FFB}" type="slidenum">
              <a:rPr lang="en-US" smtClean="0"/>
              <a:t>‹#›</a:t>
            </a:fld>
            <a:endParaRPr lang="en-US"/>
          </a:p>
        </p:txBody>
      </p:sp>
      <p:sp>
        <p:nvSpPr>
          <p:cNvPr id="5" name="Date Placeholder 4"/>
          <p:cNvSpPr>
            <a:spLocks noGrp="1"/>
          </p:cNvSpPr>
          <p:nvPr>
            <p:ph type="dt" sz="half" idx="10"/>
          </p:nvPr>
        </p:nvSpPr>
        <p:spPr/>
        <p:txBody>
          <a:bodyPr/>
          <a:lstStyle/>
          <a:p>
            <a:fld id="{A806BC99-24BF-43F5-8793-FDE36948DE9C}" type="datetimeFigureOut">
              <a:rPr lang="en-US" smtClean="0"/>
              <a:t>12/2/2022</a:t>
            </a:fld>
            <a:endParaRPr lang="en-US"/>
          </a:p>
        </p:txBody>
      </p:sp>
    </p:spTree>
    <p:extLst>
      <p:ext uri="{BB962C8B-B14F-4D97-AF65-F5344CB8AC3E}">
        <p14:creationId xmlns:p14="http://schemas.microsoft.com/office/powerpoint/2010/main" val="3853921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06BC99-24BF-43F5-8793-FDE36948DE9C}" type="datetimeFigureOut">
              <a:rPr lang="en-US" smtClean="0"/>
              <a:t>12/2/2022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F488AF-8E11-4C9D-B900-2C6273541FFB}" type="slidenum">
              <a:rPr lang="en-US" smtClean="0"/>
              <a:t>‹#›</a:t>
            </a:fld>
            <a:endParaRPr lang="en-US"/>
          </a:p>
        </p:txBody>
      </p:sp>
    </p:spTree>
    <p:extLst>
      <p:ext uri="{BB962C8B-B14F-4D97-AF65-F5344CB8AC3E}">
        <p14:creationId xmlns:p14="http://schemas.microsoft.com/office/powerpoint/2010/main" val="264502355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erson with a beard and a turban&#10;&#10;Description automatically generated with low confidence">
            <a:extLst>
              <a:ext uri="{FF2B5EF4-FFF2-40B4-BE49-F238E27FC236}">
                <a16:creationId xmlns:a16="http://schemas.microsoft.com/office/drawing/2014/main" id="{FFBD8552-965B-67D6-BAC4-83AF6B382054}"/>
              </a:ext>
            </a:extLst>
          </p:cNvPr>
          <p:cNvPicPr>
            <a:picLocks noChangeAspect="1"/>
          </p:cNvPicPr>
          <p:nvPr/>
        </p:nvPicPr>
        <p:blipFill rotWithShape="1">
          <a:blip r:embed="rId2">
            <a:extLst>
              <a:ext uri="{28A0092B-C50C-407E-A947-70E740481C1C}">
                <a14:useLocalDpi xmlns:a14="http://schemas.microsoft.com/office/drawing/2010/main" val="0"/>
              </a:ext>
            </a:extLst>
          </a:blip>
          <a:srcRect l="10557" r="318" b="3558"/>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p:cNvSpPr>
            <a:spLocks noGrp="1"/>
          </p:cNvSpPr>
          <p:nvPr>
            <p:ph type="ctrTitle"/>
          </p:nvPr>
        </p:nvSpPr>
        <p:spPr>
          <a:xfrm>
            <a:off x="668867" y="1678666"/>
            <a:ext cx="4088190" cy="2369093"/>
          </a:xfrm>
        </p:spPr>
        <p:txBody>
          <a:bodyPr>
            <a:normAutofit/>
          </a:bodyPr>
          <a:lstStyle/>
          <a:p>
            <a:pPr algn="ctr"/>
            <a:r>
              <a:rPr lang="ar-JO" sz="4800" b="1" dirty="0">
                <a:effectLst>
                  <a:outerShdw blurRad="38100" dist="38100" dir="2700000" algn="tl">
                    <a:srgbClr val="000000">
                      <a:alpha val="43137"/>
                    </a:srgbClr>
                  </a:outerShdw>
                </a:effectLst>
              </a:rPr>
              <a:t>الملك حسين بن طلال </a:t>
            </a:r>
            <a:endParaRPr lang="en-US" sz="4800" b="1" dirty="0">
              <a:effectLst>
                <a:outerShdw blurRad="38100" dist="38100" dir="2700000" algn="tl">
                  <a:srgbClr val="000000">
                    <a:alpha val="43137"/>
                  </a:srgbClr>
                </a:outerShdw>
              </a:effectLst>
            </a:endParaRPr>
          </a:p>
        </p:txBody>
      </p:sp>
      <p:cxnSp>
        <p:nvCxnSpPr>
          <p:cNvPr id="36" name="Straight Connector 35">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29275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16" y="1738648"/>
            <a:ext cx="8376513" cy="4172755"/>
          </a:xfrm>
        </p:spPr>
        <p:txBody>
          <a:bodyPr>
            <a:normAutofit fontScale="90000"/>
          </a:bodyPr>
          <a:lstStyle/>
          <a:p>
            <a:pPr algn="r"/>
            <a:r>
              <a:rPr lang="ar-JO" dirty="0"/>
              <a:t>الملك الحسين بن طلال بن عبد الله الأول الهاشمي (14/تشرين الثاني/1935 – 7/شباط/1999)، ثالث ملوك المملكة الأردنية الهاشمية. تولى الحكم في 11/اب/1952 وحتى</a:t>
            </a:r>
            <a:br>
              <a:rPr lang="ar-JO" dirty="0"/>
            </a:br>
            <a:r>
              <a:rPr lang="ar-JO" dirty="0"/>
              <a:t> وفاته في 7/شباط/1999.</a:t>
            </a:r>
            <a:br>
              <a:rPr lang="ar-JO" dirty="0"/>
            </a:br>
            <a:br>
              <a:rPr lang="ar-JO" dirty="0"/>
            </a:br>
            <a:r>
              <a:rPr lang="ar-JO" dirty="0"/>
              <a:t>ولُقب بال</a:t>
            </a:r>
            <a:r>
              <a:rPr lang="ar-JO" dirty="0">
                <a:solidFill>
                  <a:srgbClr val="FF0000"/>
                </a:solidFill>
              </a:rPr>
              <a:t>ملك الباني </a:t>
            </a:r>
            <a:r>
              <a:rPr lang="ar-JO" dirty="0"/>
              <a:t>.</a:t>
            </a:r>
            <a:br>
              <a:rPr lang="ar-JO"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141" y="3079076"/>
            <a:ext cx="3749766" cy="3686980"/>
          </a:xfrm>
          <a:prstGeom prst="ellipse">
            <a:avLst/>
          </a:prstGeom>
          <a:ln>
            <a:noFill/>
          </a:ln>
          <a:effectLst>
            <a:softEdge rad="112500"/>
          </a:effectLst>
        </p:spPr>
      </p:pic>
    </p:spTree>
    <p:extLst>
      <p:ext uri="{BB962C8B-B14F-4D97-AF65-F5344CB8AC3E}">
        <p14:creationId xmlns:p14="http://schemas.microsoft.com/office/powerpoint/2010/main" val="25060366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5100" y="1545464"/>
            <a:ext cx="8061936" cy="4518290"/>
          </a:xfrm>
        </p:spPr>
        <p:txBody>
          <a:bodyPr/>
          <a:lstStyle/>
          <a:p>
            <a:r>
              <a:rPr lang="ar-JO" sz="3200" b="1" i="1" dirty="0">
                <a:effectLst>
                  <a:outerShdw blurRad="38100" dist="38100" dir="2700000" algn="tl">
                    <a:srgbClr val="000000">
                      <a:alpha val="43137"/>
                    </a:srgbClr>
                  </a:outerShdw>
                </a:effectLst>
              </a:rPr>
              <a:t>         حياته ونشأته :</a:t>
            </a:r>
            <a:br>
              <a:rPr lang="ar-JO" sz="3200" b="1" i="1" dirty="0">
                <a:effectLst>
                  <a:outerShdw blurRad="38100" dist="38100" dir="2700000" algn="tl">
                    <a:srgbClr val="000000">
                      <a:alpha val="43137"/>
                    </a:srgbClr>
                  </a:outerShdw>
                </a:effectLst>
              </a:rPr>
            </a:br>
            <a:br>
              <a:rPr lang="ar-JO" sz="1800" dirty="0"/>
            </a:br>
            <a:r>
              <a:rPr lang="ar-JO" sz="1800" dirty="0">
                <a:solidFill>
                  <a:srgbClr val="002060"/>
                </a:solidFill>
              </a:rPr>
              <a:t>تلقى تعليمه الابتدائي في الكلية العلمية الإسلامية في عمان </a:t>
            </a:r>
            <a:br>
              <a:rPr lang="ar-JO" sz="1800" dirty="0">
                <a:solidFill>
                  <a:srgbClr val="002060"/>
                </a:solidFill>
              </a:rPr>
            </a:br>
            <a:r>
              <a:rPr lang="ar-JO" sz="1800" dirty="0">
                <a:solidFill>
                  <a:srgbClr val="002060"/>
                </a:solidFill>
              </a:rPr>
              <a:t>وتخرج منها .</a:t>
            </a:r>
            <a:br>
              <a:rPr lang="ar-JO" sz="1800" dirty="0">
                <a:solidFill>
                  <a:srgbClr val="002060"/>
                </a:solidFill>
              </a:rPr>
            </a:br>
            <a:br>
              <a:rPr lang="ar-JO" sz="1800" dirty="0">
                <a:solidFill>
                  <a:srgbClr val="002060"/>
                </a:solidFill>
              </a:rPr>
            </a:br>
            <a:r>
              <a:rPr lang="ar-JO" sz="1800" dirty="0">
                <a:solidFill>
                  <a:srgbClr val="002060"/>
                </a:solidFill>
              </a:rPr>
              <a:t>ـــ انتقل إلى كلية فكتوريا بالإسكندرية في مصر ودرس فيها مدة</a:t>
            </a:r>
            <a:br>
              <a:rPr lang="ar-JO" sz="1800" dirty="0">
                <a:solidFill>
                  <a:srgbClr val="002060"/>
                </a:solidFill>
              </a:rPr>
            </a:br>
            <a:r>
              <a:rPr lang="ar-JO" sz="1800" dirty="0">
                <a:solidFill>
                  <a:srgbClr val="002060"/>
                </a:solidFill>
              </a:rPr>
              <a:t> عامين .</a:t>
            </a:r>
            <a:br>
              <a:rPr lang="ar-JO" sz="1800" dirty="0">
                <a:solidFill>
                  <a:srgbClr val="002060"/>
                </a:solidFill>
              </a:rPr>
            </a:br>
            <a:br>
              <a:rPr lang="ar-JO" sz="1800" dirty="0">
                <a:solidFill>
                  <a:srgbClr val="002060"/>
                </a:solidFill>
              </a:rPr>
            </a:br>
            <a:r>
              <a:rPr lang="ar-JO" sz="1800" dirty="0">
                <a:solidFill>
                  <a:srgbClr val="002060"/>
                </a:solidFill>
              </a:rPr>
              <a:t>ـــ ألتحق بكلية ساند هيرست العسكرية في انجلترا لإتمام دراسته. </a:t>
            </a:r>
            <a:br>
              <a:rPr lang="ar-JO" sz="1800" dirty="0">
                <a:solidFill>
                  <a:srgbClr val="002060"/>
                </a:solidFill>
              </a:rPr>
            </a:br>
            <a:br>
              <a:rPr lang="ar-JO" sz="1800" dirty="0">
                <a:solidFill>
                  <a:srgbClr val="002060"/>
                </a:solidFill>
              </a:rPr>
            </a:br>
            <a:r>
              <a:rPr lang="ar-JO" sz="1800" dirty="0">
                <a:solidFill>
                  <a:srgbClr val="002060"/>
                </a:solidFill>
              </a:rPr>
              <a:t>ــ  في عام 1952ميلادي أنتقل الحكم للأمير الحسين بعد أن تنازل عنه</a:t>
            </a:r>
            <a:br>
              <a:rPr lang="ar-JO" sz="1800" dirty="0">
                <a:solidFill>
                  <a:srgbClr val="002060"/>
                </a:solidFill>
              </a:rPr>
            </a:br>
            <a:r>
              <a:rPr lang="ar-JO" sz="1800" dirty="0">
                <a:solidFill>
                  <a:srgbClr val="002060"/>
                </a:solidFill>
              </a:rPr>
              <a:t> الملك طلال بن عبد الله ولعدم بلوغ الأمير الحسين سن </a:t>
            </a:r>
            <a:br>
              <a:rPr lang="ar-JO" sz="1800" dirty="0">
                <a:solidFill>
                  <a:srgbClr val="002060"/>
                </a:solidFill>
              </a:rPr>
            </a:br>
            <a:r>
              <a:rPr lang="ar-JO" sz="1800" dirty="0">
                <a:solidFill>
                  <a:srgbClr val="002060"/>
                </a:solidFill>
              </a:rPr>
              <a:t>الثامنة عشرة قرر مجلس الوزراء تعيين مجلس وصاية على</a:t>
            </a:r>
            <a:br>
              <a:rPr lang="ar-JO" sz="1800" dirty="0">
                <a:solidFill>
                  <a:srgbClr val="002060"/>
                </a:solidFill>
              </a:rPr>
            </a:br>
            <a:r>
              <a:rPr lang="ar-JO" sz="1800" dirty="0">
                <a:solidFill>
                  <a:srgbClr val="002060"/>
                </a:solidFill>
              </a:rPr>
              <a:t> العرش بمقتضى الدستور . </a:t>
            </a:r>
            <a:br>
              <a:rPr lang="ar-JO" sz="1800" dirty="0">
                <a:solidFill>
                  <a:srgbClr val="002060"/>
                </a:solidFill>
              </a:rPr>
            </a:br>
            <a:br>
              <a:rPr lang="ar-JO" sz="1800" dirty="0">
                <a:solidFill>
                  <a:srgbClr val="002060"/>
                </a:solidFill>
              </a:rPr>
            </a:br>
            <a:r>
              <a:rPr lang="ar-JO" sz="1800" dirty="0">
                <a:solidFill>
                  <a:srgbClr val="002060"/>
                </a:solidFill>
              </a:rPr>
              <a:t>ـــ استمر المجلس حتى 2 أيار عام 1953ميلادي حيث تسلم الملك</a:t>
            </a:r>
            <a:br>
              <a:rPr lang="ar-JO" sz="1800" dirty="0">
                <a:solidFill>
                  <a:srgbClr val="002060"/>
                </a:solidFill>
              </a:rPr>
            </a:br>
            <a:r>
              <a:rPr lang="ar-JO" sz="1800" dirty="0">
                <a:solidFill>
                  <a:srgbClr val="002060"/>
                </a:solidFill>
              </a:rPr>
              <a:t> الحسين بن طلال سلطاته الدستورية .</a:t>
            </a:r>
            <a:br>
              <a:rPr lang="ar-JO" sz="1800" dirty="0">
                <a:solidFill>
                  <a:srgbClr val="002060"/>
                </a:solidFill>
              </a:rPr>
            </a:br>
            <a:br>
              <a:rPr lang="ar-JO" sz="1800" dirty="0">
                <a:solidFill>
                  <a:srgbClr val="002060"/>
                </a:solidFill>
              </a:rPr>
            </a:br>
            <a:endParaRPr lang="en-US" sz="1800" dirty="0">
              <a:solidFill>
                <a:srgbClr val="00206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193" y="763555"/>
            <a:ext cx="3090930" cy="454898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40628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518" y="4516788"/>
            <a:ext cx="8596668" cy="1826581"/>
          </a:xfrm>
        </p:spPr>
        <p:txBody>
          <a:bodyPr>
            <a:noAutofit/>
          </a:bodyPr>
          <a:lstStyle/>
          <a:p>
            <a:pPr algn="r"/>
            <a:r>
              <a:rPr lang="ar-JO" sz="2400" dirty="0"/>
              <a:t> </a:t>
            </a:r>
            <a:r>
              <a:rPr lang="ar-JO" b="1" i="1" u="sng" dirty="0">
                <a:effectLst>
                  <a:outerShdw blurRad="38100" dist="38100" dir="2700000" algn="tl">
                    <a:srgbClr val="000000">
                      <a:alpha val="43137"/>
                    </a:srgbClr>
                  </a:outerShdw>
                </a:effectLst>
              </a:rPr>
              <a:t>من إنجازاته :</a:t>
            </a:r>
            <a:br>
              <a:rPr lang="ar-JO" sz="3200" b="1" i="1" dirty="0">
                <a:effectLst>
                  <a:outerShdw blurRad="38100" dist="38100" dir="2700000" algn="tl">
                    <a:srgbClr val="000000">
                      <a:alpha val="43137"/>
                    </a:srgbClr>
                  </a:outerShdw>
                </a:effectLst>
              </a:rPr>
            </a:br>
            <a:br>
              <a:rPr lang="ar-JO" sz="2400" dirty="0"/>
            </a:br>
            <a:r>
              <a:rPr lang="ar-JO" sz="2400" dirty="0"/>
              <a:t>1) تمكن جلالته من بناء دولة </a:t>
            </a:r>
            <a:br>
              <a:rPr lang="ar-JO" sz="2400" dirty="0"/>
            </a:br>
            <a:r>
              <a:rPr lang="ar-JO" sz="2400" dirty="0"/>
              <a:t>المؤسسات فقطع الأردن في </a:t>
            </a:r>
            <a:br>
              <a:rPr lang="ar-JO" sz="2400" dirty="0"/>
            </a:br>
            <a:r>
              <a:rPr lang="ar-JO" sz="2400" dirty="0"/>
              <a:t>عهده أشواطا طويلة على طريق</a:t>
            </a:r>
            <a:br>
              <a:rPr lang="ar-JO" sz="2400" dirty="0"/>
            </a:br>
            <a:r>
              <a:rPr lang="ar-JO" sz="2400" dirty="0"/>
              <a:t> التطوير والتنمية والتحديث ، </a:t>
            </a:r>
            <a:br>
              <a:rPr lang="ar-JO" sz="2400" dirty="0"/>
            </a:br>
            <a:r>
              <a:rPr lang="ar-JO" sz="2400" dirty="0"/>
              <a:t>شملت مختلف المجالات </a:t>
            </a:r>
            <a:br>
              <a:rPr lang="ar-JO" sz="2400" dirty="0"/>
            </a:br>
            <a:r>
              <a:rPr lang="ar-JO" sz="2400" dirty="0"/>
              <a:t>الاقتصادية والعمرانية والعلمية</a:t>
            </a:r>
            <a:br>
              <a:rPr lang="ar-JO" sz="2400" dirty="0"/>
            </a:br>
            <a:r>
              <a:rPr lang="ar-JO" sz="2400" dirty="0"/>
              <a:t> والثقافية . </a:t>
            </a:r>
            <a:br>
              <a:rPr lang="ar-JO" sz="2400" dirty="0"/>
            </a:br>
            <a:br>
              <a:rPr lang="ar-JO" sz="2400" dirty="0"/>
            </a:br>
            <a:r>
              <a:rPr lang="ar-JO" sz="2400" dirty="0"/>
              <a:t>2)أولى الحسين ـ طيب الله ثراه ـ القوات المسلحة الأردنية </a:t>
            </a:r>
            <a:br>
              <a:rPr lang="ar-JO" sz="2400" dirty="0"/>
            </a:br>
            <a:r>
              <a:rPr lang="ar-JO" sz="2400" dirty="0"/>
              <a:t>الجيش العربي والأجهزة الأمنية جُل عنايته واهتمامه؛ لتبقى درعا منيعا في الحفاظ على أمن الوطن واستقراره، فعمل على تعريب قيادة الجيش العربي الأردني بطرد كلوب باشا عام 1956 م. </a:t>
            </a:r>
            <a:br>
              <a:rPr lang="ar-JO" sz="2400" dirty="0"/>
            </a:b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557" y="591564"/>
            <a:ext cx="5063812" cy="3371433"/>
          </a:xfrm>
          <a:prstGeom prst="rect">
            <a:avLst/>
          </a:prstGeom>
        </p:spPr>
      </p:pic>
    </p:spTree>
    <p:extLst>
      <p:ext uri="{BB962C8B-B14F-4D97-AF65-F5344CB8AC3E}">
        <p14:creationId xmlns:p14="http://schemas.microsoft.com/office/powerpoint/2010/main" val="42859934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640" y="3873331"/>
            <a:ext cx="8596668" cy="1826581"/>
          </a:xfrm>
        </p:spPr>
        <p:txBody>
          <a:bodyPr>
            <a:noAutofit/>
          </a:bodyPr>
          <a:lstStyle/>
          <a:p>
            <a:pPr algn="r"/>
            <a:r>
              <a:rPr lang="ar-JO" sz="2400" dirty="0"/>
              <a:t>3)خاض أفراد القوات المسلحة الأردنية  </a:t>
            </a:r>
            <a:br>
              <a:rPr lang="ar-JO" sz="2400" dirty="0"/>
            </a:br>
            <a:r>
              <a:rPr lang="ar-JO" sz="2400" dirty="0"/>
              <a:t>ـ الجيش العربي في عهد جلالته معركة</a:t>
            </a:r>
            <a:br>
              <a:rPr lang="ar-JO" sz="2400" dirty="0"/>
            </a:br>
            <a:r>
              <a:rPr lang="ar-JO" sz="2400" dirty="0"/>
              <a:t> الكرامة عام 1968 ميلادي، وفيها انتصر</a:t>
            </a:r>
            <a:br>
              <a:rPr lang="ar-JO" sz="2400" dirty="0"/>
            </a:br>
            <a:r>
              <a:rPr lang="ar-JO" sz="2400" dirty="0"/>
              <a:t> الجيش العربي الأردني على العدو الصهيوني . </a:t>
            </a:r>
            <a:br>
              <a:rPr lang="ar-JO" sz="2400" dirty="0"/>
            </a:br>
            <a:br>
              <a:rPr lang="ar-JO" sz="2400" dirty="0"/>
            </a:br>
            <a:r>
              <a:rPr lang="ar-JO" sz="2400" dirty="0"/>
              <a:t>4)ارتفعت في عهد جلالته نسبة التعليم ، </a:t>
            </a:r>
            <a:br>
              <a:rPr lang="ar-JO" sz="2400" dirty="0"/>
            </a:br>
            <a:r>
              <a:rPr lang="ar-JO" sz="2400" dirty="0"/>
              <a:t>وارتفع مستوى المعيشة ، وازدهرت الحياة</a:t>
            </a:r>
            <a:br>
              <a:rPr lang="ar-JO" sz="2400" dirty="0"/>
            </a:br>
            <a:r>
              <a:rPr lang="ar-JO" sz="2400" dirty="0"/>
              <a:t> الاقتصادية فنشطت الصناعات؛ مثل صناعة</a:t>
            </a:r>
            <a:br>
              <a:rPr lang="ar-JO" sz="2400" dirty="0"/>
            </a:br>
            <a:r>
              <a:rPr lang="ar-JO" sz="2400" dirty="0"/>
              <a:t> التعدين، الفوسفات، البوتاس والأسمنت،</a:t>
            </a:r>
            <a:br>
              <a:rPr lang="ar-JO" sz="2400" dirty="0"/>
            </a:br>
            <a:r>
              <a:rPr lang="ar-JO" sz="2400" dirty="0"/>
              <a:t> ونمت التجارة خاصة في ظل توافر شبكة</a:t>
            </a:r>
            <a:br>
              <a:rPr lang="ar-JO" sz="2400" dirty="0"/>
            </a:br>
            <a:r>
              <a:rPr lang="ar-JO" sz="2400" dirty="0"/>
              <a:t>من الطرق والمطارات الدولية</a:t>
            </a:r>
            <a:br>
              <a:rPr lang="ar-JO" sz="2400" dirty="0"/>
            </a:br>
            <a:r>
              <a:rPr lang="ar-JO" sz="2400" dirty="0"/>
              <a:t> وميناء قادر على استيعاب حركة التجارة </a:t>
            </a:r>
            <a:br>
              <a:rPr lang="ar-JO" sz="2400" dirty="0"/>
            </a:br>
            <a:r>
              <a:rPr lang="ar-JO" sz="2400" dirty="0"/>
              <a:t>العالمية. </a:t>
            </a:r>
            <a:br>
              <a:rPr lang="ar-JO" sz="2400" dirty="0"/>
            </a:b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609" y="282151"/>
            <a:ext cx="3565439" cy="5649581"/>
          </a:xfrm>
          <a:prstGeom prst="rect">
            <a:avLst/>
          </a:prstGeom>
          <a:ln>
            <a:noFill/>
          </a:ln>
          <a:effectLst>
            <a:softEdge rad="112500"/>
          </a:effectLst>
        </p:spPr>
      </p:pic>
    </p:spTree>
    <p:extLst>
      <p:ext uri="{BB962C8B-B14F-4D97-AF65-F5344CB8AC3E}">
        <p14:creationId xmlns:p14="http://schemas.microsoft.com/office/powerpoint/2010/main" val="30907769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2" y="506570"/>
            <a:ext cx="9338397" cy="2223752"/>
          </a:xfrm>
        </p:spPr>
        <p:txBody>
          <a:bodyPr>
            <a:normAutofit fontScale="90000"/>
          </a:bodyPr>
          <a:lstStyle/>
          <a:p>
            <a:pPr algn="ctr">
              <a:lnSpc>
                <a:spcPct val="200000"/>
              </a:lnSpc>
            </a:pPr>
            <a:r>
              <a:rPr lang="ar-JO" sz="5300" b="1" dirty="0"/>
              <a:t>•الطالب : سعد أيوب.</a:t>
            </a:r>
            <a:br>
              <a:rPr lang="ar-JO" sz="5300" b="1" dirty="0"/>
            </a:br>
            <a:r>
              <a:rPr lang="ar-JO" sz="5300" b="1" dirty="0"/>
              <a:t>•الصف الخامس (د).</a:t>
            </a:r>
            <a:br>
              <a:rPr lang="ar-JO" sz="5300" b="1" dirty="0"/>
            </a:br>
            <a:r>
              <a:rPr lang="ar-JO" sz="5300" b="1" dirty="0"/>
              <a:t>•المدرسة الوطنية الأرثوذكسية.</a:t>
            </a:r>
            <a:br>
              <a:rPr lang="ar-JO" sz="8000" b="1" dirty="0"/>
            </a:br>
            <a:endParaRPr lang="en-US" sz="8000" b="1" dirty="0"/>
          </a:p>
        </p:txBody>
      </p:sp>
    </p:spTree>
    <p:extLst>
      <p:ext uri="{BB962C8B-B14F-4D97-AF65-F5344CB8AC3E}">
        <p14:creationId xmlns:p14="http://schemas.microsoft.com/office/powerpoint/2010/main" val="2918031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101</TotalTime>
  <Words>377</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Tahoma</vt:lpstr>
      <vt:lpstr>Trebuchet MS</vt:lpstr>
      <vt:lpstr>Wingdings 3</vt:lpstr>
      <vt:lpstr>Facet</vt:lpstr>
      <vt:lpstr>الملك حسين بن طلال </vt:lpstr>
      <vt:lpstr>الملك الحسين بن طلال بن عبد الله الأول الهاشمي (14/تشرين الثاني/1935 – 7/شباط/1999)، ثالث ملوك المملكة الأردنية الهاشمية. تولى الحكم في 11/اب/1952 وحتى  وفاته في 7/شباط/1999.  ولُقب بالملك الباني . </vt:lpstr>
      <vt:lpstr>         حياته ونشأته :  تلقى تعليمه الابتدائي في الكلية العلمية الإسلامية في عمان  وتخرج منها .  ـــ انتقل إلى كلية فكتوريا بالإسكندرية في مصر ودرس فيها مدة  عامين .  ـــ ألتحق بكلية ساند هيرست العسكرية في انجلترا لإتمام دراسته.   ــ  في عام 1952ميلادي أنتقل الحكم للأمير الحسين بعد أن تنازل عنه  الملك طلال بن عبد الله ولعدم بلوغ الأمير الحسين سن  الثامنة عشرة قرر مجلس الوزراء تعيين مجلس وصاية على  العرش بمقتضى الدستور .   ـــ استمر المجلس حتى 2 أيار عام 1953ميلادي حيث تسلم الملك  الحسين بن طلال سلطاته الدستورية .  </vt:lpstr>
      <vt:lpstr> من إنجازاته :  1) تمكن جلالته من بناء دولة  المؤسسات فقطع الأردن في  عهده أشواطا طويلة على طريق  التطوير والتنمية والتحديث ،  شملت مختلف المجالات  الاقتصادية والعمرانية والعلمية  والثقافية .   2)أولى الحسين ـ طيب الله ثراه ـ القوات المسلحة الأردنية  الجيش العربي والأجهزة الأمنية جُل عنايته واهتمامه؛ لتبقى درعا منيعا في الحفاظ على أمن الوطن واستقراره، فعمل على تعريب قيادة الجيش العربي الأردني بطرد كلوب باشا عام 1956 م.  </vt:lpstr>
      <vt:lpstr>3)خاض أفراد القوات المسلحة الأردنية   ـ الجيش العربي في عهد جلالته معركة  الكرامة عام 1968 ميلادي، وفيها انتصر  الجيش العربي الأردني على العدو الصهيوني .   4)ارتفعت في عهد جلالته نسبة التعليم ،  وارتفع مستوى المعيشة ، وازدهرت الحياة  الاقتصادية فنشطت الصناعات؛ مثل صناعة  التعدين، الفوسفات، البوتاس والأسمنت،  ونمت التجارة خاصة في ظل توافر شبكة من الطرق والمطارات الدولية  وميناء قادر على استيعاب حركة التجارة  العالمية.  </vt:lpstr>
      <vt:lpstr>•الطالب : سعد أيوب. •الصف الخامس (د). •المدرسة الوطنية الأرثوذكسية.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حسين بن طلال</dc:title>
  <dc:creator>william book shop</dc:creator>
  <cp:lastModifiedBy>R.Qumsieh</cp:lastModifiedBy>
  <cp:revision>9</cp:revision>
  <dcterms:created xsi:type="dcterms:W3CDTF">2022-11-30T08:26:17Z</dcterms:created>
  <dcterms:modified xsi:type="dcterms:W3CDTF">2022-12-02T07:14:52Z</dcterms:modified>
</cp:coreProperties>
</file>