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B179DD-0B6E-44B9-AF47-65BF5A48C195}" v="58" dt="2022-12-02T14:49:03.2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3" d="100"/>
          <a:sy n="53" d="100"/>
        </p:scale>
        <p:origin x="85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F25CA-C7C7-4EC0-9474-7039007B02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940E4EB-F057-4A13-89CD-45056EAD74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B1368BE-0AF0-4936-8DF3-9C76A7CA956E}"/>
              </a:ext>
            </a:extLst>
          </p:cNvPr>
          <p:cNvSpPr>
            <a:spLocks noGrp="1"/>
          </p:cNvSpPr>
          <p:nvPr>
            <p:ph type="dt" sz="half" idx="10"/>
          </p:nvPr>
        </p:nvSpPr>
        <p:spPr/>
        <p:txBody>
          <a:bodyPr/>
          <a:lstStyle/>
          <a:p>
            <a:fld id="{5FCF661D-1C7E-49D5-A07F-E4E33610D079}" type="datetimeFigureOut">
              <a:rPr lang="en-GB" smtClean="0"/>
              <a:t>02/12/2022</a:t>
            </a:fld>
            <a:endParaRPr lang="en-GB"/>
          </a:p>
        </p:txBody>
      </p:sp>
      <p:sp>
        <p:nvSpPr>
          <p:cNvPr id="5" name="Footer Placeholder 4">
            <a:extLst>
              <a:ext uri="{FF2B5EF4-FFF2-40B4-BE49-F238E27FC236}">
                <a16:creationId xmlns:a16="http://schemas.microsoft.com/office/drawing/2014/main" id="{DD7BA3A0-0C3F-4B1B-80B2-9C64B50287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1DA9EB-43E7-4B22-AAE5-D0D96A423B7A}"/>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943925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51BA7-352D-4E52-BC03-3877ABCC1C8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3786B86-9079-41D0-8AA4-ED6A9761CE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08BD51-C899-4B82-9163-CAD3EA50E919}"/>
              </a:ext>
            </a:extLst>
          </p:cNvPr>
          <p:cNvSpPr>
            <a:spLocks noGrp="1"/>
          </p:cNvSpPr>
          <p:nvPr>
            <p:ph type="dt" sz="half" idx="10"/>
          </p:nvPr>
        </p:nvSpPr>
        <p:spPr/>
        <p:txBody>
          <a:bodyPr/>
          <a:lstStyle/>
          <a:p>
            <a:fld id="{5FCF661D-1C7E-49D5-A07F-E4E33610D079}" type="datetimeFigureOut">
              <a:rPr lang="en-GB" smtClean="0"/>
              <a:t>02/12/2022</a:t>
            </a:fld>
            <a:endParaRPr lang="en-GB"/>
          </a:p>
        </p:txBody>
      </p:sp>
      <p:sp>
        <p:nvSpPr>
          <p:cNvPr id="5" name="Footer Placeholder 4">
            <a:extLst>
              <a:ext uri="{FF2B5EF4-FFF2-40B4-BE49-F238E27FC236}">
                <a16:creationId xmlns:a16="http://schemas.microsoft.com/office/drawing/2014/main" id="{18B75456-2BCD-4C6D-B2E0-FAD6DBDA74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86DF60-8C86-4BF9-BF3A-5494F00902D7}"/>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3702885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18B6A8-31A2-4DAD-AE8C-E19253A98B2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7E304D5-E87B-4F84-8325-12106D4252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1C1A2F-915C-4AC6-9D4C-056AB4D5FB29}"/>
              </a:ext>
            </a:extLst>
          </p:cNvPr>
          <p:cNvSpPr>
            <a:spLocks noGrp="1"/>
          </p:cNvSpPr>
          <p:nvPr>
            <p:ph type="dt" sz="half" idx="10"/>
          </p:nvPr>
        </p:nvSpPr>
        <p:spPr/>
        <p:txBody>
          <a:bodyPr/>
          <a:lstStyle/>
          <a:p>
            <a:fld id="{5FCF661D-1C7E-49D5-A07F-E4E33610D079}" type="datetimeFigureOut">
              <a:rPr lang="en-GB" smtClean="0"/>
              <a:t>02/12/2022</a:t>
            </a:fld>
            <a:endParaRPr lang="en-GB"/>
          </a:p>
        </p:txBody>
      </p:sp>
      <p:sp>
        <p:nvSpPr>
          <p:cNvPr id="5" name="Footer Placeholder 4">
            <a:extLst>
              <a:ext uri="{FF2B5EF4-FFF2-40B4-BE49-F238E27FC236}">
                <a16:creationId xmlns:a16="http://schemas.microsoft.com/office/drawing/2014/main" id="{E5DEE574-F79D-4B5F-9F80-A0794F9DF0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93A48C-F9CF-44B3-87BE-BD3DB37A14BB}"/>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1636933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84BE9-C980-4279-BCB2-7A740E13C29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FABB37F-8720-45F9-8B2D-38EEBE7881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A1501E-B250-4DCE-9DED-5D05AE2B67F3}"/>
              </a:ext>
            </a:extLst>
          </p:cNvPr>
          <p:cNvSpPr>
            <a:spLocks noGrp="1"/>
          </p:cNvSpPr>
          <p:nvPr>
            <p:ph type="dt" sz="half" idx="10"/>
          </p:nvPr>
        </p:nvSpPr>
        <p:spPr/>
        <p:txBody>
          <a:bodyPr/>
          <a:lstStyle/>
          <a:p>
            <a:fld id="{5FCF661D-1C7E-49D5-A07F-E4E33610D079}" type="datetimeFigureOut">
              <a:rPr lang="en-GB" smtClean="0"/>
              <a:t>02/12/2022</a:t>
            </a:fld>
            <a:endParaRPr lang="en-GB"/>
          </a:p>
        </p:txBody>
      </p:sp>
      <p:sp>
        <p:nvSpPr>
          <p:cNvPr id="5" name="Footer Placeholder 4">
            <a:extLst>
              <a:ext uri="{FF2B5EF4-FFF2-40B4-BE49-F238E27FC236}">
                <a16:creationId xmlns:a16="http://schemas.microsoft.com/office/drawing/2014/main" id="{3CFB551D-141E-4F70-9456-49369E8C71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9C64AC-4DAD-4352-BE6F-CFC9C7833E56}"/>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3803776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43E78-67F9-43D0-A8E4-4713356B43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755F7D7-7243-412B-AB2B-7372DC00E3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610406-3293-431B-8E60-C90854A5F42B}"/>
              </a:ext>
            </a:extLst>
          </p:cNvPr>
          <p:cNvSpPr>
            <a:spLocks noGrp="1"/>
          </p:cNvSpPr>
          <p:nvPr>
            <p:ph type="dt" sz="half" idx="10"/>
          </p:nvPr>
        </p:nvSpPr>
        <p:spPr/>
        <p:txBody>
          <a:bodyPr/>
          <a:lstStyle/>
          <a:p>
            <a:fld id="{5FCF661D-1C7E-49D5-A07F-E4E33610D079}" type="datetimeFigureOut">
              <a:rPr lang="en-GB" smtClean="0"/>
              <a:t>02/12/2022</a:t>
            </a:fld>
            <a:endParaRPr lang="en-GB"/>
          </a:p>
        </p:txBody>
      </p:sp>
      <p:sp>
        <p:nvSpPr>
          <p:cNvPr id="5" name="Footer Placeholder 4">
            <a:extLst>
              <a:ext uri="{FF2B5EF4-FFF2-40B4-BE49-F238E27FC236}">
                <a16:creationId xmlns:a16="http://schemas.microsoft.com/office/drawing/2014/main" id="{DE007416-1FE5-4654-930F-70FE96E6B7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F14FDA-F438-4259-8803-51148317F34C}"/>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287149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8C293-878A-4233-A9C6-8E446CB5D2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92F2821-25F9-475E-AC10-298EE7D33B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5D1C281-A2C1-4CF7-91FE-E23DFD9997C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650359C-F4E8-4C5D-B295-38546268F7F2}"/>
              </a:ext>
            </a:extLst>
          </p:cNvPr>
          <p:cNvSpPr>
            <a:spLocks noGrp="1"/>
          </p:cNvSpPr>
          <p:nvPr>
            <p:ph type="dt" sz="half" idx="10"/>
          </p:nvPr>
        </p:nvSpPr>
        <p:spPr/>
        <p:txBody>
          <a:bodyPr/>
          <a:lstStyle/>
          <a:p>
            <a:fld id="{5FCF661D-1C7E-49D5-A07F-E4E33610D079}" type="datetimeFigureOut">
              <a:rPr lang="en-GB" smtClean="0"/>
              <a:t>02/12/2022</a:t>
            </a:fld>
            <a:endParaRPr lang="en-GB"/>
          </a:p>
        </p:txBody>
      </p:sp>
      <p:sp>
        <p:nvSpPr>
          <p:cNvPr id="6" name="Footer Placeholder 5">
            <a:extLst>
              <a:ext uri="{FF2B5EF4-FFF2-40B4-BE49-F238E27FC236}">
                <a16:creationId xmlns:a16="http://schemas.microsoft.com/office/drawing/2014/main" id="{A48D9BD6-FFC6-4972-8B4B-E1A7B0512F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14468E-328C-4ABE-BC5D-BB2C082F2C72}"/>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345498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29019-F202-49EC-AC1C-00E8E9B5A2B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5F66266-4374-4D93-852C-AD62214BEF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09F691-4A47-44EE-A35F-CDCA1A5560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1BE846B-0370-4CAB-A2DE-E098398820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E7C4FC-E3CC-45A5-87E9-750AB171A2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C5CDBCF-3000-41BE-9A1A-DC2979E4643E}"/>
              </a:ext>
            </a:extLst>
          </p:cNvPr>
          <p:cNvSpPr>
            <a:spLocks noGrp="1"/>
          </p:cNvSpPr>
          <p:nvPr>
            <p:ph type="dt" sz="half" idx="10"/>
          </p:nvPr>
        </p:nvSpPr>
        <p:spPr/>
        <p:txBody>
          <a:bodyPr/>
          <a:lstStyle/>
          <a:p>
            <a:fld id="{5FCF661D-1C7E-49D5-A07F-E4E33610D079}" type="datetimeFigureOut">
              <a:rPr lang="en-GB" smtClean="0"/>
              <a:t>02/12/2022</a:t>
            </a:fld>
            <a:endParaRPr lang="en-GB"/>
          </a:p>
        </p:txBody>
      </p:sp>
      <p:sp>
        <p:nvSpPr>
          <p:cNvPr id="8" name="Footer Placeholder 7">
            <a:extLst>
              <a:ext uri="{FF2B5EF4-FFF2-40B4-BE49-F238E27FC236}">
                <a16:creationId xmlns:a16="http://schemas.microsoft.com/office/drawing/2014/main" id="{3909BB24-88B7-47BB-955B-C13834EF10C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C24A5A5-10E9-4212-82E9-D8A49B2DA49A}"/>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2516113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64519-B21B-4BA9-931C-ABC1AD9FB03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C20BDAF-D93A-4A28-A25C-D15CBEE43339}"/>
              </a:ext>
            </a:extLst>
          </p:cNvPr>
          <p:cNvSpPr>
            <a:spLocks noGrp="1"/>
          </p:cNvSpPr>
          <p:nvPr>
            <p:ph type="dt" sz="half" idx="10"/>
          </p:nvPr>
        </p:nvSpPr>
        <p:spPr/>
        <p:txBody>
          <a:bodyPr/>
          <a:lstStyle/>
          <a:p>
            <a:fld id="{5FCF661D-1C7E-49D5-A07F-E4E33610D079}" type="datetimeFigureOut">
              <a:rPr lang="en-GB" smtClean="0"/>
              <a:t>02/12/2022</a:t>
            </a:fld>
            <a:endParaRPr lang="en-GB"/>
          </a:p>
        </p:txBody>
      </p:sp>
      <p:sp>
        <p:nvSpPr>
          <p:cNvPr id="4" name="Footer Placeholder 3">
            <a:extLst>
              <a:ext uri="{FF2B5EF4-FFF2-40B4-BE49-F238E27FC236}">
                <a16:creationId xmlns:a16="http://schemas.microsoft.com/office/drawing/2014/main" id="{22979A9F-76A3-44AE-A88C-044F3C891CC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3615CD8-FDA4-4B4A-B28F-7325323DAE51}"/>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124810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FB2515-E0DA-4F7A-B4EC-01370B800B98}"/>
              </a:ext>
            </a:extLst>
          </p:cNvPr>
          <p:cNvSpPr>
            <a:spLocks noGrp="1"/>
          </p:cNvSpPr>
          <p:nvPr>
            <p:ph type="dt" sz="half" idx="10"/>
          </p:nvPr>
        </p:nvSpPr>
        <p:spPr/>
        <p:txBody>
          <a:bodyPr/>
          <a:lstStyle/>
          <a:p>
            <a:fld id="{5FCF661D-1C7E-49D5-A07F-E4E33610D079}" type="datetimeFigureOut">
              <a:rPr lang="en-GB" smtClean="0"/>
              <a:t>02/12/2022</a:t>
            </a:fld>
            <a:endParaRPr lang="en-GB"/>
          </a:p>
        </p:txBody>
      </p:sp>
      <p:sp>
        <p:nvSpPr>
          <p:cNvPr id="3" name="Footer Placeholder 2">
            <a:extLst>
              <a:ext uri="{FF2B5EF4-FFF2-40B4-BE49-F238E27FC236}">
                <a16:creationId xmlns:a16="http://schemas.microsoft.com/office/drawing/2014/main" id="{E380FB7B-459D-476C-B57E-BFD1F5AF0C2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59FEE7-E0BB-430B-9C90-4C4A63A79545}"/>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1154174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BD909-1FEE-4D9E-8C52-145E47D20F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CF35405-68D0-4635-B899-3F4A11F61A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2EA0A44-BD15-466F-902C-3FCEBA68FC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D25367-B4E2-47F1-AAB8-762FBBCC9A34}"/>
              </a:ext>
            </a:extLst>
          </p:cNvPr>
          <p:cNvSpPr>
            <a:spLocks noGrp="1"/>
          </p:cNvSpPr>
          <p:nvPr>
            <p:ph type="dt" sz="half" idx="10"/>
          </p:nvPr>
        </p:nvSpPr>
        <p:spPr/>
        <p:txBody>
          <a:bodyPr/>
          <a:lstStyle/>
          <a:p>
            <a:fld id="{5FCF661D-1C7E-49D5-A07F-E4E33610D079}" type="datetimeFigureOut">
              <a:rPr lang="en-GB" smtClean="0"/>
              <a:t>02/12/2022</a:t>
            </a:fld>
            <a:endParaRPr lang="en-GB"/>
          </a:p>
        </p:txBody>
      </p:sp>
      <p:sp>
        <p:nvSpPr>
          <p:cNvPr id="6" name="Footer Placeholder 5">
            <a:extLst>
              <a:ext uri="{FF2B5EF4-FFF2-40B4-BE49-F238E27FC236}">
                <a16:creationId xmlns:a16="http://schemas.microsoft.com/office/drawing/2014/main" id="{87E51EEF-2E9B-409E-8CB5-8092A98D15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F346E7-6861-4CB9-9D98-4725466A7A8A}"/>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1432596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58A8F-F3C2-4732-8E01-5CB1037D2C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49B1AE7-4D8A-4219-8B19-2D6217BA6F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A0B179C-86AA-4CC2-9408-0201EC47BD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D93217-EBB6-4ACA-B87E-36D1AC8B0011}"/>
              </a:ext>
            </a:extLst>
          </p:cNvPr>
          <p:cNvSpPr>
            <a:spLocks noGrp="1"/>
          </p:cNvSpPr>
          <p:nvPr>
            <p:ph type="dt" sz="half" idx="10"/>
          </p:nvPr>
        </p:nvSpPr>
        <p:spPr/>
        <p:txBody>
          <a:bodyPr/>
          <a:lstStyle/>
          <a:p>
            <a:fld id="{5FCF661D-1C7E-49D5-A07F-E4E33610D079}" type="datetimeFigureOut">
              <a:rPr lang="en-GB" smtClean="0"/>
              <a:t>02/12/2022</a:t>
            </a:fld>
            <a:endParaRPr lang="en-GB"/>
          </a:p>
        </p:txBody>
      </p:sp>
      <p:sp>
        <p:nvSpPr>
          <p:cNvPr id="6" name="Footer Placeholder 5">
            <a:extLst>
              <a:ext uri="{FF2B5EF4-FFF2-40B4-BE49-F238E27FC236}">
                <a16:creationId xmlns:a16="http://schemas.microsoft.com/office/drawing/2014/main" id="{BCEBFDED-F343-46C3-B44A-66BCBFA3BC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298DDC-9FAD-451F-9820-B9CE9E9E6FC6}"/>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3593824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4BA6D0-BC37-42BA-9F98-105931AAD9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A54FC8-1AFA-4986-95E8-D521BE1F2B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29F379-C098-409A-9E42-6BE2E8672C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CF661D-1C7E-49D5-A07F-E4E33610D079}" type="datetimeFigureOut">
              <a:rPr lang="en-GB" smtClean="0"/>
              <a:t>02/12/2022</a:t>
            </a:fld>
            <a:endParaRPr lang="en-GB"/>
          </a:p>
        </p:txBody>
      </p:sp>
      <p:sp>
        <p:nvSpPr>
          <p:cNvPr id="5" name="Footer Placeholder 4">
            <a:extLst>
              <a:ext uri="{FF2B5EF4-FFF2-40B4-BE49-F238E27FC236}">
                <a16:creationId xmlns:a16="http://schemas.microsoft.com/office/drawing/2014/main" id="{A5ACB3D8-4CE3-485B-90DC-09F32F9D60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2780593-B240-466C-82E6-A69BEA4D80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91EE46-7620-499E-A3B1-5A18B34ABB3E}" type="slidenum">
              <a:rPr lang="en-GB" smtClean="0"/>
              <a:t>‹#›</a:t>
            </a:fld>
            <a:endParaRPr lang="en-GB"/>
          </a:p>
        </p:txBody>
      </p:sp>
    </p:spTree>
    <p:extLst>
      <p:ext uri="{BB962C8B-B14F-4D97-AF65-F5344CB8AC3E}">
        <p14:creationId xmlns:p14="http://schemas.microsoft.com/office/powerpoint/2010/main" val="3229847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hyperlink" Target="https://www.kingabdullah.jo/" TargetMode="External"/><Relationship Id="rId2" Type="http://schemas.openxmlformats.org/officeDocument/2006/relationships/hyperlink" Target="https://mawdoo3.com/%D8%A3%D9%87%D9%85_%D8%A3%D8%B9%D9%85%D8%A7%D9%84_%D8%A7%D9%84%D9%85%D9%84%D9%83_%D8%B9%D8%A8%D8%AF_%D8%A7%D9%84%D9%84%D9%87"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BBCCA-4776-4376-8CE1-21C20417EDF5}"/>
              </a:ext>
            </a:extLst>
          </p:cNvPr>
          <p:cNvSpPr>
            <a:spLocks noGrp="1"/>
          </p:cNvSpPr>
          <p:nvPr>
            <p:ph type="ctrTitle"/>
          </p:nvPr>
        </p:nvSpPr>
        <p:spPr>
          <a:xfrm>
            <a:off x="6746628" y="1783959"/>
            <a:ext cx="4645250" cy="2815750"/>
          </a:xfrm>
        </p:spPr>
        <p:txBody>
          <a:bodyPr anchor="b">
            <a:normAutofit/>
          </a:bodyPr>
          <a:lstStyle/>
          <a:p>
            <a:pPr algn="l"/>
            <a:r>
              <a:rPr lang="ar-JO" dirty="0">
                <a:latin typeface="Simplified Arabic" panose="02020603050405020304" pitchFamily="18" charset="-78"/>
                <a:cs typeface="Simplified Arabic" panose="02020603050405020304" pitchFamily="18" charset="-78"/>
              </a:rPr>
              <a:t>الملك عبدالله الثاني بن الحسين المعظم</a:t>
            </a:r>
            <a:endParaRPr lang="en-GB" dirty="0">
              <a:latin typeface="Simplified Arabic" panose="02020603050405020304" pitchFamily="18" charset="-78"/>
              <a:cs typeface="Simplified Arabic" panose="02020603050405020304" pitchFamily="18" charset="-78"/>
            </a:endParaRPr>
          </a:p>
        </p:txBody>
      </p:sp>
      <p:sp>
        <p:nvSpPr>
          <p:cNvPr id="1059" name="Freeform: Shape 103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8" name="Picture 4" descr="الملك يوجه رسالة إلى أبناء الأردن وبناته بعيد ميلاده الستين">
            <a:extLst>
              <a:ext uri="{FF2B5EF4-FFF2-40B4-BE49-F238E27FC236}">
                <a16:creationId xmlns:a16="http://schemas.microsoft.com/office/drawing/2014/main" id="{0BE557E9-91A1-DCCA-2F05-CF40A51B20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839" r="1" b="1"/>
          <a:stretch/>
        </p:blipFill>
        <p:spPr bwMode="auto">
          <a:xfrm>
            <a:off x="20" y="10"/>
            <a:ext cx="6024134" cy="6857990"/>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3" name="AutoShape 8">
            <a:extLst>
              <a:ext uri="{FF2B5EF4-FFF2-40B4-BE49-F238E27FC236}">
                <a16:creationId xmlns:a16="http://schemas.microsoft.com/office/drawing/2014/main" id="{2723F323-ACF3-3F44-9599-6E8C667769E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81961413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6" descr="بحث عن الملك عبدالله الثاني - موضوع">
            <a:extLst>
              <a:ext uri="{FF2B5EF4-FFF2-40B4-BE49-F238E27FC236}">
                <a16:creationId xmlns:a16="http://schemas.microsoft.com/office/drawing/2014/main" id="{4A482934-80CA-4660-8C41-2C75DAB5DAC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1671" b="-2"/>
          <a:stretch/>
        </p:blipFill>
        <p:spPr bwMode="auto">
          <a:xfrm>
            <a:off x="5421395" y="10"/>
            <a:ext cx="6770605" cy="3644589"/>
          </a:xfrm>
          <a:prstGeom prst="rect">
            <a:avLst/>
          </a:prstGeom>
          <a:noFill/>
          <a:extLst>
            <a:ext uri="{909E8E84-426E-40DD-AFC4-6F175D3DCCD1}">
              <a14:hiddenFill xmlns:a14="http://schemas.microsoft.com/office/drawing/2010/main">
                <a:solidFill>
                  <a:srgbClr val="FFFFFF"/>
                </a:solidFill>
              </a14:hiddenFill>
            </a:ext>
          </a:extLst>
        </p:spPr>
      </p:pic>
      <p:sp>
        <p:nvSpPr>
          <p:cNvPr id="75" name="Freeform 8">
            <a:extLst>
              <a:ext uri="{FF2B5EF4-FFF2-40B4-BE49-F238E27FC236}">
                <a16:creationId xmlns:a16="http://schemas.microsoft.com/office/drawing/2014/main" id="{36EF05BB-1257-4A9E-985D-96F7B5C73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8"/>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FF55E45D-FA71-4774-AC3F-31BC55F9E7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8"/>
            <a:ext cx="8657061" cy="6858478"/>
          </a:xfrm>
          <a:custGeom>
            <a:avLst/>
            <a:gdLst>
              <a:gd name="connsiteX0" fmla="*/ 579009 w 8657061"/>
              <a:gd name="connsiteY0" fmla="*/ 0 h 6858478"/>
              <a:gd name="connsiteX1" fmla="*/ 4408881 w 8657061"/>
              <a:gd name="connsiteY1" fmla="*/ 0 h 6858478"/>
              <a:gd name="connsiteX2" fmla="*/ 5475109 w 8657061"/>
              <a:gd name="connsiteY2" fmla="*/ 0 h 6858478"/>
              <a:gd name="connsiteX3" fmla="*/ 5480686 w 8657061"/>
              <a:gd name="connsiteY3" fmla="*/ 0 h 6858478"/>
              <a:gd name="connsiteX4" fmla="*/ 8657061 w 8657061"/>
              <a:gd name="connsiteY4" fmla="*/ 6858478 h 6858478"/>
              <a:gd name="connsiteX5" fmla="*/ 1232506 w 8657061"/>
              <a:gd name="connsiteY5" fmla="*/ 6858478 h 6858478"/>
              <a:gd name="connsiteX6" fmla="*/ 1232766 w 8657061"/>
              <a:gd name="connsiteY6" fmla="*/ 6857916 h 6858478"/>
              <a:gd name="connsiteX7" fmla="*/ 579009 w 8657061"/>
              <a:gd name="connsiteY7" fmla="*/ 6857916 h 6858478"/>
              <a:gd name="connsiteX8" fmla="*/ 579009 w 8657061"/>
              <a:gd name="connsiteY8" fmla="*/ 6858478 h 6858478"/>
              <a:gd name="connsiteX9" fmla="*/ 0 w 8657061"/>
              <a:gd name="connsiteY9" fmla="*/ 6858478 h 6858478"/>
              <a:gd name="connsiteX10" fmla="*/ 0 w 8657061"/>
              <a:gd name="connsiteY10" fmla="*/ 479 h 6858478"/>
              <a:gd name="connsiteX11" fmla="*/ 579009 w 8657061"/>
              <a:gd name="connsiteY11" fmla="*/ 479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657061" h="6858478">
                <a:moveTo>
                  <a:pt x="579009" y="0"/>
                </a:moveTo>
                <a:lnTo>
                  <a:pt x="4408881" y="0"/>
                </a:lnTo>
                <a:lnTo>
                  <a:pt x="5475109" y="0"/>
                </a:lnTo>
                <a:lnTo>
                  <a:pt x="5480686" y="0"/>
                </a:lnTo>
                <a:lnTo>
                  <a:pt x="8657061" y="6858478"/>
                </a:lnTo>
                <a:lnTo>
                  <a:pt x="1232506" y="6858478"/>
                </a:lnTo>
                <a:lnTo>
                  <a:pt x="1232766" y="6857916"/>
                </a:lnTo>
                <a:lnTo>
                  <a:pt x="579009" y="6857916"/>
                </a:lnTo>
                <a:lnTo>
                  <a:pt x="579009" y="6858478"/>
                </a:lnTo>
                <a:lnTo>
                  <a:pt x="0" y="6858478"/>
                </a:lnTo>
                <a:lnTo>
                  <a:pt x="0" y="479"/>
                </a:lnTo>
                <a:lnTo>
                  <a:pt x="579009"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067AD4-0626-4D08-8167-6347114BB1B7}"/>
              </a:ext>
            </a:extLst>
          </p:cNvPr>
          <p:cNvSpPr>
            <a:spLocks noGrp="1"/>
          </p:cNvSpPr>
          <p:nvPr>
            <p:ph type="title"/>
          </p:nvPr>
        </p:nvSpPr>
        <p:spPr>
          <a:xfrm>
            <a:off x="341745" y="1791855"/>
            <a:ext cx="6036003" cy="3805381"/>
          </a:xfrm>
        </p:spPr>
        <p:txBody>
          <a:bodyPr vert="horz" lIns="91440" tIns="45720" rIns="91440" bIns="45720" rtlCol="0" anchor="t">
            <a:normAutofit fontScale="90000"/>
          </a:bodyPr>
          <a:lstStyle/>
          <a:p>
            <a:pPr algn="r" rtl="1">
              <a:lnSpc>
                <a:spcPct val="107000"/>
              </a:lnSpc>
              <a:spcAft>
                <a:spcPts val="800"/>
              </a:spcAft>
            </a:pPr>
            <a:br>
              <a:rPr lang="en-US" sz="1300" b="1" i="0" kern="1200" dirty="0">
                <a:solidFill>
                  <a:schemeClr val="tx1"/>
                </a:solidFill>
                <a:effectLst/>
                <a:latin typeface="Simplified Arabic" panose="02020603050405020304" pitchFamily="18" charset="-78"/>
                <a:cs typeface="Simplified Arabic" panose="02020603050405020304" pitchFamily="18" charset="-78"/>
              </a:rPr>
            </a:br>
            <a:br>
              <a:rPr lang="en-US" sz="1300" dirty="0">
                <a:solidFill>
                  <a:schemeClr val="tx1">
                    <a:lumMod val="95000"/>
                  </a:schemeClr>
                </a:solidFill>
                <a:effectLst/>
                <a:latin typeface="Simplified Arabic" panose="02020603050405020304" pitchFamily="18" charset="-78"/>
                <a:ea typeface="Calibri" panose="020F0502020204030204" pitchFamily="34" charset="0"/>
                <a:cs typeface="Simplified Arabic" panose="02020603050405020304" pitchFamily="18" charset="-78"/>
              </a:rPr>
            </a:br>
            <a:r>
              <a:rPr lang="en-US"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 </a:t>
            </a:r>
            <a:r>
              <a:rPr lang="ar-SA"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ولد في عام </a:t>
            </a:r>
            <a:r>
              <a:rPr lang="en-US"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 1962</a:t>
            </a:r>
            <a:r>
              <a:rPr lang="ar-SA"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 وتولى الحكم ملكاً للمملكة الأردنية الهاشمية خلفاً لأبيه الملك حسين بن طلال</a:t>
            </a:r>
            <a:r>
              <a:rPr lang="en-US"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  </a:t>
            </a:r>
            <a:r>
              <a:rPr lang="ar-SA"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بعد وفاته في العام</a:t>
            </a:r>
            <a:r>
              <a:rPr lang="en-US"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 1999</a:t>
            </a:r>
            <a:r>
              <a:rPr lang="ar-SA"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 ويسمى يوم توليه الحكم بيوم الجلوس الملكي وتحتفل المملكة به بتاريخ</a:t>
            </a:r>
            <a:r>
              <a:rPr lang="en-US"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 9 </a:t>
            </a:r>
            <a:r>
              <a:rPr lang="ar-SA"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حزيران في كل عام</a:t>
            </a:r>
            <a:r>
              <a:rPr lang="en-US"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a:t>
            </a:r>
            <a:br>
              <a:rPr lang="en-US"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br>
            <a:br>
              <a:rPr lang="en-US"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br>
            <a:r>
              <a:rPr lang="ar-SA"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بدأ جلالة الملك التعليم من الكلية العلمية الإسلامية في عمان عام </a:t>
            </a:r>
            <a:r>
              <a:rPr lang="en-US"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 1966</a:t>
            </a:r>
            <a:r>
              <a:rPr lang="ar-SA"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 وأكمل جلالته دراسته في أكاديمية ديرفيلد في الولايات المتحدة الاميركية، وفي جامعة  جورج تاون في العاصمة الأميركية  واشنطن، بالإضافة  الى الخبرات العسكرية التي إكتسبها في الولايات المتحدة الأمريكية وبريطانيا وتخرج أيضاً من أكاديمية ساندهيرست العسكرية الملكية</a:t>
            </a:r>
            <a:r>
              <a:rPr lang="en-US"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a:t>
            </a:r>
            <a:br>
              <a:rPr lang="en-US"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br>
            <a:br>
              <a:rPr lang="en-US"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br>
            <a:r>
              <a:rPr lang="ar-SA"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تزوج جلالة الملك عبد الله الثاني بن الحسين المعظم بالملكة رانيا عام </a:t>
            </a:r>
            <a:r>
              <a:rPr lang="en-US"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 1993</a:t>
            </a:r>
            <a:r>
              <a:rPr lang="ar-SA"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 و</a:t>
            </a:r>
            <a:r>
              <a:rPr lang="ar-JO"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قد </a:t>
            </a:r>
            <a:r>
              <a:rPr lang="ar-SA" sz="13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رزقا  </a:t>
            </a:r>
            <a:r>
              <a:rPr lang="ar-SA"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بالأمراء وهم</a:t>
            </a:r>
            <a:r>
              <a:rPr lang="en-US"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 </a:t>
            </a:r>
            <a:br>
              <a:rPr lang="en-US" sz="1600" dirty="0">
                <a:solidFill>
                  <a:schemeClr val="tx1">
                    <a:lumMod val="95000"/>
                  </a:schemeClr>
                </a:solidFill>
                <a:effectLst/>
                <a:latin typeface="Simplified Arabic" panose="02020603050405020304" pitchFamily="18" charset="-78"/>
                <a:ea typeface="Calibri" panose="020F0502020204030204" pitchFamily="34" charset="0"/>
                <a:cs typeface="Simplified Arabic" panose="02020603050405020304" pitchFamily="18" charset="-78"/>
              </a:rPr>
            </a:br>
            <a:br>
              <a:rPr lang="en-US"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br>
            <a:r>
              <a:rPr lang="ar-JO"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1. </a:t>
            </a:r>
            <a:r>
              <a:rPr lang="ar-SA"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سمو الأمير الحسين ولي العهد</a:t>
            </a:r>
            <a:r>
              <a:rPr lang="en-US"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a:t>
            </a:r>
            <a:br>
              <a:rPr lang="en-US"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br>
            <a:r>
              <a:rPr lang="ar-JO"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2. </a:t>
            </a:r>
            <a:r>
              <a:rPr lang="ar-SA"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سمو الأمير هاشم</a:t>
            </a:r>
            <a:r>
              <a:rPr lang="en-US"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a:t>
            </a:r>
            <a:br>
              <a:rPr lang="en-US"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br>
            <a:r>
              <a:rPr lang="ar-JO"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3. </a:t>
            </a:r>
            <a:r>
              <a:rPr lang="ar-SA"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سمو الأميرة إيمان</a:t>
            </a:r>
            <a:r>
              <a:rPr lang="en-US"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a:t>
            </a:r>
            <a:br>
              <a:rPr lang="en-US"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br>
            <a:r>
              <a:rPr lang="ar-JO"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4. </a:t>
            </a:r>
            <a:r>
              <a:rPr lang="ar-SA" sz="16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سمو الأميرة سلمى</a:t>
            </a:r>
            <a:r>
              <a:rPr lang="en-US" sz="1800" kern="1200" dirty="0">
                <a:solidFill>
                  <a:schemeClr val="tx1">
                    <a:lumMod val="95000"/>
                  </a:schemeClr>
                </a:solidFill>
                <a:effectLst/>
                <a:latin typeface="Simplified Arabic" panose="02020603050405020304" pitchFamily="18" charset="-78"/>
                <a:ea typeface="Times New Roman" panose="02020603050405020304" pitchFamily="18" charset="0"/>
                <a:cs typeface="Simplified Arabic" panose="02020603050405020304" pitchFamily="18" charset="-78"/>
              </a:rPr>
              <a:t>.</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sz="1400" b="1" kern="1200" dirty="0">
              <a:solidFill>
                <a:schemeClr val="tx1"/>
              </a:solidFill>
            </a:endParaRPr>
          </a:p>
        </p:txBody>
      </p:sp>
      <p:sp>
        <p:nvSpPr>
          <p:cNvPr id="3" name="TextBox 2">
            <a:extLst>
              <a:ext uri="{FF2B5EF4-FFF2-40B4-BE49-F238E27FC236}">
                <a16:creationId xmlns:a16="http://schemas.microsoft.com/office/drawing/2014/main" id="{811985A6-D5F3-4ADC-8E2E-7C7ED31AA2A3}"/>
              </a:ext>
            </a:extLst>
          </p:cNvPr>
          <p:cNvSpPr txBox="1"/>
          <p:nvPr/>
        </p:nvSpPr>
        <p:spPr>
          <a:xfrm>
            <a:off x="-1835302" y="1090575"/>
            <a:ext cx="10111409" cy="400110"/>
          </a:xfrm>
          <a:prstGeom prst="rect">
            <a:avLst/>
          </a:prstGeom>
          <a:noFill/>
        </p:spPr>
        <p:txBody>
          <a:bodyPr wrap="square" rtlCol="0">
            <a:spAutoFit/>
          </a:bodyPr>
          <a:lstStyle/>
          <a:p>
            <a:pPr algn="ctr">
              <a:spcAft>
                <a:spcPts val="600"/>
              </a:spcAft>
            </a:pPr>
            <a:r>
              <a:rPr lang="ar-JO" sz="2000" dirty="0">
                <a:latin typeface="Simplified Arabic" panose="02020603050405020304" pitchFamily="18" charset="-78"/>
                <a:cs typeface="Simplified Arabic" panose="02020603050405020304" pitchFamily="18" charset="-78"/>
              </a:rPr>
              <a:t>نبذة عن حياة الملك عبدالله الثاني بن الحسين المعظم</a:t>
            </a:r>
            <a:endParaRPr lang="en-GB" sz="2000" dirty="0">
              <a:latin typeface="Simplified Arabic" panose="02020603050405020304" pitchFamily="18" charset="-78"/>
              <a:cs typeface="Simplified Arabic" panose="02020603050405020304" pitchFamily="18" charset="-78"/>
            </a:endParaRPr>
          </a:p>
        </p:txBody>
      </p:sp>
      <p:sp>
        <p:nvSpPr>
          <p:cNvPr id="4" name="TextBox 3">
            <a:extLst>
              <a:ext uri="{FF2B5EF4-FFF2-40B4-BE49-F238E27FC236}">
                <a16:creationId xmlns:a16="http://schemas.microsoft.com/office/drawing/2014/main" id="{A5CC1F45-39CF-4FE7-BCBF-8CFB802AB7DF}"/>
              </a:ext>
            </a:extLst>
          </p:cNvPr>
          <p:cNvSpPr txBox="1"/>
          <p:nvPr/>
        </p:nvSpPr>
        <p:spPr>
          <a:xfrm>
            <a:off x="7951687" y="3120984"/>
            <a:ext cx="3379305" cy="307777"/>
          </a:xfrm>
          <a:prstGeom prst="rect">
            <a:avLst/>
          </a:prstGeom>
          <a:noFill/>
        </p:spPr>
        <p:txBody>
          <a:bodyPr wrap="square" rtlCol="0">
            <a:spAutoFit/>
          </a:bodyPr>
          <a:lstStyle/>
          <a:p>
            <a:pPr>
              <a:spcAft>
                <a:spcPts val="600"/>
              </a:spcAft>
            </a:pPr>
            <a:r>
              <a:rPr lang="ar-JO" sz="1400" dirty="0">
                <a:latin typeface="Simplified Arabic" panose="02020603050405020304" pitchFamily="18" charset="-78"/>
                <a:cs typeface="Simplified Arabic" panose="02020603050405020304" pitchFamily="18" charset="-78"/>
              </a:rPr>
              <a:t>الملك عبدالله الثاني بن الحسين المعظم </a:t>
            </a:r>
            <a:endParaRPr lang="en-GB" sz="1400" dirty="0">
              <a:latin typeface="Simplified Arabic" panose="02020603050405020304" pitchFamily="18" charset="-78"/>
              <a:cs typeface="Simplified Arabic" panose="02020603050405020304" pitchFamily="18" charset="-78"/>
            </a:endParaRPr>
          </a:p>
        </p:txBody>
      </p:sp>
      <p:pic>
        <p:nvPicPr>
          <p:cNvPr id="4098" name="Picture 2" descr="طلوا بالأبيض.. شاهد أحدث صورة لملك الأردن عبد الله الثانى وأسرته - اليوم  السابع">
            <a:extLst>
              <a:ext uri="{FF2B5EF4-FFF2-40B4-BE49-F238E27FC236}">
                <a16:creationId xmlns:a16="http://schemas.microsoft.com/office/drawing/2014/main" id="{1F42EFBF-4285-1719-BFDC-8C1154C3A3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60145" y="4079510"/>
            <a:ext cx="3796146" cy="239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633044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A9358-1491-4146-AEF8-997AFCB14E53}"/>
              </a:ext>
            </a:extLst>
          </p:cNvPr>
          <p:cNvSpPr>
            <a:spLocks noGrp="1"/>
          </p:cNvSpPr>
          <p:nvPr>
            <p:ph type="title"/>
          </p:nvPr>
        </p:nvSpPr>
        <p:spPr>
          <a:xfrm>
            <a:off x="838200" y="524151"/>
            <a:ext cx="10515600" cy="1325563"/>
          </a:xfrm>
        </p:spPr>
        <p:txBody>
          <a:bodyPr>
            <a:normAutofit/>
          </a:bodyPr>
          <a:lstStyle/>
          <a:p>
            <a:pPr algn="ctr"/>
            <a:r>
              <a:rPr lang="ar-JO" sz="1400" b="1">
                <a:latin typeface="Simplified Arabic" panose="02020603050405020304" pitchFamily="18" charset="-78"/>
                <a:cs typeface="Simplified Arabic" panose="02020603050405020304" pitchFamily="18" charset="-78"/>
              </a:rPr>
              <a:t>إنجازات الملك عبد الله الثاني بن الحسين المعظم</a:t>
            </a:r>
            <a:endParaRPr lang="en-GB" sz="1400" b="1" dirty="0">
              <a:latin typeface="Simplified Arabic" panose="02020603050405020304" pitchFamily="18" charset="-78"/>
              <a:cs typeface="Simplified Arabic" panose="02020603050405020304" pitchFamily="18" charset="-78"/>
            </a:endParaRPr>
          </a:p>
        </p:txBody>
      </p:sp>
      <p:sp>
        <p:nvSpPr>
          <p:cNvPr id="3" name="TextBox 2">
            <a:extLst>
              <a:ext uri="{FF2B5EF4-FFF2-40B4-BE49-F238E27FC236}">
                <a16:creationId xmlns:a16="http://schemas.microsoft.com/office/drawing/2014/main" id="{BB024ACB-228E-47E7-B998-68D8617E9D80}"/>
              </a:ext>
            </a:extLst>
          </p:cNvPr>
          <p:cNvSpPr txBox="1"/>
          <p:nvPr/>
        </p:nvSpPr>
        <p:spPr>
          <a:xfrm>
            <a:off x="689113" y="1703940"/>
            <a:ext cx="10972800" cy="1661993"/>
          </a:xfrm>
          <a:prstGeom prst="rect">
            <a:avLst/>
          </a:prstGeom>
          <a:noFill/>
        </p:spPr>
        <p:txBody>
          <a:bodyPr wrap="square" rtlCol="0">
            <a:spAutoFit/>
          </a:bodyPr>
          <a:lstStyle/>
          <a:p>
            <a:pPr algn="r"/>
            <a:r>
              <a:rPr lang="ar-JO" sz="1400" b="1" dirty="0">
                <a:effectLst/>
                <a:ea typeface="Times New Roman" panose="02020603050405020304" pitchFamily="18" charset="0"/>
                <a:cs typeface="Simplified Arabic" panose="02020603050405020304" pitchFamily="18" charset="-78"/>
              </a:rPr>
              <a:t>المجال الاقتصادي</a:t>
            </a:r>
          </a:p>
          <a:p>
            <a:pPr algn="r"/>
            <a:r>
              <a:rPr lang="ar-JO" sz="1400" b="1" dirty="0">
                <a:effectLst/>
                <a:ea typeface="Times New Roman" panose="02020603050405020304" pitchFamily="18" charset="0"/>
                <a:cs typeface="Simplified Arabic" panose="02020603050405020304" pitchFamily="18" charset="-78"/>
              </a:rPr>
              <a:t> </a:t>
            </a:r>
          </a:p>
          <a:p>
            <a:pPr algn="just" rtl="1"/>
            <a:r>
              <a:rPr lang="ar-JO" sz="1400" dirty="0">
                <a:ea typeface="Times New Roman" panose="02020603050405020304" pitchFamily="18" charset="0"/>
                <a:cs typeface="Simplified Arabic" panose="02020603050405020304" pitchFamily="18" charset="-78"/>
              </a:rPr>
              <a:t>منذ تولي الملك عبدالله الثاني بن الحسين سلطاته عمل على النهوض بالإستثمار والتجارة وإهتم في تحقيق النمو الإقتصادي من خلال جلب المستثمرين والشركات العالمية تعديل للعمل في المملكة  ، وأنشئت في عهده وزارة الإستثمار الأردنية وأيضاً تم إنشاء مناطق التجارة الحرة والمناطق والمدن الصناعية وإنشاء الموانئ  والمملكة الآن عضو في منظمة التجارة العالمية.</a:t>
            </a:r>
          </a:p>
          <a:p>
            <a:pPr algn="just" rtl="1"/>
            <a:endParaRPr lang="ar-JO" sz="1400" dirty="0">
              <a:effectLst/>
              <a:ea typeface="Times New Roman" panose="02020603050405020304" pitchFamily="18" charset="0"/>
              <a:cs typeface="Simplified Arabic" panose="02020603050405020304" pitchFamily="18" charset="-78"/>
            </a:endParaRPr>
          </a:p>
          <a:p>
            <a:pPr algn="just"/>
            <a:br>
              <a:rPr lang="ar-JO" dirty="0"/>
            </a:br>
            <a:r>
              <a:rPr lang="ar-JO" sz="1400" b="0" i="0" dirty="0">
                <a:solidFill>
                  <a:srgbClr val="202124"/>
                </a:solidFill>
                <a:effectLst/>
                <a:latin typeface="Simplified Arabic" panose="02020603050405020304" pitchFamily="18" charset="-78"/>
                <a:cs typeface="Simplified Arabic" panose="02020603050405020304" pitchFamily="18" charset="-78"/>
              </a:rPr>
              <a:t> </a:t>
            </a:r>
            <a:endParaRPr lang="en-GB" sz="1400" dirty="0">
              <a:latin typeface="Simplified Arabic" panose="02020603050405020304" pitchFamily="18" charset="-78"/>
              <a:cs typeface="Simplified Arabic" panose="02020603050405020304" pitchFamily="18" charset="-78"/>
            </a:endParaRPr>
          </a:p>
        </p:txBody>
      </p:sp>
      <p:sp>
        <p:nvSpPr>
          <p:cNvPr id="6" name="TextBox 5">
            <a:extLst>
              <a:ext uri="{FF2B5EF4-FFF2-40B4-BE49-F238E27FC236}">
                <a16:creationId xmlns:a16="http://schemas.microsoft.com/office/drawing/2014/main" id="{9A93F84D-3E34-43AD-A7EE-51D18A7ABFE3}"/>
              </a:ext>
            </a:extLst>
          </p:cNvPr>
          <p:cNvSpPr txBox="1"/>
          <p:nvPr/>
        </p:nvSpPr>
        <p:spPr>
          <a:xfrm>
            <a:off x="198783" y="4373217"/>
            <a:ext cx="11675165" cy="1138773"/>
          </a:xfrm>
          <a:prstGeom prst="rect">
            <a:avLst/>
          </a:prstGeom>
          <a:noFill/>
        </p:spPr>
        <p:txBody>
          <a:bodyPr wrap="square" rtlCol="0">
            <a:spAutoFit/>
          </a:bodyPr>
          <a:lstStyle/>
          <a:p>
            <a:pPr algn="r" rtl="1"/>
            <a:br>
              <a:rPr lang="ar-JO" sz="1400">
                <a:latin typeface="Simplified Arabic" panose="02020603050405020304" pitchFamily="18" charset="-78"/>
                <a:cs typeface="Simplified Arabic" panose="02020603050405020304" pitchFamily="18" charset="-78"/>
              </a:rPr>
            </a:br>
            <a:br>
              <a:rPr lang="ar-JO"/>
            </a:br>
            <a:br>
              <a:rPr lang="ar-JO"/>
            </a:br>
            <a:endParaRPr lang="en-GB" dirty="0"/>
          </a:p>
        </p:txBody>
      </p:sp>
      <p:pic>
        <p:nvPicPr>
          <p:cNvPr id="3078" name="Picture 6" descr="رؤساء 20 منطقة حرة حول العالم يبحثون بباريس تيسير التجارة العالمية">
            <a:extLst>
              <a:ext uri="{FF2B5EF4-FFF2-40B4-BE49-F238E27FC236}">
                <a16:creationId xmlns:a16="http://schemas.microsoft.com/office/drawing/2014/main" id="{FFB682F3-2E27-4162-B4F1-3E92C6173D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642232"/>
            <a:ext cx="4233869" cy="2600739"/>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المدن الصناعية تروج للمفرق والموقر الصناعيتين - المدينة نيوز">
            <a:extLst>
              <a:ext uri="{FF2B5EF4-FFF2-40B4-BE49-F238E27FC236}">
                <a16:creationId xmlns:a16="http://schemas.microsoft.com/office/drawing/2014/main" id="{9B2BDF91-CD14-42E1-8148-39D3A48070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4764" y="3642233"/>
            <a:ext cx="3886377" cy="2600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617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B5B0058-AF13-4859-B429-4EDDE2A26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DD48A1B-77A0-4DCC-B91D-1502ECB505AB}"/>
              </a:ext>
            </a:extLst>
          </p:cNvPr>
          <p:cNvSpPr>
            <a:spLocks noGrp="1"/>
          </p:cNvSpPr>
          <p:nvPr>
            <p:ph type="ctrTitle"/>
          </p:nvPr>
        </p:nvSpPr>
        <p:spPr>
          <a:xfrm>
            <a:off x="908454" y="1360481"/>
            <a:ext cx="4605340" cy="2387600"/>
          </a:xfrm>
        </p:spPr>
        <p:txBody>
          <a:bodyPr>
            <a:normAutofit fontScale="90000"/>
          </a:bodyPr>
          <a:lstStyle/>
          <a:p>
            <a:pPr algn="r" rtl="1"/>
            <a:br>
              <a:rPr lang="ar-JO" sz="1300" dirty="0">
                <a:solidFill>
                  <a:schemeClr val="bg1"/>
                </a:solidFill>
                <a:latin typeface="Simplified Arabic" panose="02020603050405020304" pitchFamily="18" charset="-78"/>
                <a:cs typeface="Simplified Arabic" panose="02020603050405020304" pitchFamily="18" charset="-78"/>
              </a:rPr>
            </a:br>
            <a:br>
              <a:rPr lang="ar-JO" sz="1300" dirty="0">
                <a:solidFill>
                  <a:schemeClr val="bg1"/>
                </a:solidFill>
                <a:latin typeface="Simplified Arabic" panose="02020603050405020304" pitchFamily="18" charset="-78"/>
                <a:cs typeface="Simplified Arabic" panose="02020603050405020304" pitchFamily="18" charset="-78"/>
              </a:rPr>
            </a:br>
            <a:br>
              <a:rPr lang="ar-JO" sz="1300" dirty="0">
                <a:solidFill>
                  <a:schemeClr val="bg1"/>
                </a:solidFill>
                <a:latin typeface="Simplified Arabic" panose="02020603050405020304" pitchFamily="18" charset="-78"/>
                <a:cs typeface="Simplified Arabic" panose="02020603050405020304" pitchFamily="18" charset="-78"/>
              </a:rPr>
            </a:br>
            <a:br>
              <a:rPr lang="ar-JO" sz="1300" dirty="0">
                <a:solidFill>
                  <a:schemeClr val="bg1"/>
                </a:solidFill>
                <a:latin typeface="Simplified Arabic" panose="02020603050405020304" pitchFamily="18" charset="-78"/>
                <a:cs typeface="Simplified Arabic" panose="02020603050405020304" pitchFamily="18" charset="-78"/>
              </a:rPr>
            </a:br>
            <a:br>
              <a:rPr lang="ar-JO" sz="1300" dirty="0">
                <a:solidFill>
                  <a:schemeClr val="bg1"/>
                </a:solidFill>
                <a:latin typeface="Simplified Arabic" panose="02020603050405020304" pitchFamily="18" charset="-78"/>
                <a:cs typeface="Simplified Arabic" panose="02020603050405020304" pitchFamily="18" charset="-78"/>
              </a:rPr>
            </a:br>
            <a:br>
              <a:rPr lang="ar-JO" sz="1300" dirty="0">
                <a:solidFill>
                  <a:schemeClr val="bg1"/>
                </a:solidFill>
                <a:latin typeface="Simplified Arabic" panose="02020603050405020304" pitchFamily="18" charset="-78"/>
                <a:cs typeface="Simplified Arabic" panose="02020603050405020304" pitchFamily="18" charset="-78"/>
              </a:rPr>
            </a:br>
            <a:br>
              <a:rPr lang="ar-JO" sz="1300" dirty="0">
                <a:solidFill>
                  <a:schemeClr val="bg1"/>
                </a:solidFill>
                <a:latin typeface="Simplified Arabic" panose="02020603050405020304" pitchFamily="18" charset="-78"/>
                <a:cs typeface="Simplified Arabic" panose="02020603050405020304" pitchFamily="18" charset="-78"/>
              </a:rPr>
            </a:br>
            <a:br>
              <a:rPr lang="ar-JO" sz="1300" dirty="0">
                <a:solidFill>
                  <a:schemeClr val="bg1"/>
                </a:solidFill>
                <a:latin typeface="Simplified Arabic" panose="02020603050405020304" pitchFamily="18" charset="-78"/>
                <a:cs typeface="Simplified Arabic" panose="02020603050405020304" pitchFamily="18" charset="-78"/>
              </a:rPr>
            </a:br>
            <a:br>
              <a:rPr lang="ar-JO" sz="1300" dirty="0">
                <a:solidFill>
                  <a:schemeClr val="bg1"/>
                </a:solidFill>
                <a:latin typeface="Simplified Arabic" panose="02020603050405020304" pitchFamily="18" charset="-78"/>
                <a:cs typeface="Simplified Arabic" panose="02020603050405020304" pitchFamily="18" charset="-78"/>
              </a:rPr>
            </a:br>
            <a:br>
              <a:rPr lang="ar-JO" sz="1300" dirty="0">
                <a:solidFill>
                  <a:schemeClr val="bg1"/>
                </a:solidFill>
                <a:latin typeface="Simplified Arabic" panose="02020603050405020304" pitchFamily="18" charset="-78"/>
                <a:cs typeface="Simplified Arabic" panose="02020603050405020304" pitchFamily="18" charset="-78"/>
              </a:rPr>
            </a:br>
            <a:r>
              <a:rPr lang="ar-JO" sz="1300" dirty="0">
                <a:solidFill>
                  <a:schemeClr val="bg1"/>
                </a:solidFill>
                <a:latin typeface="Simplified Arabic" panose="02020603050405020304" pitchFamily="18" charset="-78"/>
                <a:cs typeface="Simplified Arabic" panose="02020603050405020304" pitchFamily="18" charset="-78"/>
              </a:rPr>
              <a:t>تعتبر المملكة الأردنية الهاشمية من الدول المتقدمة في المجال الصحي وهناك أمثلة كثيرة على ذلك منها على سبيل المثال لا الحصر: </a:t>
            </a:r>
            <a:br>
              <a:rPr lang="ar-JO" sz="1300" b="0" i="0" dirty="0">
                <a:solidFill>
                  <a:schemeClr val="bg1"/>
                </a:solidFill>
                <a:effectLst/>
                <a:latin typeface="Simplified Arabic" panose="02020603050405020304" pitchFamily="18" charset="-78"/>
                <a:cs typeface="Simplified Arabic" panose="02020603050405020304" pitchFamily="18" charset="-78"/>
              </a:rPr>
            </a:br>
            <a:br>
              <a:rPr lang="ar-JO" sz="1300" b="0" i="0" dirty="0">
                <a:solidFill>
                  <a:schemeClr val="bg1"/>
                </a:solidFill>
                <a:effectLst/>
                <a:latin typeface="Simplified Arabic" panose="02020603050405020304" pitchFamily="18" charset="-78"/>
                <a:cs typeface="Simplified Arabic" panose="02020603050405020304" pitchFamily="18" charset="-78"/>
              </a:rPr>
            </a:br>
            <a:r>
              <a:rPr lang="ar-JO" sz="1300" b="0" i="0" dirty="0">
                <a:solidFill>
                  <a:schemeClr val="bg1"/>
                </a:solidFill>
                <a:effectLst/>
                <a:latin typeface="Simplified Arabic" panose="02020603050405020304" pitchFamily="18" charset="-78"/>
                <a:cs typeface="Simplified Arabic" panose="02020603050405020304" pitchFamily="18" charset="-78"/>
              </a:rPr>
              <a:t>رعاية الأمومة والطفولة وتقديم الخدمات الصحية للأسرة.</a:t>
            </a:r>
            <a:br>
              <a:rPr lang="ar-JO" sz="1300" b="0" i="0" dirty="0">
                <a:solidFill>
                  <a:schemeClr val="bg1"/>
                </a:solidFill>
                <a:effectLst/>
                <a:latin typeface="Simplified Arabic" panose="02020603050405020304" pitchFamily="18" charset="-78"/>
                <a:cs typeface="Simplified Arabic" panose="02020603050405020304" pitchFamily="18" charset="-78"/>
              </a:rPr>
            </a:br>
            <a:r>
              <a:rPr lang="ar-JO" sz="1300" b="0" i="0" dirty="0">
                <a:solidFill>
                  <a:schemeClr val="bg1"/>
                </a:solidFill>
                <a:effectLst/>
                <a:latin typeface="Simplified Arabic" panose="02020603050405020304" pitchFamily="18" charset="-78"/>
                <a:cs typeface="Simplified Arabic" panose="02020603050405020304" pitchFamily="18" charset="-78"/>
              </a:rPr>
              <a:t>تنفيذ البرامج المتعلقة بالأنشطة الصحية الخاصة برعاية المسنين والإشراف الصحي على المراكز والمؤسسات الخاصة بهم .</a:t>
            </a:r>
            <a:br>
              <a:rPr lang="ar-JO" sz="1300" b="0" i="0" dirty="0">
                <a:solidFill>
                  <a:schemeClr val="bg1"/>
                </a:solidFill>
                <a:effectLst/>
                <a:latin typeface="Simplified Arabic" panose="02020603050405020304" pitchFamily="18" charset="-78"/>
                <a:cs typeface="Simplified Arabic" panose="02020603050405020304" pitchFamily="18" charset="-78"/>
              </a:rPr>
            </a:br>
            <a:r>
              <a:rPr lang="ar-JO" sz="1300" b="0" i="0" dirty="0">
                <a:solidFill>
                  <a:schemeClr val="bg1"/>
                </a:solidFill>
                <a:effectLst/>
                <a:latin typeface="Simplified Arabic" panose="02020603050405020304" pitchFamily="18" charset="-78"/>
                <a:cs typeface="Simplified Arabic" panose="02020603050405020304" pitchFamily="18" charset="-78"/>
              </a:rPr>
              <a:t>تأمين الخدمات الصحية  للمدارس ورياض الأطفال. </a:t>
            </a:r>
            <a:br>
              <a:rPr lang="ar-JO" sz="1300" b="0" i="0" dirty="0">
                <a:solidFill>
                  <a:schemeClr val="bg1"/>
                </a:solidFill>
                <a:effectLst/>
                <a:latin typeface="Simplified Arabic" panose="02020603050405020304" pitchFamily="18" charset="-78"/>
                <a:cs typeface="Simplified Arabic" panose="02020603050405020304" pitchFamily="18" charset="-78"/>
              </a:rPr>
            </a:br>
            <a:r>
              <a:rPr lang="ar-JO" sz="1300" dirty="0">
                <a:solidFill>
                  <a:schemeClr val="bg1"/>
                </a:solidFill>
                <a:latin typeface="Simplified Arabic" panose="02020603050405020304" pitchFamily="18" charset="-78"/>
                <a:cs typeface="Simplified Arabic" panose="02020603050405020304" pitchFamily="18" charset="-78"/>
              </a:rPr>
              <a:t>انشاء المستشفيات والمراكز الصحية.</a:t>
            </a:r>
            <a:br>
              <a:rPr lang="ar-JO" sz="1300" dirty="0">
                <a:solidFill>
                  <a:schemeClr val="bg1"/>
                </a:solidFill>
                <a:latin typeface="Simplified Arabic" panose="02020603050405020304" pitchFamily="18" charset="-78"/>
                <a:cs typeface="Simplified Arabic" panose="02020603050405020304" pitchFamily="18" charset="-78"/>
              </a:rPr>
            </a:br>
            <a:br>
              <a:rPr lang="ar-JO" sz="1300" dirty="0">
                <a:solidFill>
                  <a:schemeClr val="bg1"/>
                </a:solidFill>
                <a:latin typeface="Simplified Arabic" panose="02020603050405020304" pitchFamily="18" charset="-78"/>
                <a:cs typeface="Simplified Arabic" panose="02020603050405020304" pitchFamily="18" charset="-78"/>
              </a:rPr>
            </a:br>
            <a:br>
              <a:rPr lang="ar-JO" sz="1300" dirty="0">
                <a:solidFill>
                  <a:schemeClr val="bg1"/>
                </a:solidFill>
                <a:latin typeface="Simplified Arabic" panose="02020603050405020304" pitchFamily="18" charset="-78"/>
                <a:cs typeface="Simplified Arabic" panose="02020603050405020304" pitchFamily="18" charset="-78"/>
              </a:rPr>
            </a:br>
            <a:r>
              <a:rPr lang="ar-JO" sz="1300" dirty="0">
                <a:solidFill>
                  <a:schemeClr val="bg1"/>
                </a:solidFill>
                <a:latin typeface="Simplified Arabic" panose="02020603050405020304" pitchFamily="18" charset="-78"/>
                <a:cs typeface="Simplified Arabic" panose="02020603050405020304" pitchFamily="18" charset="-78"/>
              </a:rPr>
              <a:t>أما في مجال التعليم تعتبر الأردن وجهة للتعليم حيث أن هناك تشريعات</a:t>
            </a:r>
            <a:r>
              <a:rPr lang="en-US" sz="1300" dirty="0">
                <a:solidFill>
                  <a:schemeClr val="bg1"/>
                </a:solidFill>
                <a:latin typeface="Simplified Arabic" panose="02020603050405020304" pitchFamily="18" charset="-78"/>
                <a:cs typeface="Simplified Arabic" panose="02020603050405020304" pitchFamily="18" charset="-78"/>
              </a:rPr>
              <a:t> </a:t>
            </a:r>
            <a:r>
              <a:rPr lang="ar-JO" sz="1300" dirty="0">
                <a:solidFill>
                  <a:schemeClr val="bg1"/>
                </a:solidFill>
                <a:latin typeface="Simplified Arabic" panose="02020603050405020304" pitchFamily="18" charset="-78"/>
                <a:cs typeface="Simplified Arabic" panose="02020603050405020304" pitchFamily="18" charset="-78"/>
              </a:rPr>
              <a:t>عديدة تنظم العملية التعليمية ففي عهد جلالة الملك عبدالله الثاني تم إنشاء العديد من المدارس والجامعات الحكومية والخاصة وتم الإهتمام بمراكز محو الأمية.</a:t>
            </a:r>
            <a:br>
              <a:rPr lang="ar-JO" sz="1300" dirty="0">
                <a:solidFill>
                  <a:schemeClr val="bg1"/>
                </a:solidFill>
                <a:latin typeface="Simplified Arabic" panose="02020603050405020304" pitchFamily="18" charset="-78"/>
                <a:cs typeface="Simplified Arabic" panose="02020603050405020304" pitchFamily="18" charset="-78"/>
              </a:rPr>
            </a:br>
            <a:endParaRPr lang="en-GB" sz="1300" dirty="0">
              <a:solidFill>
                <a:schemeClr val="bg1"/>
              </a:solidFill>
            </a:endParaRPr>
          </a:p>
        </p:txBody>
      </p:sp>
      <p:sp>
        <p:nvSpPr>
          <p:cNvPr id="3" name="Subtitle 2">
            <a:extLst>
              <a:ext uri="{FF2B5EF4-FFF2-40B4-BE49-F238E27FC236}">
                <a16:creationId xmlns:a16="http://schemas.microsoft.com/office/drawing/2014/main" id="{CE46A066-18EC-4BC7-96EC-BF013962FF38}"/>
              </a:ext>
            </a:extLst>
          </p:cNvPr>
          <p:cNvSpPr>
            <a:spLocks noGrp="1"/>
          </p:cNvSpPr>
          <p:nvPr>
            <p:ph type="subTitle" idx="1"/>
          </p:nvPr>
        </p:nvSpPr>
        <p:spPr>
          <a:xfrm>
            <a:off x="908454" y="3840156"/>
            <a:ext cx="4605340" cy="1655762"/>
          </a:xfrm>
        </p:spPr>
        <p:txBody>
          <a:bodyPr>
            <a:normAutofit/>
          </a:bodyPr>
          <a:lstStyle/>
          <a:p>
            <a:pPr algn="l"/>
            <a:endParaRPr lang="ar-JO" sz="2000" b="1" dirty="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endParaRPr>
          </a:p>
          <a:p>
            <a:pPr algn="l"/>
            <a:endParaRPr lang="ar-JO" sz="2000" b="1"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endParaRPr>
          </a:p>
          <a:p>
            <a:pPr algn="l"/>
            <a:endParaRPr lang="ar-JO" sz="2000" b="1" dirty="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endParaRPr>
          </a:p>
          <a:p>
            <a:r>
              <a:rPr lang="ar-JO" sz="2000" b="1" dirty="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rPr>
              <a:t>المجال الاجتماعي</a:t>
            </a:r>
            <a:r>
              <a:rPr lang="ar-SA" sz="2000" b="1" dirty="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rPr>
              <a:t> (الصحة والتعليم)</a:t>
            </a:r>
            <a:endParaRPr lang="ar-JO" sz="2000" b="1" dirty="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endParaRPr>
          </a:p>
          <a:p>
            <a:pPr algn="l"/>
            <a:endParaRPr lang="en-GB" sz="2000" b="1" dirty="0">
              <a:solidFill>
                <a:schemeClr val="bg1"/>
              </a:solidFill>
              <a:latin typeface="Simplified Arabic" panose="02020603050405020304" pitchFamily="18" charset="-78"/>
              <a:cs typeface="Simplified Arabic" panose="02020603050405020304" pitchFamily="18" charset="-78"/>
            </a:endParaRPr>
          </a:p>
          <a:p>
            <a:pPr algn="l"/>
            <a:endParaRPr lang="en-GB" sz="2000" dirty="0">
              <a:solidFill>
                <a:schemeClr val="bg1"/>
              </a:solidFill>
            </a:endParaRPr>
          </a:p>
        </p:txBody>
      </p:sp>
      <p:pic>
        <p:nvPicPr>
          <p:cNvPr id="4" name="Picture 8" descr="قائمة النشامى - الجامعة الاردنية - منح الملك عبدالله الثاني الدكتوراة  الفخرية في الجامعة الأردنية عام ٢٠٠١ في ستاد الجامعة. | Facebook">
            <a:extLst>
              <a:ext uri="{FF2B5EF4-FFF2-40B4-BE49-F238E27FC236}">
                <a16:creationId xmlns:a16="http://schemas.microsoft.com/office/drawing/2014/main" id="{2A0A2865-E546-33CC-AE19-C93772439750}"/>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r="-2" b="16091"/>
          <a:stretch/>
        </p:blipFill>
        <p:spPr bwMode="auto">
          <a:xfrm>
            <a:off x="7115177" y="115193"/>
            <a:ext cx="4950618" cy="6627614"/>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id="{AC65C03C-3F17-45DC-A1B9-35ACA43397D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15176" y="115193"/>
            <a:ext cx="0" cy="6627614"/>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A4A161CC-6DC5-4863-B213-94529D6E06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0991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39" name="Rectangle 5138">
            <a:extLst>
              <a:ext uri="{FF2B5EF4-FFF2-40B4-BE49-F238E27FC236}">
                <a16:creationId xmlns:a16="http://schemas.microsoft.com/office/drawing/2014/main" id="{A26C624C-963C-4795-B05B-6565DB5AB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122" name="Picture 2" descr="Jordan to receive 80 AMX-56 Leclerc tanks from United Arab Emirates">
            <a:extLst>
              <a:ext uri="{FF2B5EF4-FFF2-40B4-BE49-F238E27FC236}">
                <a16:creationId xmlns:a16="http://schemas.microsoft.com/office/drawing/2014/main" id="{81B98A53-2365-4135-8CF2-E2DD8053728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522" r="26573" b="-2"/>
          <a:stretch/>
        </p:blipFill>
        <p:spPr bwMode="auto">
          <a:xfrm>
            <a:off x="20" y="10"/>
            <a:ext cx="3728839" cy="4197358"/>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heac | تهنئة بمناسبة سلامة جلالة الملك عبدالله الثاني بن الحسين حفظه الله  ورعاه">
            <a:extLst>
              <a:ext uri="{FF2B5EF4-FFF2-40B4-BE49-F238E27FC236}">
                <a16:creationId xmlns:a16="http://schemas.microsoft.com/office/drawing/2014/main" id="{FB40053E-1F77-15E6-E41A-6A92DBFBC06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154" r="18588"/>
          <a:stretch/>
        </p:blipFill>
        <p:spPr bwMode="auto">
          <a:xfrm>
            <a:off x="3847755" y="5"/>
            <a:ext cx="3686887" cy="4197368"/>
          </a:xfrm>
          <a:custGeom>
            <a:avLst/>
            <a:gdLst/>
            <a:ahLst/>
            <a:cxnLst/>
            <a:rect l="l" t="t" r="r" b="b"/>
            <a:pathLst>
              <a:path w="3686887" h="4197368">
                <a:moveTo>
                  <a:pt x="0" y="0"/>
                </a:moveTo>
                <a:lnTo>
                  <a:pt x="3686887" y="0"/>
                </a:lnTo>
                <a:lnTo>
                  <a:pt x="3686887" y="3832811"/>
                </a:lnTo>
                <a:lnTo>
                  <a:pt x="3497100" y="3826712"/>
                </a:lnTo>
                <a:cubicBezTo>
                  <a:pt x="3497100" y="3826712"/>
                  <a:pt x="3493758" y="3826712"/>
                  <a:pt x="3493758" y="3826712"/>
                </a:cubicBezTo>
                <a:cubicBezTo>
                  <a:pt x="3426914" y="3823370"/>
                  <a:pt x="3363416" y="3823370"/>
                  <a:pt x="3296571" y="3820027"/>
                </a:cubicBezTo>
                <a:cubicBezTo>
                  <a:pt x="3065966" y="3820027"/>
                  <a:pt x="2835360" y="3820027"/>
                  <a:pt x="2608095" y="3820027"/>
                </a:cubicBezTo>
                <a:cubicBezTo>
                  <a:pt x="2384173" y="3910265"/>
                  <a:pt x="2140198" y="3833396"/>
                  <a:pt x="1919619" y="3903581"/>
                </a:cubicBezTo>
                <a:cubicBezTo>
                  <a:pt x="1685670" y="3900239"/>
                  <a:pt x="1465092" y="3970423"/>
                  <a:pt x="1234485" y="4000503"/>
                </a:cubicBezTo>
                <a:cubicBezTo>
                  <a:pt x="1060693" y="4013871"/>
                  <a:pt x="883561" y="3997160"/>
                  <a:pt x="723139" y="4067345"/>
                </a:cubicBezTo>
                <a:cubicBezTo>
                  <a:pt x="661310" y="4095753"/>
                  <a:pt x="606165" y="4128339"/>
                  <a:pt x="583188" y="4172622"/>
                </a:cubicBezTo>
                <a:lnTo>
                  <a:pt x="575662" y="4197368"/>
                </a:lnTo>
                <a:lnTo>
                  <a:pt x="0" y="4197368"/>
                </a:lnTo>
                <a:close/>
              </a:path>
            </a:pathLst>
          </a:custGeom>
          <a:noFill/>
          <a:extLst>
            <a:ext uri="{909E8E84-426E-40DD-AFC4-6F175D3DCCD1}">
              <a14:hiddenFill xmlns:a14="http://schemas.microsoft.com/office/drawing/2010/main">
                <a:solidFill>
                  <a:srgbClr val="FFFFFF"/>
                </a:solidFill>
              </a14:hiddenFill>
            </a:ext>
          </a:extLst>
        </p:spPr>
      </p:pic>
      <p:pic>
        <p:nvPicPr>
          <p:cNvPr id="5132" name="Picture 12" descr="List of active Royal Jordanian Air Force aircraft - Wikipedia">
            <a:extLst>
              <a:ext uri="{FF2B5EF4-FFF2-40B4-BE49-F238E27FC236}">
                <a16:creationId xmlns:a16="http://schemas.microsoft.com/office/drawing/2014/main" id="{5B38C2A7-D15A-4839-A085-EE9E240B796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0470" r="7701" b="-1"/>
          <a:stretch/>
        </p:blipFill>
        <p:spPr bwMode="auto">
          <a:xfrm>
            <a:off x="7653541" y="1"/>
            <a:ext cx="4538463" cy="3877247"/>
          </a:xfrm>
          <a:custGeom>
            <a:avLst/>
            <a:gdLst/>
            <a:ahLst/>
            <a:cxnLst/>
            <a:rect l="l" t="t" r="r" b="b"/>
            <a:pathLst>
              <a:path w="4538463" h="3877247">
                <a:moveTo>
                  <a:pt x="0" y="0"/>
                </a:moveTo>
                <a:lnTo>
                  <a:pt x="4538463" y="0"/>
                </a:lnTo>
                <a:lnTo>
                  <a:pt x="4538463" y="3437173"/>
                </a:lnTo>
                <a:lnTo>
                  <a:pt x="4530710" y="3429000"/>
                </a:lnTo>
                <a:cubicBezTo>
                  <a:pt x="4370289" y="3495842"/>
                  <a:pt x="4239946" y="3686344"/>
                  <a:pt x="4056129" y="3636211"/>
                </a:cubicBezTo>
                <a:cubicBezTo>
                  <a:pt x="3872313" y="3589422"/>
                  <a:pt x="3788760" y="3830055"/>
                  <a:pt x="3618310" y="3756528"/>
                </a:cubicBezTo>
                <a:cubicBezTo>
                  <a:pt x="3394389" y="3823371"/>
                  <a:pt x="3163783" y="3823371"/>
                  <a:pt x="2933176" y="3810002"/>
                </a:cubicBezTo>
                <a:cubicBezTo>
                  <a:pt x="2702570" y="3840081"/>
                  <a:pt x="2471962" y="3873503"/>
                  <a:pt x="2238015" y="3850107"/>
                </a:cubicBezTo>
                <a:cubicBezTo>
                  <a:pt x="2007408" y="3870161"/>
                  <a:pt x="1783486" y="3883529"/>
                  <a:pt x="1552880" y="3863476"/>
                </a:cubicBezTo>
                <a:cubicBezTo>
                  <a:pt x="1322274" y="3886870"/>
                  <a:pt x="1091667" y="3876844"/>
                  <a:pt x="864402" y="3860134"/>
                </a:cubicBezTo>
                <a:cubicBezTo>
                  <a:pt x="757455" y="3860134"/>
                  <a:pt x="653849" y="3856792"/>
                  <a:pt x="546902" y="3856792"/>
                </a:cubicBezTo>
                <a:cubicBezTo>
                  <a:pt x="404861" y="3850108"/>
                  <a:pt x="262821" y="3845095"/>
                  <a:pt x="120363" y="3840499"/>
                </a:cubicBezTo>
                <a:lnTo>
                  <a:pt x="0" y="3836632"/>
                </a:lnTo>
                <a:close/>
              </a:path>
            </a:pathLst>
          </a:custGeom>
          <a:noFill/>
          <a:extLst>
            <a:ext uri="{909E8E84-426E-40DD-AFC4-6F175D3DCCD1}">
              <a14:hiddenFill xmlns:a14="http://schemas.microsoft.com/office/drawing/2010/main">
                <a:solidFill>
                  <a:srgbClr val="FFFFFF"/>
                </a:solidFill>
              </a14:hiddenFill>
            </a:ext>
          </a:extLst>
        </p:spPr>
      </p:pic>
      <p:pic>
        <p:nvPicPr>
          <p:cNvPr id="5134" name="Picture 14" descr="US approves sale of Black Hawk helicopters to Jordan">
            <a:extLst>
              <a:ext uri="{FF2B5EF4-FFF2-40B4-BE49-F238E27FC236}">
                <a16:creationId xmlns:a16="http://schemas.microsoft.com/office/drawing/2014/main" id="{7138FB45-CDDE-4C5C-BD29-1C26C65D4EDA}"/>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31533" r="1" b="6268"/>
          <a:stretch/>
        </p:blipFill>
        <p:spPr bwMode="auto">
          <a:xfrm>
            <a:off x="20" y="4297691"/>
            <a:ext cx="6836830" cy="2560309"/>
          </a:xfrm>
          <a:custGeom>
            <a:avLst/>
            <a:gdLst/>
            <a:ahLst/>
            <a:cxnLst/>
            <a:rect l="l" t="t" r="r" b="b"/>
            <a:pathLst>
              <a:path w="6836850" h="2541737">
                <a:moveTo>
                  <a:pt x="0" y="0"/>
                </a:moveTo>
                <a:lnTo>
                  <a:pt x="4460098" y="0"/>
                </a:lnTo>
                <a:lnTo>
                  <a:pt x="4483996" y="31836"/>
                </a:lnTo>
                <a:cubicBezTo>
                  <a:pt x="4644419" y="28495"/>
                  <a:pt x="4627708" y="282495"/>
                  <a:pt x="4788129" y="245732"/>
                </a:cubicBezTo>
                <a:cubicBezTo>
                  <a:pt x="4754709" y="362707"/>
                  <a:pt x="4641076" y="302548"/>
                  <a:pt x="4600971" y="389443"/>
                </a:cubicBezTo>
                <a:cubicBezTo>
                  <a:pt x="4684524" y="462970"/>
                  <a:pt x="4844945" y="409497"/>
                  <a:pt x="4871683" y="563233"/>
                </a:cubicBezTo>
                <a:cubicBezTo>
                  <a:pt x="4838262" y="723655"/>
                  <a:pt x="4945210" y="703602"/>
                  <a:pt x="5032105" y="713629"/>
                </a:cubicBezTo>
                <a:cubicBezTo>
                  <a:pt x="5239317" y="733683"/>
                  <a:pt x="5439843" y="747050"/>
                  <a:pt x="5643713" y="780472"/>
                </a:cubicBezTo>
                <a:cubicBezTo>
                  <a:pt x="5693844" y="790498"/>
                  <a:pt x="5810819" y="767103"/>
                  <a:pt x="5800794" y="870709"/>
                </a:cubicBezTo>
                <a:cubicBezTo>
                  <a:pt x="5790767" y="954261"/>
                  <a:pt x="5700529" y="924184"/>
                  <a:pt x="5643713" y="927525"/>
                </a:cubicBezTo>
                <a:cubicBezTo>
                  <a:pt x="5329553" y="967632"/>
                  <a:pt x="5012052" y="904131"/>
                  <a:pt x="4701235" y="907472"/>
                </a:cubicBezTo>
                <a:cubicBezTo>
                  <a:pt x="4664472" y="907472"/>
                  <a:pt x="4657787" y="1017762"/>
                  <a:pt x="4577576" y="980999"/>
                </a:cubicBezTo>
                <a:cubicBezTo>
                  <a:pt x="4788129" y="1081263"/>
                  <a:pt x="5767372" y="1108001"/>
                  <a:pt x="6094900" y="1161474"/>
                </a:cubicBezTo>
                <a:cubicBezTo>
                  <a:pt x="5754004" y="1542477"/>
                  <a:pt x="5429817" y="1311870"/>
                  <a:pt x="5159105" y="1525765"/>
                </a:cubicBezTo>
                <a:cubicBezTo>
                  <a:pt x="5159105" y="1525765"/>
                  <a:pt x="5212580" y="1525765"/>
                  <a:pt x="5443187" y="1595950"/>
                </a:cubicBezTo>
                <a:cubicBezTo>
                  <a:pt x="5627002" y="1652765"/>
                  <a:pt x="5536765" y="1732976"/>
                  <a:pt x="6001321" y="1886715"/>
                </a:cubicBezTo>
                <a:cubicBezTo>
                  <a:pt x="5824188" y="1936846"/>
                  <a:pt x="5593581" y="1839925"/>
                  <a:pt x="5506685" y="2100610"/>
                </a:cubicBezTo>
                <a:cubicBezTo>
                  <a:pt x="5643713" y="2147401"/>
                  <a:pt x="5807477" y="2103953"/>
                  <a:pt x="5904398" y="2227611"/>
                </a:cubicBezTo>
                <a:cubicBezTo>
                  <a:pt x="5934478" y="2264375"/>
                  <a:pt x="5964557" y="2287770"/>
                  <a:pt x="6001321" y="2307821"/>
                </a:cubicBezTo>
                <a:cubicBezTo>
                  <a:pt x="5984612" y="2314507"/>
                  <a:pt x="5964557" y="2321190"/>
                  <a:pt x="5951188" y="2327874"/>
                </a:cubicBezTo>
                <a:cubicBezTo>
                  <a:pt x="5977925" y="2351271"/>
                  <a:pt x="6663060" y="2478270"/>
                  <a:pt x="6836850" y="2481613"/>
                </a:cubicBezTo>
                <a:cubicBezTo>
                  <a:pt x="6761652" y="2506679"/>
                  <a:pt x="6636845" y="2527828"/>
                  <a:pt x="6553814" y="2540165"/>
                </a:cubicBezTo>
                <a:lnTo>
                  <a:pt x="6542822" y="2541737"/>
                </a:lnTo>
                <a:lnTo>
                  <a:pt x="0" y="2541737"/>
                </a:lnTo>
                <a:close/>
              </a:path>
            </a:pathLst>
          </a:cu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AEBA221-1F84-4AB4-9585-55C555EBB171}"/>
              </a:ext>
            </a:extLst>
          </p:cNvPr>
          <p:cNvSpPr>
            <a:spLocks noGrp="1"/>
          </p:cNvSpPr>
          <p:nvPr>
            <p:ph type="ctrTitle"/>
          </p:nvPr>
        </p:nvSpPr>
        <p:spPr>
          <a:xfrm>
            <a:off x="6343650" y="4181474"/>
            <a:ext cx="5505814" cy="1471335"/>
          </a:xfrm>
        </p:spPr>
        <p:txBody>
          <a:bodyPr anchor="b">
            <a:normAutofit/>
          </a:bodyPr>
          <a:lstStyle/>
          <a:p>
            <a:pPr algn="l"/>
            <a:r>
              <a:rPr lang="ar-JO" sz="4400" dirty="0">
                <a:effectLst/>
                <a:latin typeface="Calibri" panose="020F0502020204030204" pitchFamily="34" charset="0"/>
                <a:ea typeface="Times New Roman" panose="02020603050405020304" pitchFamily="18" charset="0"/>
                <a:cs typeface="Simplified Arabic" panose="02020603050405020304" pitchFamily="18" charset="-78"/>
              </a:rPr>
              <a:t>المجال العسكري</a:t>
            </a:r>
            <a:r>
              <a:rPr lang="ar-SA" sz="4400" dirty="0">
                <a:effectLst/>
                <a:latin typeface="Calibri" panose="020F0502020204030204" pitchFamily="34" charset="0"/>
                <a:ea typeface="Times New Roman" panose="02020603050405020304" pitchFamily="18" charset="0"/>
                <a:cs typeface="Simplified Arabic" panose="02020603050405020304" pitchFamily="18" charset="-78"/>
              </a:rPr>
              <a:t> </a:t>
            </a:r>
            <a:br>
              <a:rPr lang="en-GB" sz="4400" dirty="0">
                <a:effectLst/>
                <a:latin typeface="Calibri" panose="020F0502020204030204" pitchFamily="34" charset="0"/>
                <a:ea typeface="Calibri" panose="020F0502020204030204" pitchFamily="34" charset="0"/>
                <a:cs typeface="Arial" panose="020B0604020202020204" pitchFamily="34" charset="0"/>
              </a:rPr>
            </a:br>
            <a:endParaRPr lang="en-GB" sz="4400" dirty="0"/>
          </a:p>
        </p:txBody>
      </p:sp>
      <p:sp>
        <p:nvSpPr>
          <p:cNvPr id="3" name="Subtitle 2">
            <a:extLst>
              <a:ext uri="{FF2B5EF4-FFF2-40B4-BE49-F238E27FC236}">
                <a16:creationId xmlns:a16="http://schemas.microsoft.com/office/drawing/2014/main" id="{7B6739F4-C7E6-49C9-A879-30E0D36F83F8}"/>
              </a:ext>
            </a:extLst>
          </p:cNvPr>
          <p:cNvSpPr>
            <a:spLocks noGrp="1"/>
          </p:cNvSpPr>
          <p:nvPr>
            <p:ph type="subTitle" idx="1"/>
          </p:nvPr>
        </p:nvSpPr>
        <p:spPr>
          <a:xfrm>
            <a:off x="6343650" y="5394037"/>
            <a:ext cx="5395975" cy="962314"/>
          </a:xfrm>
        </p:spPr>
        <p:txBody>
          <a:bodyPr>
            <a:normAutofit/>
          </a:bodyPr>
          <a:lstStyle/>
          <a:p>
            <a:pPr rtl="1"/>
            <a:r>
              <a:rPr lang="ar-JO" sz="1500" i="0" dirty="0">
                <a:effectLst/>
                <a:latin typeface="Simplified Arabic" panose="02020603050405020304" pitchFamily="18" charset="-78"/>
                <a:cs typeface="Simplified Arabic" panose="02020603050405020304" pitchFamily="18" charset="-78"/>
              </a:rPr>
              <a:t> في عهد جلالة الملك عبدالله الثاني بن الحسين تم تطوير الجيش العربي تسليحاً وتدريباً وتنظيماً مما جعله في أعلى مراتب الجيوش في العالم وقد ساهم الجيش العربي ولعب دوراً بارزاً في الأحداث الدولية ومنها مشاركته في عمليات حفظ السلام ومشاركته في التحالف الدولي في الحرب على الإرهاب وأيضاً إنشاء المصانع العسكرية.</a:t>
            </a:r>
          </a:p>
          <a:p>
            <a:pPr algn="l" rtl="1"/>
            <a:endParaRPr lang="ar-JO" sz="11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89786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3FFD1-C8B6-4BCD-A8D4-7A67E2A802F4}"/>
              </a:ext>
            </a:extLst>
          </p:cNvPr>
          <p:cNvSpPr>
            <a:spLocks noGrp="1"/>
          </p:cNvSpPr>
          <p:nvPr>
            <p:ph type="title"/>
          </p:nvPr>
        </p:nvSpPr>
        <p:spPr/>
        <p:txBody>
          <a:bodyPr>
            <a:normAutofit fontScale="90000"/>
          </a:bodyPr>
          <a:lstStyle/>
          <a:p>
            <a:pPr algn="r"/>
            <a:r>
              <a:rPr lang="ar-JO" sz="2400" b="1" dirty="0">
                <a:latin typeface="Simplified Arabic" panose="02020603050405020304" pitchFamily="18" charset="-78"/>
                <a:cs typeface="Simplified Arabic" panose="02020603050405020304" pitchFamily="18" charset="-78"/>
              </a:rPr>
              <a:t>إعداد الطالبين ميشيل وماريان الدير</a:t>
            </a:r>
            <a:br>
              <a:rPr lang="ar-JO" sz="2400" b="1">
                <a:latin typeface="Simplified Arabic" panose="02020603050405020304" pitchFamily="18" charset="-78"/>
                <a:cs typeface="Simplified Arabic" panose="02020603050405020304" pitchFamily="18" charset="-78"/>
              </a:rPr>
            </a:br>
            <a:r>
              <a:rPr lang="ar-JO" sz="2400" b="1">
                <a:latin typeface="Simplified Arabic" panose="02020603050405020304" pitchFamily="18" charset="-78"/>
                <a:cs typeface="Simplified Arabic" panose="02020603050405020304" pitchFamily="18" charset="-78"/>
              </a:rPr>
              <a:t>وبمساعدة من والدهم</a:t>
            </a:r>
            <a:br>
              <a:rPr lang="ar-JO" sz="1400" dirty="0">
                <a:latin typeface="Simplified Arabic" panose="02020603050405020304" pitchFamily="18" charset="-78"/>
                <a:cs typeface="Simplified Arabic" panose="02020603050405020304" pitchFamily="18" charset="-78"/>
              </a:rPr>
            </a:br>
            <a:br>
              <a:rPr lang="ar-JO" sz="1400" dirty="0">
                <a:latin typeface="Simplified Arabic" panose="02020603050405020304" pitchFamily="18" charset="-78"/>
                <a:cs typeface="Simplified Arabic" panose="02020603050405020304" pitchFamily="18" charset="-78"/>
              </a:rPr>
            </a:br>
            <a:br>
              <a:rPr lang="ar-JO" sz="1400" dirty="0">
                <a:latin typeface="Simplified Arabic" panose="02020603050405020304" pitchFamily="18" charset="-78"/>
                <a:cs typeface="Simplified Arabic" panose="02020603050405020304" pitchFamily="18" charset="-78"/>
              </a:rPr>
            </a:br>
            <a:r>
              <a:rPr lang="ar-JO" sz="1400" dirty="0">
                <a:latin typeface="Simplified Arabic" panose="02020603050405020304" pitchFamily="18" charset="-78"/>
                <a:cs typeface="Simplified Arabic" panose="02020603050405020304" pitchFamily="18" charset="-78"/>
              </a:rPr>
              <a:t>المواقع الإلكترونية المستخدمة</a:t>
            </a:r>
            <a:endParaRPr lang="en-GB" sz="1400" dirty="0">
              <a:latin typeface="Simplified Arabic" panose="02020603050405020304" pitchFamily="18" charset="-78"/>
              <a:cs typeface="Simplified Arabic" panose="02020603050405020304" pitchFamily="18" charset="-78"/>
            </a:endParaRPr>
          </a:p>
        </p:txBody>
      </p:sp>
      <p:sp>
        <p:nvSpPr>
          <p:cNvPr id="3" name="TextBox 2">
            <a:extLst>
              <a:ext uri="{FF2B5EF4-FFF2-40B4-BE49-F238E27FC236}">
                <a16:creationId xmlns:a16="http://schemas.microsoft.com/office/drawing/2014/main" id="{AD942C76-CDAF-4ECF-9ED7-7DC208CFD3C3}"/>
              </a:ext>
            </a:extLst>
          </p:cNvPr>
          <p:cNvSpPr txBox="1"/>
          <p:nvPr/>
        </p:nvSpPr>
        <p:spPr>
          <a:xfrm>
            <a:off x="914400" y="2451652"/>
            <a:ext cx="10402957" cy="5201424"/>
          </a:xfrm>
          <a:prstGeom prst="rect">
            <a:avLst/>
          </a:prstGeom>
          <a:noFill/>
        </p:spPr>
        <p:txBody>
          <a:bodyPr wrap="square" rtlCol="0">
            <a:spAutoFit/>
          </a:bodyPr>
          <a:lstStyle/>
          <a:p>
            <a:r>
              <a:rPr lang="en-GB" dirty="0">
                <a:hlinkClick r:id="rId2"/>
              </a:rPr>
              <a:t>https://mawdoo3.com/%D8%A3%D9%87%D9%85_%D8%A3%D8%B9%D9%85%D8%A7%D9%84_%D8%A7%D9%84%D9%85%D9%84%D9%83_%D8%B9%D8%A8%D8%AF_%D8%A7%D9%84%D9%84%D9%87</a:t>
            </a:r>
            <a:endParaRPr lang="ar-JO" dirty="0"/>
          </a:p>
          <a:p>
            <a:endParaRPr lang="ar-JO" dirty="0"/>
          </a:p>
          <a:p>
            <a:r>
              <a:rPr lang="en-GB" dirty="0">
                <a:hlinkClick r:id="rId3"/>
              </a:rPr>
              <a:t>https://www.kingabdullah.jo/</a:t>
            </a:r>
            <a:endParaRPr lang="ar-JO" dirty="0"/>
          </a:p>
          <a:p>
            <a:endParaRPr lang="ar-JO" dirty="0"/>
          </a:p>
          <a:p>
            <a:r>
              <a:rPr lang="en-GB" sz="1400" dirty="0"/>
              <a:t>https://www.addustour.com/articles/799549-%D8%A7%D9%84%D8%B5%D8%AD%D8%A9-%D8%AA%D8%B4%D9%87%D8%AF-%D9%86%D9%87%D8%B6%D8%A9-%D8%B4%D8%A7%D9%85%D9%84%D8%A9-%D9%81%D9%8A-%D8%B9%D9%87%D8%AF-%D8%B9%D8%A8%D8%AF%D8%A7%D9%84%D9%84%D9%87-%D8%A7%D9%84%D8%AB%D8%A7%D9%86%D9%8A-%D8%A7%D9%84%D8%A7%D8%B1%D8%AF%D9%86-%D9%81%D9%8A-%D9%85%D9%82%D8%AF%D9%85%D8%A9-%D8%AF%D9%88%D9%84-%D8%A7%D9%84%D9%85%D9%86%D8%B7%D9%82%D8%A9-%D9%81%D9%8A-%D9%85%D8%AC%D8%A7%D9%84-%D8%A7%D9%84%D8%B1%D8%B9%D8%A7%D9%8A%D8%A9-%D8%A7%D9%84%D8%B5%D8%AD%D9%8A%D8%A9#:~:text=%D8%B4%D9%87%D8%AF%20%D8%A7%D9%84%D8%A3%D8%B1%D8%AF%D9%86%20%D9%81%D9%8A%20%D8%B8%D9%84%20%D8%AC%D9%84%D8%A7%D9%84%D8%A9,%D9%83%D8%A8%D9%8A%D8%B1%D8%A9%20%D9%81%D9%8A%20%D8%B4%D8%AA%D9%89%20%D8%A7%D9%84%D9%85%D8%AC%D8%A7%D9%84%D8%A7%D8%AA%20%D8%A7%D9%84%D8%B7%D8%A8%D9%8A%D8%A9.&amp;text=%DB%81%20%D8%AA%D9%85%20%D8%A5%D9%86%D8%B4%D8%A7%D8%A1%20%D8%A7%D9%84%D9%85%D8%AE%D8%AA%D8%A8%D8%B1%20%D8%A7%D9%84%D9%85%D8%B1%D9%83%D8%B2%D9%8A,%D8%A7%D9%84%D8%A3%D9%85%D9%8A%D8%B1%D8%A9%20%D9%85%D9%86%D9%89%20%D9%84%D9%84%D8%AA%D9%85%D8%B1%D9%8A%D8%B6%20%D8%B9%D8%A7%D9%85%201962%20.</a:t>
            </a:r>
            <a:endParaRPr lang="ar-JO" sz="1400" dirty="0"/>
          </a:p>
          <a:p>
            <a:endParaRPr lang="ar-JO" sz="1400" dirty="0"/>
          </a:p>
          <a:p>
            <a:endParaRPr lang="en-GB" sz="1400" dirty="0"/>
          </a:p>
          <a:p>
            <a:endParaRPr lang="ar-JO" sz="1400" dirty="0"/>
          </a:p>
          <a:p>
            <a:endParaRPr lang="en-GB" dirty="0"/>
          </a:p>
        </p:txBody>
      </p:sp>
    </p:spTree>
    <p:extLst>
      <p:ext uri="{BB962C8B-B14F-4D97-AF65-F5344CB8AC3E}">
        <p14:creationId xmlns:p14="http://schemas.microsoft.com/office/powerpoint/2010/main" val="2829759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1029</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Simplified Arabic</vt:lpstr>
      <vt:lpstr>Office Theme</vt:lpstr>
      <vt:lpstr>الملك عبدالله الثاني بن الحسين المعظم</vt:lpstr>
      <vt:lpstr>   ولد في عام  1962، وتولى الحكم ملكاً للمملكة الأردنية الهاشمية خلفاً لأبيه الملك حسين بن طلال  بعد وفاته في العام 1999، ويسمى يوم توليه الحكم بيوم الجلوس الملكي وتحتفل المملكة به بتاريخ 9 حزيران في كل عام.  بدأ جلالة الملك التعليم من الكلية العلمية الإسلامية في عمان عام  1966، وأكمل جلالته دراسته في أكاديمية ديرفيلد في الولايات المتحدة الاميركية، وفي جامعة  جورج تاون في العاصمة الأميركية  واشنطن، بالإضافة  الى الخبرات العسكرية التي إكتسبها في الولايات المتحدة الأمريكية وبريطانيا وتخرج أيضاً من أكاديمية ساندهيرست العسكرية الملكية.  تزوج جلالة الملك عبد الله الثاني بن الحسين المعظم بالملكة رانيا عام  1993، وقد رزقا  بالأمراء وهم:   1. سمو الأمير الحسين ولي العهد. 2. سمو الأمير هاشم. 3. سمو الأميرة إيمان. 4. سمو الأميرة سلمى. </vt:lpstr>
      <vt:lpstr>إنجازات الملك عبد الله الثاني بن الحسين المعظم</vt:lpstr>
      <vt:lpstr>          تعتبر المملكة الأردنية الهاشمية من الدول المتقدمة في المجال الصحي وهناك أمثلة كثيرة على ذلك منها على سبيل المثال لا الحصر:   رعاية الأمومة والطفولة وتقديم الخدمات الصحية للأسرة. تنفيذ البرامج المتعلقة بالأنشطة الصحية الخاصة برعاية المسنين والإشراف الصحي على المراكز والمؤسسات الخاصة بهم . تأمين الخدمات الصحية  للمدارس ورياض الأطفال.  انشاء المستشفيات والمراكز الصحية.   أما في مجال التعليم تعتبر الأردن وجهة للتعليم حيث أن هناك تشريعات عديدة تنظم العملية التعليمية ففي عهد جلالة الملك عبدالله الثاني تم إنشاء العديد من المدارس والجامعات الحكومية والخاصة وتم الإهتمام بمراكز محو الأمية. </vt:lpstr>
      <vt:lpstr>المجال العسكري  </vt:lpstr>
      <vt:lpstr>إعداد الطالبين ميشيل وماريان الدير وبمساعدة من والدهم   المواقع الإلكترونية المستخدمة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عبدالله الثاني بن الحسين المعظم</dc:title>
  <dc:creator>Ehab Al Deir</dc:creator>
  <cp:lastModifiedBy>Ehab Al-Deir</cp:lastModifiedBy>
  <cp:revision>4</cp:revision>
  <dcterms:created xsi:type="dcterms:W3CDTF">2021-04-02T10:46:08Z</dcterms:created>
  <dcterms:modified xsi:type="dcterms:W3CDTF">2022-12-02T15:54:34Z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c86fd69-7f52-475e-80ca-4f2e978eea33_Enabled">
    <vt:lpwstr>true</vt:lpwstr>
  </property>
  <property fmtid="{D5CDD505-2E9C-101B-9397-08002B2CF9AE}" pid="3" name="MSIP_Label_ec86fd69-7f52-475e-80ca-4f2e978eea33_SetDate">
    <vt:lpwstr>2022-12-02T13:54:43Z</vt:lpwstr>
  </property>
  <property fmtid="{D5CDD505-2E9C-101B-9397-08002B2CF9AE}" pid="4" name="MSIP_Label_ec86fd69-7f52-475e-80ca-4f2e978eea33_Method">
    <vt:lpwstr>Standard</vt:lpwstr>
  </property>
  <property fmtid="{D5CDD505-2E9C-101B-9397-08002B2CF9AE}" pid="5" name="MSIP_Label_ec86fd69-7f52-475e-80ca-4f2e978eea33_Name">
    <vt:lpwstr>Not sensitive</vt:lpwstr>
  </property>
  <property fmtid="{D5CDD505-2E9C-101B-9397-08002B2CF9AE}" pid="6" name="MSIP_Label_ec86fd69-7f52-475e-80ca-4f2e978eea33_SiteId">
    <vt:lpwstr>922fc46a-94d8-4caa-9fa4-0f03e5a14c4c</vt:lpwstr>
  </property>
  <property fmtid="{D5CDD505-2E9C-101B-9397-08002B2CF9AE}" pid="7" name="MSIP_Label_ec86fd69-7f52-475e-80ca-4f2e978eea33_ActionId">
    <vt:lpwstr>5812f0d9-9dd6-4b87-917b-5de4b95bb91a</vt:lpwstr>
  </property>
  <property fmtid="{D5CDD505-2E9C-101B-9397-08002B2CF9AE}" pid="8" name="MSIP_Label_ec86fd69-7f52-475e-80ca-4f2e978eea33_ContentBits">
    <vt:lpwstr>0</vt:lpwstr>
  </property>
</Properties>
</file>