
<file path=[Content_Types].xml><?xml version="1.0" encoding="utf-8"?>
<Types xmlns="http://schemas.openxmlformats.org/package/2006/content-types">
  <Default Extension="jpeg" ContentType="image/jpeg"/>
  <Default Extension="jpg" ContentType="image/jpeg"/>
  <Default Extension="KtQHIuaZXZztkdpW9fQ"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0"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AC17A6-F563-4F51-AD6B-80F35616FB42}" type="datetimeFigureOut">
              <a:rPr lang="en-US" smtClean="0"/>
              <a:t>02/12/2022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223601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185827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197167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51F3D4E-6B3F-49A3-90A7-346B8B37CC1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6091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71510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CAC17A6-F563-4F51-AD6B-80F35616FB42}" type="datetimeFigureOut">
              <a:rPr lang="en-US" smtClean="0"/>
              <a:t>02/12/2022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131425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CAC17A6-F563-4F51-AD6B-80F35616FB42}" type="datetimeFigureOut">
              <a:rPr lang="en-US" smtClean="0"/>
              <a:t>02/12/2022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159217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AC17A6-F563-4F51-AD6B-80F35616FB42}" type="datetimeFigureOut">
              <a:rPr lang="en-US" smtClean="0"/>
              <a:t>02/12/2022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25410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CAC17A6-F563-4F51-AD6B-80F35616FB42}" type="datetimeFigureOut">
              <a:rPr lang="en-US" smtClean="0"/>
              <a:t>02/12/2022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51F3D4E-6B3F-49A3-90A7-346B8B37CC16}" type="slidenum">
              <a:rPr lang="en-US" smtClean="0"/>
              <a:t>‹#›</a:t>
            </a:fld>
            <a:endParaRPr lang="en-US"/>
          </a:p>
        </p:txBody>
      </p:sp>
    </p:spTree>
    <p:extLst>
      <p:ext uri="{BB962C8B-B14F-4D97-AF65-F5344CB8AC3E}">
        <p14:creationId xmlns:p14="http://schemas.microsoft.com/office/powerpoint/2010/main" val="93283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AC17A6-F563-4F51-AD6B-80F35616FB42}" type="datetimeFigureOut">
              <a:rPr lang="en-US" smtClean="0"/>
              <a:t>02/12/2022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195188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C17A6-F563-4F51-AD6B-80F35616FB42}" type="datetimeFigureOut">
              <a:rPr lang="en-US" smtClean="0"/>
              <a:t>02/12/2022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43730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360598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AC17A6-F563-4F51-AD6B-80F35616FB42}" type="datetimeFigureOut">
              <a:rPr lang="en-US" smtClean="0"/>
              <a:t>02/12/2022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4960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AC17A6-F563-4F51-AD6B-80F35616FB42}" type="datetimeFigureOut">
              <a:rPr lang="en-US" smtClean="0"/>
              <a:t>02/12/2022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28556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CAC17A6-F563-4F51-AD6B-80F35616FB42}" type="datetimeFigureOut">
              <a:rPr lang="en-US" smtClean="0"/>
              <a:t>02/12/2022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407307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296278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AC17A6-F563-4F51-AD6B-80F35616FB42}" type="datetimeFigureOut">
              <a:rPr lang="en-US" smtClean="0"/>
              <a:t>02/12/2022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F3D4E-6B3F-49A3-90A7-346B8B37CC16}" type="slidenum">
              <a:rPr lang="en-US" smtClean="0"/>
              <a:t>‹#›</a:t>
            </a:fld>
            <a:endParaRPr lang="en-US"/>
          </a:p>
        </p:txBody>
      </p:sp>
    </p:spTree>
    <p:extLst>
      <p:ext uri="{BB962C8B-B14F-4D97-AF65-F5344CB8AC3E}">
        <p14:creationId xmlns:p14="http://schemas.microsoft.com/office/powerpoint/2010/main" val="3788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newgrounds.com/art/view/aqlord/spongebob-squarepants-wallpaper"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837473B0-CC2E-450A-ABE3-18F120FF3D39}">
                <a1611:picAttrSrcUrl xmlns:a1611="http://schemas.microsoft.com/office/drawing/2016/11/main" r:id="rId20"/>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AC17A6-F563-4F51-AD6B-80F35616FB42}" type="datetimeFigureOut">
              <a:rPr lang="en-US" smtClean="0"/>
              <a:t>02/12/2022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51F3D4E-6B3F-49A3-90A7-346B8B37CC16}" type="slidenum">
              <a:rPr lang="en-US" smtClean="0"/>
              <a:t>‹#›</a:t>
            </a:fld>
            <a:endParaRPr lang="en-US"/>
          </a:p>
        </p:txBody>
      </p:sp>
    </p:spTree>
    <p:extLst>
      <p:ext uri="{BB962C8B-B14F-4D97-AF65-F5344CB8AC3E}">
        <p14:creationId xmlns:p14="http://schemas.microsoft.com/office/powerpoint/2010/main" val="27126410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eviantart.com/waskogm/art/Spongebob-Squarepants-characters-3D-344755368" TargetMode="External"/><Relationship Id="rId2" Type="http://schemas.openxmlformats.org/officeDocument/2006/relationships/image" Target="../media/image5.KtQHIuaZXZztkdpW9fQ"/><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mirror.uncyc.org/wiki/SpongeBob_SquarePants_(character)"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vinh291.deviantart.com/art/Patrick-Star-oh-noez-58209031"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electronics.stackexchange.com/users/137389/filipp"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audiotool.com/track/just_do_it_mr_krabs/" TargetMode="External"/><Relationship Id="rId7" Type="http://schemas.openxmlformats.org/officeDocument/2006/relationships/hyperlink" Target="https://es.xcv.wiki/wiki/Krusty_Krab"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en.wikipedia.org/wiki/Mr._Krabs"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csydes.miraheze.org/wiki/SpongeBob_SquarePants_-_Character_Model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andy_Cheeks"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deviantart.com/doranbladefist/art/Sandy-496043303"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trollpasta.com/wiki/Squidward's_Sickness" TargetMode="External"/><Relationship Id="rId2" Type="http://schemas.openxmlformats.org/officeDocument/2006/relationships/image" Target="../media/image1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6E15-464F-44BB-9B9D-3034B3876C34}"/>
              </a:ext>
            </a:extLst>
          </p:cNvPr>
          <p:cNvSpPr>
            <a:spLocks noGrp="1"/>
          </p:cNvSpPr>
          <p:nvPr>
            <p:ph type="ctrTitle"/>
          </p:nvPr>
        </p:nvSpPr>
        <p:spPr/>
        <p:txBody>
          <a:bodyPr/>
          <a:lstStyle/>
          <a:p>
            <a:r>
              <a:rPr lang="en-US" dirty="0" err="1"/>
              <a:t>spongebob</a:t>
            </a:r>
            <a:endParaRPr lang="en-US" dirty="0"/>
          </a:p>
        </p:txBody>
      </p:sp>
      <p:sp>
        <p:nvSpPr>
          <p:cNvPr id="3" name="Subtitle 2">
            <a:extLst>
              <a:ext uri="{FF2B5EF4-FFF2-40B4-BE49-F238E27FC236}">
                <a16:creationId xmlns:a16="http://schemas.microsoft.com/office/drawing/2014/main" id="{2284880C-5E36-44BD-BD92-4136926BDC1A}"/>
              </a:ext>
            </a:extLst>
          </p:cNvPr>
          <p:cNvSpPr>
            <a:spLocks noGrp="1"/>
          </p:cNvSpPr>
          <p:nvPr>
            <p:ph type="subTitle" idx="1"/>
          </p:nvPr>
        </p:nvSpPr>
        <p:spPr/>
        <p:txBody>
          <a:bodyPr/>
          <a:lstStyle/>
          <a:p>
            <a:r>
              <a:rPr lang="en-US" dirty="0"/>
              <a:t>By </a:t>
            </a:r>
            <a:r>
              <a:rPr lang="en-US" dirty="0" err="1"/>
              <a:t>Raad</a:t>
            </a:r>
            <a:r>
              <a:rPr lang="en-US" dirty="0"/>
              <a:t> Atiyat</a:t>
            </a:r>
          </a:p>
        </p:txBody>
      </p:sp>
    </p:spTree>
    <p:extLst>
      <p:ext uri="{BB962C8B-B14F-4D97-AF65-F5344CB8AC3E}">
        <p14:creationId xmlns:p14="http://schemas.microsoft.com/office/powerpoint/2010/main" val="990191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6D52-6DE4-40A6-A65C-B3EBE8D83AD0}"/>
              </a:ext>
            </a:extLst>
          </p:cNvPr>
          <p:cNvSpPr>
            <a:spLocks noGrp="1"/>
          </p:cNvSpPr>
          <p:nvPr>
            <p:ph type="title"/>
          </p:nvPr>
        </p:nvSpPr>
        <p:spPr/>
        <p:txBody>
          <a:bodyPr/>
          <a:lstStyle/>
          <a:p>
            <a:r>
              <a:rPr lang="en-US" dirty="0"/>
              <a:t>The story</a:t>
            </a:r>
          </a:p>
        </p:txBody>
      </p:sp>
      <p:sp>
        <p:nvSpPr>
          <p:cNvPr id="3" name="Content Placeholder 2">
            <a:extLst>
              <a:ext uri="{FF2B5EF4-FFF2-40B4-BE49-F238E27FC236}">
                <a16:creationId xmlns:a16="http://schemas.microsoft.com/office/drawing/2014/main" id="{DEF7A12D-3519-4783-8957-0393794F6C5B}"/>
              </a:ext>
            </a:extLst>
          </p:cNvPr>
          <p:cNvSpPr>
            <a:spLocks noGrp="1"/>
          </p:cNvSpPr>
          <p:nvPr>
            <p:ph idx="1"/>
          </p:nvPr>
        </p:nvSpPr>
        <p:spPr/>
        <p:txBody>
          <a:bodyPr/>
          <a:lstStyle/>
          <a:p>
            <a:r>
              <a:rPr lang="en-US" b="0" i="0" dirty="0">
                <a:solidFill>
                  <a:srgbClr val="444444"/>
                </a:solidFill>
                <a:effectLst/>
                <a:latin typeface="Roboto" panose="02000000000000000000" pitchFamily="2" charset="0"/>
              </a:rPr>
              <a:t>The series chronicles the adventures and endeavors of the title character and his aquatic friends in the fictional underwater city of Bikini Bottom.</a:t>
            </a:r>
            <a:endParaRPr lang="en-US" dirty="0"/>
          </a:p>
        </p:txBody>
      </p:sp>
      <p:pic>
        <p:nvPicPr>
          <p:cNvPr id="5" name="Picture 4">
            <a:extLst>
              <a:ext uri="{FF2B5EF4-FFF2-40B4-BE49-F238E27FC236}">
                <a16:creationId xmlns:a16="http://schemas.microsoft.com/office/drawing/2014/main" id="{38E570D5-D92C-4117-A66F-F52C4ADD3F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5921948" y="3475771"/>
            <a:ext cx="5437765" cy="3096128"/>
          </a:xfrm>
          <a:prstGeom prst="rect">
            <a:avLst/>
          </a:prstGeom>
        </p:spPr>
      </p:pic>
      <p:pic>
        <p:nvPicPr>
          <p:cNvPr id="10" name="Picture 9">
            <a:extLst>
              <a:ext uri="{FF2B5EF4-FFF2-40B4-BE49-F238E27FC236}">
                <a16:creationId xmlns:a16="http://schemas.microsoft.com/office/drawing/2014/main" id="{8C76AF32-888B-4756-9519-7CFD39059B8A}"/>
              </a:ext>
            </a:extLst>
          </p:cNvPr>
          <p:cNvPicPr>
            <a:picLocks noChangeAspect="1"/>
          </p:cNvPicPr>
          <p:nvPr/>
        </p:nvPicPr>
        <p:blipFill>
          <a:blip r:embed="rId4"/>
          <a:stretch>
            <a:fillRect/>
          </a:stretch>
        </p:blipFill>
        <p:spPr>
          <a:xfrm>
            <a:off x="981015" y="3475771"/>
            <a:ext cx="4640239" cy="3078329"/>
          </a:xfrm>
          <a:prstGeom prst="rect">
            <a:avLst/>
          </a:prstGeom>
        </p:spPr>
      </p:pic>
    </p:spTree>
    <p:extLst>
      <p:ext uri="{BB962C8B-B14F-4D97-AF65-F5344CB8AC3E}">
        <p14:creationId xmlns:p14="http://schemas.microsoft.com/office/powerpoint/2010/main" val="858551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1ADD-A331-437E-A03E-6C834F081F70}"/>
              </a:ext>
            </a:extLst>
          </p:cNvPr>
          <p:cNvSpPr>
            <a:spLocks noGrp="1"/>
          </p:cNvSpPr>
          <p:nvPr>
            <p:ph type="title"/>
          </p:nvPr>
        </p:nvSpPr>
        <p:spPr/>
        <p:txBody>
          <a:bodyPr/>
          <a:lstStyle/>
          <a:p>
            <a:r>
              <a:rPr lang="en-US" dirty="0"/>
              <a:t>Spongebob</a:t>
            </a:r>
          </a:p>
        </p:txBody>
      </p:sp>
      <p:sp>
        <p:nvSpPr>
          <p:cNvPr id="3" name="Content Placeholder 2">
            <a:extLst>
              <a:ext uri="{FF2B5EF4-FFF2-40B4-BE49-F238E27FC236}">
                <a16:creationId xmlns:a16="http://schemas.microsoft.com/office/drawing/2014/main" id="{2E759EE9-B373-4F2C-8AB0-864CA69C0A40}"/>
              </a:ext>
            </a:extLst>
          </p:cNvPr>
          <p:cNvSpPr>
            <a:spLocks noGrp="1"/>
          </p:cNvSpPr>
          <p:nvPr>
            <p:ph idx="1"/>
          </p:nvPr>
        </p:nvSpPr>
        <p:spPr>
          <a:xfrm>
            <a:off x="1484243" y="1987827"/>
            <a:ext cx="8971722" cy="3948362"/>
          </a:xfrm>
        </p:spPr>
        <p:txBody>
          <a:bodyPr>
            <a:normAutofit/>
          </a:bodyPr>
          <a:lstStyle/>
          <a:p>
            <a:r>
              <a:rPr lang="en-US" sz="2400" b="0" i="0" dirty="0">
                <a:solidFill>
                  <a:srgbClr val="444444"/>
                </a:solidFill>
                <a:effectLst/>
                <a:latin typeface="Roboto" panose="02000000000000000000" pitchFamily="2" charset="0"/>
              </a:rPr>
              <a:t>SpongeBob is a yellow sea sponge. He is outgoing, optimistic, and passionate about life. He lives in a fully-furnished pineapple house. He loves his job as a fry cook at a fast-food restaurant called the Krusty Krab. His greatest goal in life is to earn his boat-driving license. And often goes on adventures with his friends.</a:t>
            </a:r>
            <a:endParaRPr lang="en-US" sz="3200" dirty="0"/>
          </a:p>
        </p:txBody>
      </p:sp>
      <p:pic>
        <p:nvPicPr>
          <p:cNvPr id="5" name="Picture 4">
            <a:extLst>
              <a:ext uri="{FF2B5EF4-FFF2-40B4-BE49-F238E27FC236}">
                <a16:creationId xmlns:a16="http://schemas.microsoft.com/office/drawing/2014/main" id="{6621123A-388D-4730-9D84-EC7D2A89DD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6366" y="4054350"/>
            <a:ext cx="3345258" cy="2478176"/>
          </a:xfrm>
          <a:prstGeom prst="rect">
            <a:avLst/>
          </a:prstGeom>
        </p:spPr>
      </p:pic>
      <p:pic>
        <p:nvPicPr>
          <p:cNvPr id="11" name="Picture 10">
            <a:extLst>
              <a:ext uri="{FF2B5EF4-FFF2-40B4-BE49-F238E27FC236}">
                <a16:creationId xmlns:a16="http://schemas.microsoft.com/office/drawing/2014/main" id="{44C41967-D3A6-45B3-8D4F-BA9EC37B00B1}"/>
              </a:ext>
            </a:extLst>
          </p:cNvPr>
          <p:cNvPicPr>
            <a:picLocks noChangeAspect="1"/>
          </p:cNvPicPr>
          <p:nvPr/>
        </p:nvPicPr>
        <p:blipFill>
          <a:blip r:embed="rId4"/>
          <a:stretch>
            <a:fillRect/>
          </a:stretch>
        </p:blipFill>
        <p:spPr>
          <a:xfrm>
            <a:off x="5829819" y="4054350"/>
            <a:ext cx="3481118" cy="2584928"/>
          </a:xfrm>
          <a:prstGeom prst="rect">
            <a:avLst/>
          </a:prstGeom>
        </p:spPr>
      </p:pic>
    </p:spTree>
    <p:extLst>
      <p:ext uri="{BB962C8B-B14F-4D97-AF65-F5344CB8AC3E}">
        <p14:creationId xmlns:p14="http://schemas.microsoft.com/office/powerpoint/2010/main" val="217467451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64C-7C77-44E5-A6A3-8CE1C1C4DD01}"/>
              </a:ext>
            </a:extLst>
          </p:cNvPr>
          <p:cNvSpPr>
            <a:spLocks noGrp="1"/>
          </p:cNvSpPr>
          <p:nvPr>
            <p:ph type="title"/>
          </p:nvPr>
        </p:nvSpPr>
        <p:spPr/>
        <p:txBody>
          <a:bodyPr/>
          <a:lstStyle/>
          <a:p>
            <a:r>
              <a:rPr lang="en-US" dirty="0"/>
              <a:t>Patrick star</a:t>
            </a:r>
          </a:p>
        </p:txBody>
      </p:sp>
      <p:sp>
        <p:nvSpPr>
          <p:cNvPr id="3" name="Content Placeholder 2">
            <a:extLst>
              <a:ext uri="{FF2B5EF4-FFF2-40B4-BE49-F238E27FC236}">
                <a16:creationId xmlns:a16="http://schemas.microsoft.com/office/drawing/2014/main" id="{4A567DAC-4223-4FFB-BEA7-C54D3E1A77EA}"/>
              </a:ext>
            </a:extLst>
          </p:cNvPr>
          <p:cNvSpPr>
            <a:spLocks noGrp="1"/>
          </p:cNvSpPr>
          <p:nvPr>
            <p:ph idx="1"/>
          </p:nvPr>
        </p:nvSpPr>
        <p:spPr>
          <a:xfrm>
            <a:off x="1289069" y="2191099"/>
            <a:ext cx="9613861" cy="3599316"/>
          </a:xfrm>
        </p:spPr>
        <p:txBody>
          <a:bodyPr/>
          <a:lstStyle/>
          <a:p>
            <a:r>
              <a:rPr lang="en-US" b="0" i="0" dirty="0">
                <a:solidFill>
                  <a:schemeClr val="bg1"/>
                </a:solidFill>
                <a:effectLst/>
                <a:latin typeface="Roboto" panose="02000000000000000000" pitchFamily="2" charset="0"/>
              </a:rPr>
              <a:t>Patrick is the ignorant but humorous best friend of SpongeBob SquarePants. He is portrayed as an overweight pink starfish, who serves as the village idiot of the underwater city of Bikini Bottom.</a:t>
            </a:r>
            <a:endParaRPr lang="en-US" dirty="0">
              <a:solidFill>
                <a:schemeClr val="bg1"/>
              </a:solidFill>
            </a:endParaRPr>
          </a:p>
        </p:txBody>
      </p:sp>
      <p:pic>
        <p:nvPicPr>
          <p:cNvPr id="5" name="Picture 4">
            <a:extLst>
              <a:ext uri="{FF2B5EF4-FFF2-40B4-BE49-F238E27FC236}">
                <a16:creationId xmlns:a16="http://schemas.microsoft.com/office/drawing/2014/main" id="{F802E6C1-ABB9-4B58-99DF-39CEC67EC0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9069" y="3338421"/>
            <a:ext cx="2494413" cy="3370828"/>
          </a:xfrm>
          <a:prstGeom prst="rect">
            <a:avLst/>
          </a:prstGeom>
        </p:spPr>
      </p:pic>
      <p:pic>
        <p:nvPicPr>
          <p:cNvPr id="8" name="Picture 7">
            <a:extLst>
              <a:ext uri="{FF2B5EF4-FFF2-40B4-BE49-F238E27FC236}">
                <a16:creationId xmlns:a16="http://schemas.microsoft.com/office/drawing/2014/main" id="{41EE95C4-08F9-4556-A859-2A8121D2BF8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88835" y="3338421"/>
            <a:ext cx="3319685" cy="3319685"/>
          </a:xfrm>
          <a:prstGeom prst="rect">
            <a:avLst/>
          </a:prstGeom>
        </p:spPr>
      </p:pic>
    </p:spTree>
    <p:extLst>
      <p:ext uri="{BB962C8B-B14F-4D97-AF65-F5344CB8AC3E}">
        <p14:creationId xmlns:p14="http://schemas.microsoft.com/office/powerpoint/2010/main" val="313507902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A10C-B732-43C4-B534-720BE67469A9}"/>
              </a:ext>
            </a:extLst>
          </p:cNvPr>
          <p:cNvSpPr>
            <a:spLocks noGrp="1"/>
          </p:cNvSpPr>
          <p:nvPr>
            <p:ph type="title"/>
          </p:nvPr>
        </p:nvSpPr>
        <p:spPr/>
        <p:txBody>
          <a:bodyPr/>
          <a:lstStyle/>
          <a:p>
            <a:r>
              <a:rPr lang="en-US" dirty="0"/>
              <a:t>Mr.Krabs</a:t>
            </a:r>
          </a:p>
        </p:txBody>
      </p:sp>
      <p:sp>
        <p:nvSpPr>
          <p:cNvPr id="3" name="Content Placeholder 2">
            <a:extLst>
              <a:ext uri="{FF2B5EF4-FFF2-40B4-BE49-F238E27FC236}">
                <a16:creationId xmlns:a16="http://schemas.microsoft.com/office/drawing/2014/main" id="{336C5820-44AD-412D-81F4-B11A12C8B6A6}"/>
              </a:ext>
            </a:extLst>
          </p:cNvPr>
          <p:cNvSpPr>
            <a:spLocks noGrp="1"/>
          </p:cNvSpPr>
          <p:nvPr>
            <p:ph idx="1"/>
          </p:nvPr>
        </p:nvSpPr>
        <p:spPr>
          <a:xfrm>
            <a:off x="680321" y="2336873"/>
            <a:ext cx="9613861" cy="2686962"/>
          </a:xfrm>
        </p:spPr>
        <p:txBody>
          <a:bodyPr>
            <a:normAutofit lnSpcReduction="10000"/>
          </a:bodyPr>
          <a:lstStyle/>
          <a:p>
            <a:r>
              <a:rPr lang="en-US" b="0" i="0" dirty="0">
                <a:solidFill>
                  <a:srgbClr val="202122"/>
                </a:solidFill>
                <a:effectLst/>
                <a:latin typeface="Arial" panose="020B0604020202020204" pitchFamily="34" charset="0"/>
              </a:rPr>
              <a:t>Mr. Krabs is commonly known as the greedy founder and owner of the </a:t>
            </a:r>
            <a:r>
              <a:rPr lang="en-US" b="0" i="0" dirty="0">
                <a:solidFill>
                  <a:schemeClr val="bg1"/>
                </a:solidFill>
                <a:effectLst/>
                <a:latin typeface="Arial" panose="020B0604020202020204" pitchFamily="34" charset="0"/>
              </a:rPr>
              <a:t>Krusty</a:t>
            </a:r>
            <a:r>
              <a:rPr lang="en-US" b="0" i="0" dirty="0">
                <a:solidFill>
                  <a:srgbClr val="202122"/>
                </a:solidFill>
                <a:effectLst/>
                <a:latin typeface="Arial" panose="020B0604020202020204" pitchFamily="34" charset="0"/>
              </a:rPr>
              <a:t> Krab restaurant, where SpongeBob works as a </a:t>
            </a:r>
            <a:r>
              <a:rPr lang="en-US" dirty="0">
                <a:solidFill>
                  <a:schemeClr val="bg1"/>
                </a:solidFill>
                <a:latin typeface="Arial" panose="020B0604020202020204" pitchFamily="34" charset="0"/>
              </a:rPr>
              <a:t>fry cook</a:t>
            </a:r>
            <a:r>
              <a:rPr lang="en-US" b="0" i="0" dirty="0">
                <a:solidFill>
                  <a:schemeClr val="bg1"/>
                </a:solidFill>
                <a:effectLst/>
                <a:latin typeface="Arial" panose="020B0604020202020204" pitchFamily="34" charset="0"/>
              </a:rPr>
              <a:t> </a:t>
            </a:r>
            <a:r>
              <a:rPr lang="en-US" b="0" i="0" dirty="0">
                <a:solidFill>
                  <a:srgbClr val="202122"/>
                </a:solidFill>
                <a:effectLst/>
                <a:latin typeface="Arial" panose="020B0604020202020204" pitchFamily="34" charset="0"/>
              </a:rPr>
              <a:t>and Squidward works as a Cashier. The restaurant's success is built on little competition and the popularity of the Krusty Krab's signature sandwich, the Krabby Patty, the formula is a closely guarded </a:t>
            </a:r>
            <a:r>
              <a:rPr lang="en-US" b="0" i="0" dirty="0">
                <a:solidFill>
                  <a:schemeClr val="bg1"/>
                </a:solidFill>
                <a:effectLst/>
                <a:latin typeface="Arial" panose="020B0604020202020204" pitchFamily="34" charset="0"/>
              </a:rPr>
              <a:t>trade secret</a:t>
            </a:r>
            <a:r>
              <a:rPr lang="en-US" b="0" i="0" dirty="0">
                <a:solidFill>
                  <a:srgbClr val="202122"/>
                </a:solidFill>
                <a:effectLst/>
                <a:latin typeface="Arial" panose="020B0604020202020204" pitchFamily="34" charset="0"/>
              </a:rPr>
              <a:t>. Mr. Krabs frequently exploits his restaurant's popularity, engaging in </a:t>
            </a:r>
            <a:r>
              <a:rPr lang="en-US" b="0" i="0" dirty="0">
                <a:solidFill>
                  <a:schemeClr val="bg1"/>
                </a:solidFill>
                <a:effectLst/>
                <a:latin typeface="Arial" panose="020B0604020202020204" pitchFamily="34" charset="0"/>
              </a:rPr>
              <a:t>price gouging</a:t>
            </a:r>
            <a:r>
              <a:rPr lang="en-US" baseline="30000" dirty="0">
                <a:solidFill>
                  <a:srgbClr val="0645AD"/>
                </a:solidFill>
                <a:latin typeface="Arial" panose="020B0604020202020204" pitchFamily="34" charset="0"/>
              </a:rPr>
              <a:t> </a:t>
            </a:r>
            <a:r>
              <a:rPr lang="en-US" b="0" i="0" dirty="0">
                <a:solidFill>
                  <a:srgbClr val="202122"/>
                </a:solidFill>
                <a:effectLst/>
                <a:latin typeface="Arial" panose="020B0604020202020204" pitchFamily="34" charset="0"/>
              </a:rPr>
              <a:t>and charging his own employees for use of the building's services.</a:t>
            </a:r>
            <a:endParaRPr lang="en-US" dirty="0"/>
          </a:p>
        </p:txBody>
      </p:sp>
      <p:pic>
        <p:nvPicPr>
          <p:cNvPr id="5" name="Picture 4">
            <a:extLst>
              <a:ext uri="{FF2B5EF4-FFF2-40B4-BE49-F238E27FC236}">
                <a16:creationId xmlns:a16="http://schemas.microsoft.com/office/drawing/2014/main" id="{F8DF6E9A-B5E0-4BC9-BC6F-409117E229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6558" y="4691270"/>
            <a:ext cx="3072068" cy="2166730"/>
          </a:xfrm>
          <a:prstGeom prst="rect">
            <a:avLst/>
          </a:prstGeom>
        </p:spPr>
      </p:pic>
      <p:pic>
        <p:nvPicPr>
          <p:cNvPr id="8" name="Picture 7">
            <a:extLst>
              <a:ext uri="{FF2B5EF4-FFF2-40B4-BE49-F238E27FC236}">
                <a16:creationId xmlns:a16="http://schemas.microsoft.com/office/drawing/2014/main" id="{3B47848B-3B75-4AAF-AA5F-7FDD12400A7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66058" y="3575429"/>
            <a:ext cx="3456248" cy="3456248"/>
          </a:xfrm>
          <a:prstGeom prst="rect">
            <a:avLst/>
          </a:prstGeom>
        </p:spPr>
      </p:pic>
      <p:pic>
        <p:nvPicPr>
          <p:cNvPr id="11" name="Picture 10">
            <a:extLst>
              <a:ext uri="{FF2B5EF4-FFF2-40B4-BE49-F238E27FC236}">
                <a16:creationId xmlns:a16="http://schemas.microsoft.com/office/drawing/2014/main" id="{0C60AE0E-03D5-497E-9EF5-F9B65F02751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328626" y="4685871"/>
            <a:ext cx="4009524" cy="2172129"/>
          </a:xfrm>
          <a:prstGeom prst="rect">
            <a:avLst/>
          </a:prstGeom>
        </p:spPr>
      </p:pic>
    </p:spTree>
    <p:extLst>
      <p:ext uri="{BB962C8B-B14F-4D97-AF65-F5344CB8AC3E}">
        <p14:creationId xmlns:p14="http://schemas.microsoft.com/office/powerpoint/2010/main" val="10165473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50BF-9FAB-4782-A1D2-8308CF6B4B2F}"/>
              </a:ext>
            </a:extLst>
          </p:cNvPr>
          <p:cNvSpPr>
            <a:spLocks noGrp="1"/>
          </p:cNvSpPr>
          <p:nvPr>
            <p:ph type="title"/>
          </p:nvPr>
        </p:nvSpPr>
        <p:spPr/>
        <p:txBody>
          <a:bodyPr/>
          <a:lstStyle/>
          <a:p>
            <a:r>
              <a:rPr lang="en-US" dirty="0"/>
              <a:t>Plankton</a:t>
            </a:r>
          </a:p>
        </p:txBody>
      </p:sp>
      <p:sp>
        <p:nvSpPr>
          <p:cNvPr id="3" name="Content Placeholder 2">
            <a:extLst>
              <a:ext uri="{FF2B5EF4-FFF2-40B4-BE49-F238E27FC236}">
                <a16:creationId xmlns:a16="http://schemas.microsoft.com/office/drawing/2014/main" id="{2BDDE1DE-01C8-49AF-A062-1C483FF2B8F0}"/>
              </a:ext>
            </a:extLst>
          </p:cNvPr>
          <p:cNvSpPr>
            <a:spLocks noGrp="1"/>
          </p:cNvSpPr>
          <p:nvPr>
            <p:ph idx="1"/>
          </p:nvPr>
        </p:nvSpPr>
        <p:spPr/>
        <p:txBody>
          <a:bodyPr/>
          <a:lstStyle/>
          <a:p>
            <a:r>
              <a:rPr lang="en-US" b="1" i="0" dirty="0">
                <a:solidFill>
                  <a:srgbClr val="111111"/>
                </a:solidFill>
                <a:effectLst/>
                <a:latin typeface="Roboto" panose="02000000000000000000" pitchFamily="2" charset="0"/>
              </a:rPr>
              <a:t>Plankton</a:t>
            </a:r>
            <a:r>
              <a:rPr lang="en-US" b="0" i="0" dirty="0">
                <a:solidFill>
                  <a:srgbClr val="111111"/>
                </a:solidFill>
                <a:effectLst/>
                <a:latin typeface="Roboto" panose="02000000000000000000" pitchFamily="2" charset="0"/>
              </a:rPr>
              <a:t> is the</a:t>
            </a:r>
            <a:r>
              <a:rPr lang="en-US" b="1" i="0" dirty="0">
                <a:solidFill>
                  <a:srgbClr val="111111"/>
                </a:solidFill>
                <a:effectLst/>
                <a:latin typeface="Roboto" panose="02000000000000000000" pitchFamily="2" charset="0"/>
              </a:rPr>
              <a:t> nemesis and the former best friend of Mr. Krabs</a:t>
            </a:r>
            <a:r>
              <a:rPr lang="en-US" b="0" i="0" dirty="0">
                <a:solidFill>
                  <a:srgbClr val="111111"/>
                </a:solidFill>
                <a:effectLst/>
                <a:latin typeface="Roboto" panose="02000000000000000000" pitchFamily="2" charset="0"/>
              </a:rPr>
              <a:t>. He operates the Chum Bucket, located directly across the street from Krabs' restaurant.</a:t>
            </a:r>
            <a:endParaRPr lang="en-US" dirty="0"/>
          </a:p>
        </p:txBody>
      </p:sp>
      <p:pic>
        <p:nvPicPr>
          <p:cNvPr id="5" name="Picture 4">
            <a:extLst>
              <a:ext uri="{FF2B5EF4-FFF2-40B4-BE49-F238E27FC236}">
                <a16:creationId xmlns:a16="http://schemas.microsoft.com/office/drawing/2014/main" id="{DE0DE06A-0BC2-459A-8D0E-AFDD6C6260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4852" y="3408799"/>
            <a:ext cx="2948035" cy="3449201"/>
          </a:xfrm>
          <a:prstGeom prst="rect">
            <a:avLst/>
          </a:prstGeom>
        </p:spPr>
      </p:pic>
      <p:pic>
        <p:nvPicPr>
          <p:cNvPr id="8" name="Picture 7">
            <a:extLst>
              <a:ext uri="{FF2B5EF4-FFF2-40B4-BE49-F238E27FC236}">
                <a16:creationId xmlns:a16="http://schemas.microsoft.com/office/drawing/2014/main" id="{FEFBBBE8-9FBF-4B21-8132-D73CBD30C6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03606" y="2994746"/>
            <a:ext cx="2948034" cy="3758742"/>
          </a:xfrm>
          <a:prstGeom prst="rect">
            <a:avLst/>
          </a:prstGeom>
        </p:spPr>
      </p:pic>
    </p:spTree>
    <p:extLst>
      <p:ext uri="{BB962C8B-B14F-4D97-AF65-F5344CB8AC3E}">
        <p14:creationId xmlns:p14="http://schemas.microsoft.com/office/powerpoint/2010/main" val="286948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EF9D-750E-4FF0-BEC4-842D400F27C9}"/>
              </a:ext>
            </a:extLst>
          </p:cNvPr>
          <p:cNvSpPr>
            <a:spLocks noGrp="1"/>
          </p:cNvSpPr>
          <p:nvPr>
            <p:ph type="title"/>
          </p:nvPr>
        </p:nvSpPr>
        <p:spPr/>
        <p:txBody>
          <a:bodyPr/>
          <a:lstStyle/>
          <a:p>
            <a:r>
              <a:rPr lang="en-US" dirty="0"/>
              <a:t>Sandy cheeks</a:t>
            </a:r>
          </a:p>
        </p:txBody>
      </p:sp>
      <p:sp>
        <p:nvSpPr>
          <p:cNvPr id="3" name="Content Placeholder 2">
            <a:extLst>
              <a:ext uri="{FF2B5EF4-FFF2-40B4-BE49-F238E27FC236}">
                <a16:creationId xmlns:a16="http://schemas.microsoft.com/office/drawing/2014/main" id="{5261E718-C952-4222-8913-EE4E200DF478}"/>
              </a:ext>
            </a:extLst>
          </p:cNvPr>
          <p:cNvSpPr>
            <a:spLocks noGrp="1"/>
          </p:cNvSpPr>
          <p:nvPr>
            <p:ph idx="1"/>
          </p:nvPr>
        </p:nvSpPr>
        <p:spPr/>
        <p:txBody>
          <a:bodyPr/>
          <a:lstStyle/>
          <a:p>
            <a:r>
              <a:rPr lang="en-US" b="0" i="0" dirty="0">
                <a:solidFill>
                  <a:srgbClr val="111111"/>
                </a:solidFill>
                <a:effectLst/>
                <a:latin typeface="Roboto" panose="02000000000000000000" pitchFamily="2" charset="0"/>
              </a:rPr>
              <a:t>Sandy cheeks is</a:t>
            </a:r>
            <a:r>
              <a:rPr lang="en-US" b="1" i="0" dirty="0">
                <a:solidFill>
                  <a:srgbClr val="111111"/>
                </a:solidFill>
                <a:effectLst/>
                <a:latin typeface="Roboto" panose="02000000000000000000" pitchFamily="2" charset="0"/>
              </a:rPr>
              <a:t> </a:t>
            </a:r>
            <a:r>
              <a:rPr lang="en-US" b="0" i="0" dirty="0">
                <a:solidFill>
                  <a:srgbClr val="111111"/>
                </a:solidFill>
                <a:effectLst/>
                <a:latin typeface="Roboto" panose="02000000000000000000" pitchFamily="2" charset="0"/>
              </a:rPr>
              <a:t>an American squirrel from the surface who wears a diving suit and lives in an air-filled glass dome with a tree to survive underwater.</a:t>
            </a:r>
            <a:endParaRPr lang="en-US" dirty="0"/>
          </a:p>
        </p:txBody>
      </p:sp>
      <p:pic>
        <p:nvPicPr>
          <p:cNvPr id="14" name="Picture 13">
            <a:extLst>
              <a:ext uri="{FF2B5EF4-FFF2-40B4-BE49-F238E27FC236}">
                <a16:creationId xmlns:a16="http://schemas.microsoft.com/office/drawing/2014/main" id="{C92C24F4-21FC-466B-A792-6AEDA18EA1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258683"/>
            <a:ext cx="3599317" cy="3599317"/>
          </a:xfrm>
          <a:prstGeom prst="rect">
            <a:avLst/>
          </a:prstGeom>
        </p:spPr>
      </p:pic>
      <p:pic>
        <p:nvPicPr>
          <p:cNvPr id="17" name="Picture 16">
            <a:extLst>
              <a:ext uri="{FF2B5EF4-FFF2-40B4-BE49-F238E27FC236}">
                <a16:creationId xmlns:a16="http://schemas.microsoft.com/office/drawing/2014/main" id="{0DC8DE32-6BD7-470F-BE94-75B422904A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37079" y="3137040"/>
            <a:ext cx="3021462" cy="3599317"/>
          </a:xfrm>
          <a:prstGeom prst="rect">
            <a:avLst/>
          </a:prstGeom>
        </p:spPr>
      </p:pic>
    </p:spTree>
    <p:extLst>
      <p:ext uri="{BB962C8B-B14F-4D97-AF65-F5344CB8AC3E}">
        <p14:creationId xmlns:p14="http://schemas.microsoft.com/office/powerpoint/2010/main" val="38669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4485-DEFC-466B-83A9-ACECE1C459C1}"/>
              </a:ext>
            </a:extLst>
          </p:cNvPr>
          <p:cNvSpPr>
            <a:spLocks noGrp="1"/>
          </p:cNvSpPr>
          <p:nvPr>
            <p:ph type="title"/>
          </p:nvPr>
        </p:nvSpPr>
        <p:spPr/>
        <p:txBody>
          <a:bodyPr/>
          <a:lstStyle/>
          <a:p>
            <a:r>
              <a:rPr lang="en-US" dirty="0"/>
              <a:t>The end </a:t>
            </a:r>
          </a:p>
        </p:txBody>
      </p:sp>
      <p:pic>
        <p:nvPicPr>
          <p:cNvPr id="4" name="Picture 3">
            <a:extLst>
              <a:ext uri="{FF2B5EF4-FFF2-40B4-BE49-F238E27FC236}">
                <a16:creationId xmlns:a16="http://schemas.microsoft.com/office/drawing/2014/main" id="{03350FAA-4BC1-4226-9D1B-99FAB379C7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3475" y="2042883"/>
            <a:ext cx="8032890" cy="4510777"/>
          </a:xfrm>
          <a:prstGeom prst="rect">
            <a:avLst/>
          </a:prstGeom>
        </p:spPr>
      </p:pic>
    </p:spTree>
    <p:extLst>
      <p:ext uri="{BB962C8B-B14F-4D97-AF65-F5344CB8AC3E}">
        <p14:creationId xmlns:p14="http://schemas.microsoft.com/office/powerpoint/2010/main" val="1623351032"/>
      </p:ext>
    </p:extLst>
  </p:cSld>
  <p:clrMapOvr>
    <a:masterClrMapping/>
  </p:clrMapOvr>
</p:sld>
</file>

<file path=ppt/theme/theme1.xml><?xml version="1.0" encoding="utf-8"?>
<a:theme xmlns:a="http://schemas.openxmlformats.org/drawingml/2006/main" name="Berlin">
  <a:themeElements>
    <a:clrScheme name="Custom 2">
      <a:dk1>
        <a:sysClr val="windowText" lastClr="000000"/>
      </a:dk1>
      <a:lt1>
        <a:sysClr val="window" lastClr="FFFFFF"/>
      </a:lt1>
      <a:dk2>
        <a:srgbClr val="FFFF00"/>
      </a:dk2>
      <a:lt2>
        <a:srgbClr val="E7E6E6"/>
      </a:lt2>
      <a:accent1>
        <a:srgbClr val="F99E21"/>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69</TotalTime>
  <Words>286</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Roboto</vt:lpstr>
      <vt:lpstr>Trebuchet MS</vt:lpstr>
      <vt:lpstr>Berlin</vt:lpstr>
      <vt:lpstr>spongebob</vt:lpstr>
      <vt:lpstr>The story</vt:lpstr>
      <vt:lpstr>Spongebob</vt:lpstr>
      <vt:lpstr>Patrick star</vt:lpstr>
      <vt:lpstr>Mr.Krabs</vt:lpstr>
      <vt:lpstr>Plankton</vt:lpstr>
      <vt:lpstr>Sandy cheeks</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spongebob</dc:title>
  <dc:creator>hala.hourani</dc:creator>
  <cp:lastModifiedBy>hala.hourani</cp:lastModifiedBy>
  <cp:revision>9</cp:revision>
  <dcterms:created xsi:type="dcterms:W3CDTF">2022-12-02T11:49:16Z</dcterms:created>
  <dcterms:modified xsi:type="dcterms:W3CDTF">2022-12-02T12:59:08Z</dcterms:modified>
</cp:coreProperties>
</file>