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8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6DCB46-7D8E-408F-9042-A3BA07C194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D569C8-A172-41A0-BC7B-7B56C2AE79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1D9CEB-5C29-4880-B53E-A18C466846E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89BBDE-0A85-4BF8-8FD7-BF030014450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E0F532-FFE6-446C-AD89-8D24694367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30F55C-5186-4525-99FC-C3186A64AF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FF334EF-C77D-43D5-9132-6E70C741ED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17314D-ADF4-43B8-BB6C-CC8039A6B6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E11BC5-FD26-499C-A4B4-5C7EC5FEA3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57697E-B5D1-43B2-B505-BA5C5F552C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E5CD32-9D40-46DC-A37D-39B8DA24F3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2A2441-4132-49F7-9DE3-9E27594284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EF3302-3992-4A2B-B4DB-323D8E52D4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59DE6F-18D0-4BE1-A86C-556CB83C2C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B77AA8-BF6C-476B-B134-11CF8A7AF6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60D5EC-3295-45E5-A635-F2E6D1A2FDF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0FF749-C05F-4F6F-B9EA-2AC3755434E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DA173E-352E-4988-9CFF-1D18EC55AA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1CEF1D-BB8C-4265-A427-D7B90E584B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057C14-DF07-4270-A898-909AE1E2F4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9963EB-47B9-46E4-B0B2-CE5027B520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E1D2B8-B559-4245-9E2B-CEDF81F7E5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F56EC2-77EE-4C90-BE87-73DBED091D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249D09-F5F6-493F-932C-5079C9D474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7ac4f0">
                  <a:alpha val="7058"/>
                </a:srgbClr>
              </a:gs>
              <a:gs pos="100000">
                <a:srgbClr val="7ac4f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n-US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C398D5D-6D98-4352-A3BA-4D8C890958B1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3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7ac4f0">
                  <a:alpha val="7058"/>
                </a:srgbClr>
              </a:gs>
              <a:gs pos="100000">
                <a:srgbClr val="7ac4f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n-US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C4AA32A6-6BB9-4E88-A4C8-A06D19DFDBF1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95" name="Freeform 36"/>
          <p:cNvSpPr/>
          <p:nvPr/>
        </p:nvSpPr>
        <p:spPr>
          <a:xfrm flipH="1">
            <a:off x="8029440" y="0"/>
            <a:ext cx="558720" cy="3709080"/>
          </a:xfrm>
          <a:custGeom>
            <a:avLst/>
            <a:gdLst>
              <a:gd name="textAreaLeft" fmla="*/ -360 w 558720"/>
              <a:gd name="textAreaRight" fmla="*/ 559080 w 558720"/>
              <a:gd name="textAreaTop" fmla="*/ 0 h 3709080"/>
              <a:gd name="textAreaBottom" fmla="*/ 3709800 h 3709080"/>
            </a:gdLst>
            <a:ahLst/>
            <a:rect l="textAreaLeft" t="textAreaTop" r="textAreaRight" b="textAreaBottom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Freeform: Shape 11"/>
          <p:cNvSpPr/>
          <p:nvPr/>
        </p:nvSpPr>
        <p:spPr>
          <a:xfrm>
            <a:off x="0" y="0"/>
            <a:ext cx="8375760" cy="6857280"/>
          </a:xfrm>
          <a:custGeom>
            <a:avLst/>
            <a:gdLst>
              <a:gd name="textAreaLeft" fmla="*/ 0 w 8375760"/>
              <a:gd name="textAreaRight" fmla="*/ 8376480 w 83757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83160" y="938880"/>
            <a:ext cx="6629400" cy="49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r">
              <a:lnSpc>
                <a:spcPct val="100000"/>
              </a:lnSpc>
              <a:buNone/>
            </a:pPr>
            <a:r>
              <a:rPr b="0" lang="fr" sz="7200" spc="-1" strike="noStrike">
                <a:solidFill>
                  <a:srgbClr val="ebebeb"/>
                </a:solidFill>
                <a:latin typeface="Consolas"/>
              </a:rPr>
              <a:t>projet francais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8589600" y="1317240"/>
            <a:ext cx="2872080" cy="422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ffffff"/>
                </a:solidFill>
                <a:latin typeface="Century Gothic"/>
                <a:ea typeface="Century Gothic"/>
              </a:rPr>
              <a:t>ecrivez 20 adjectifs et traduisez les en anglais puis donnez leurs definitions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594240" y="440280"/>
            <a:ext cx="500688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ff0000"/>
                </a:solidFill>
                <a:latin typeface="Century Gothic"/>
                <a:ea typeface="Century Gothic"/>
              </a:rPr>
              <a:t>Difficile==&gt;</a:t>
            </a:r>
            <a:r>
              <a:rPr b="0" i="1" lang="en-US" sz="4200" spc="-1" strike="noStrike">
                <a:solidFill>
                  <a:srgbClr val="ff0000"/>
                </a:solidFill>
                <a:latin typeface="Century Gothic"/>
                <a:ea typeface="Century Gothic"/>
              </a:rPr>
              <a:t>difficult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n'est pas facile à faire, qui demande un effort.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2Qui est pénible, qui donne des soucis.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7380000" y="2723400"/>
            <a:ext cx="4439160" cy="345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831480" y="427680"/>
            <a:ext cx="453204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7ac4f0"/>
                </a:solidFill>
                <a:latin typeface="Century Gothic"/>
                <a:ea typeface="Century Gothic"/>
              </a:rPr>
              <a:t>Calme==&gt;</a:t>
            </a:r>
            <a:r>
              <a:rPr b="0" i="1" lang="en-US" sz="4200" spc="-1" strike="noStrike">
                <a:solidFill>
                  <a:srgbClr val="7ac4f0"/>
                </a:solidFill>
                <a:latin typeface="Century Gothic"/>
                <a:ea typeface="Century Gothic"/>
              </a:rPr>
              <a:t>calm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1Tranquille, serein, paisible.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2Maîtrise de soi, sérénité.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29" name="Picture 4" descr=""/>
          <p:cNvPicPr/>
          <p:nvPr/>
        </p:nvPicPr>
        <p:blipFill>
          <a:blip r:embed="rId1"/>
          <a:stretch/>
        </p:blipFill>
        <p:spPr>
          <a:xfrm>
            <a:off x="4686840" y="3104280"/>
            <a:ext cx="7089480" cy="286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056480" y="315360"/>
            <a:ext cx="408240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/>
                <a:ea typeface="Century Gothic"/>
              </a:rPr>
              <a:t>Facile==&gt;</a:t>
            </a:r>
            <a:r>
              <a:rPr b="0" i="1" lang="en-US" sz="4200" spc="-1" strike="noStrike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/>
                <a:ea typeface="Century Gothic"/>
              </a:rPr>
              <a:t>easy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Se dit de quelque chose qui se fait sans effort, qui ne rencontre aucune difficulté pour être accomplie.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32" name="Picture 4" descr="Icon&#10;&#10;Description automatically generated"/>
          <p:cNvPicPr/>
          <p:nvPr/>
        </p:nvPicPr>
        <p:blipFill>
          <a:blip r:embed="rId1"/>
          <a:stretch/>
        </p:blipFill>
        <p:spPr>
          <a:xfrm>
            <a:off x="5936040" y="3111840"/>
            <a:ext cx="5578200" cy="27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168800" y="440280"/>
            <a:ext cx="385776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ffc000"/>
                </a:solidFill>
                <a:latin typeface="Century Gothic"/>
                <a:ea typeface="Century Gothic"/>
              </a:rPr>
              <a:t>Riche==&gt;</a:t>
            </a:r>
            <a:r>
              <a:rPr b="0" i="1" lang="en-US" sz="4200" spc="-1" strike="noStrike">
                <a:solidFill>
                  <a:srgbClr val="ffc000"/>
                </a:solidFill>
                <a:latin typeface="Century Gothic"/>
                <a:ea typeface="Century Gothic"/>
              </a:rPr>
              <a:t>rich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possède beaucoup.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2Abondant.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1Personne qui possède beaucoup de biens.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6810480" y="3426120"/>
            <a:ext cx="4853520" cy="324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868920" y="502560"/>
            <a:ext cx="44449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bfbfbf"/>
                </a:solidFill>
                <a:latin typeface="Century Gothic"/>
                <a:ea typeface="Century Gothic"/>
              </a:rPr>
              <a:t>Pauvre==&gt;</a:t>
            </a:r>
            <a:r>
              <a:rPr b="0" i="1" lang="en-US" sz="4200" spc="-1" strike="noStrike">
                <a:solidFill>
                  <a:srgbClr val="bfbfbf"/>
                </a:solidFill>
                <a:latin typeface="Century Gothic"/>
                <a:ea typeface="Century Gothic"/>
              </a:rPr>
              <a:t>poor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n'a pas ou peu d'argent.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2Qui manque de quelque chose, insuffisant.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3Qui ne produit que très peu.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4Qui inspire de la pitié.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38" name="Picture 4" descr=""/>
          <p:cNvPicPr/>
          <p:nvPr/>
        </p:nvPicPr>
        <p:blipFill>
          <a:blip r:embed="rId1"/>
          <a:stretch/>
        </p:blipFill>
        <p:spPr>
          <a:xfrm>
            <a:off x="6285960" y="3094200"/>
            <a:ext cx="5465520" cy="306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831480" y="440280"/>
            <a:ext cx="451980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4">
                    <a:lumMod val="75000"/>
                  </a:schemeClr>
                </a:solidFill>
                <a:latin typeface="Century Gothic"/>
                <a:ea typeface="Century Gothic"/>
              </a:rPr>
              <a:t>Propre==&gt;</a:t>
            </a:r>
            <a:r>
              <a:rPr b="0" i="1" lang="en-US" sz="4200" spc="-1" strike="noStrike">
                <a:solidFill>
                  <a:schemeClr val="accent4">
                    <a:lumMod val="75000"/>
                  </a:schemeClr>
                </a:solidFill>
                <a:latin typeface="Century Gothic"/>
                <a:ea typeface="Century Gothic"/>
              </a:rPr>
              <a:t>clean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caractérise.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2Qui convient à la perfection, approprié.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3Net, sans tache.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4Soigné.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1" name="Picture 4" descr="A picture containing tool, broom&#10;&#10;Description automatically generated"/>
          <p:cNvPicPr/>
          <p:nvPr/>
        </p:nvPicPr>
        <p:blipFill>
          <a:blip r:embed="rId1"/>
          <a:stretch/>
        </p:blipFill>
        <p:spPr>
          <a:xfrm>
            <a:off x="6819840" y="2931120"/>
            <a:ext cx="498780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168800" y="390240"/>
            <a:ext cx="385776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7030a0"/>
                </a:solidFill>
                <a:latin typeface="Century Gothic"/>
                <a:ea typeface="Century Gothic"/>
              </a:rPr>
              <a:t>Timide==&gt;</a:t>
            </a:r>
            <a:r>
              <a:rPr b="0" i="1" lang="en-US" sz="4200" spc="-1" strike="noStrike">
                <a:solidFill>
                  <a:srgbClr val="7030a0"/>
                </a:solidFill>
                <a:latin typeface="Century Gothic"/>
                <a:ea typeface="Century Gothic"/>
              </a:rPr>
              <a:t>shy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manque d'assurance, d'audace.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2Personne qui manque d'assurance, d'audace.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4" name="Picture 4" descr="A picture containing baby bed&#10;&#10;Description automatically generated"/>
          <p:cNvPicPr/>
          <p:nvPr/>
        </p:nvPicPr>
        <p:blipFill>
          <a:blip r:embed="rId1"/>
          <a:stretch/>
        </p:blipFill>
        <p:spPr>
          <a:xfrm>
            <a:off x="6770160" y="3136320"/>
            <a:ext cx="4634640" cy="333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381200" y="415080"/>
            <a:ext cx="343296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3">
                    <a:lumMod val="50000"/>
                  </a:schemeClr>
                </a:solidFill>
                <a:latin typeface="Century Gothic"/>
                <a:ea typeface="Century Gothic"/>
              </a:rPr>
              <a:t>Sale==&gt;</a:t>
            </a:r>
            <a:r>
              <a:rPr b="0" i="1" lang="en-US" sz="4200" spc="-1" strike="noStrike">
                <a:solidFill>
                  <a:schemeClr val="accent3">
                    <a:lumMod val="50000"/>
                  </a:schemeClr>
                </a:solidFill>
                <a:latin typeface="Century Gothic"/>
                <a:ea typeface="Century Gothic"/>
              </a:rPr>
              <a:t>dirty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n'est pas propre.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2Mal lavé.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3Dangereux.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7" name="Picture 4" descr="A picture containing vegetable&#10;&#10;Description automatically generated"/>
          <p:cNvPicPr/>
          <p:nvPr/>
        </p:nvPicPr>
        <p:blipFill>
          <a:blip r:embed="rId1"/>
          <a:stretch/>
        </p:blipFill>
        <p:spPr>
          <a:xfrm>
            <a:off x="5923440" y="2577600"/>
            <a:ext cx="5927760" cy="396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532240" y="390240"/>
            <a:ext cx="71305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Fâché or Fâchée==&gt;angry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fr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Signification : Se fâcher rapidement sans raison ou pour autre chose.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0" name="Picture 6" descr="Icon&#10;&#10;Description automatically generated"/>
          <p:cNvPicPr/>
          <p:nvPr/>
        </p:nvPicPr>
        <p:blipFill>
          <a:blip r:embed="rId1"/>
          <a:stretch/>
        </p:blipFill>
        <p:spPr>
          <a:xfrm>
            <a:off x="7385040" y="2357280"/>
            <a:ext cx="4216680" cy="434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95000" y="390240"/>
            <a:ext cx="760536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ffff00"/>
                </a:solidFill>
                <a:latin typeface="Century Gothic"/>
                <a:ea typeface="Century Gothic"/>
              </a:rPr>
              <a:t>Cher or Chère==&gt;expensive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est apprécié, aimé.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2S'emploie dans les formules de politesse.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3Qui est coûteux.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4Qui vend à prix élevés.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3" name="Picture 4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6535800" y="3431520"/>
            <a:ext cx="5178240" cy="271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993840" y="427680"/>
            <a:ext cx="42073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Petit==&gt;</a:t>
            </a:r>
            <a:r>
              <a:rPr b="0" i="1" lang="en-US" sz="4200" spc="-1" strike="noStrike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small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1De faible dimension.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2De peu de valeur, de faible importance.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3Qui n'a pas atteint l'âge adulte.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4Mesquin.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02" name="Picture 4" descr="A picture containing hand&#10;&#10;Description automatically generated"/>
          <p:cNvPicPr/>
          <p:nvPr/>
        </p:nvPicPr>
        <p:blipFill>
          <a:blip r:embed="rId1"/>
          <a:stretch/>
        </p:blipFill>
        <p:spPr>
          <a:xfrm>
            <a:off x="7197840" y="2927520"/>
            <a:ext cx="4266360" cy="285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57880" y="415080"/>
            <a:ext cx="860436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a6a6a6"/>
                </a:solidFill>
                <a:latin typeface="Century Gothic"/>
                <a:ea typeface="Century Gothic"/>
              </a:rPr>
              <a:t>Épuisé or  Épuisée==&gt;exhausted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1Exténué, à bout de force.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2Dont les exemplaires ne sont plus disponibles.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6" name="Picture 4" descr=""/>
          <p:cNvPicPr/>
          <p:nvPr/>
        </p:nvPicPr>
        <p:blipFill>
          <a:blip r:embed="rId1"/>
          <a:stretch/>
        </p:blipFill>
        <p:spPr>
          <a:xfrm>
            <a:off x="6760440" y="3282120"/>
            <a:ext cx="4866120" cy="272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218840" y="390240"/>
            <a:ext cx="374508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002060"/>
                </a:solidFill>
                <a:latin typeface="Century Gothic"/>
                <a:ea typeface="Century Gothic"/>
              </a:rPr>
              <a:t>Juste==&gt;fair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1Equitable.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2Exact.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3Trop petit, souvent en parlant d'un vêtement.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59" name="Picture 4" descr="A picture containing scale, device&#10;&#10;Description automatically generated"/>
          <p:cNvPicPr/>
          <p:nvPr/>
        </p:nvPicPr>
        <p:blipFill>
          <a:blip r:embed="rId1"/>
          <a:stretch/>
        </p:blipFill>
        <p:spPr>
          <a:xfrm>
            <a:off x="6623280" y="3510360"/>
            <a:ext cx="5140800" cy="287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233360" y="1077480"/>
            <a:ext cx="9628920" cy="29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" sz="4200" spc="-1" strike="noStrike">
                <a:solidFill>
                  <a:srgbClr val="ebebeb"/>
                </a:solidFill>
                <a:latin typeface="Consolas"/>
              </a:rPr>
              <a:t>merci pour l'autre chance madame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161" name="Picture 4" descr=""/>
          <p:cNvPicPr/>
          <p:nvPr/>
        </p:nvPicPr>
        <p:blipFill>
          <a:blip r:embed="rId1"/>
          <a:stretch/>
        </p:blipFill>
        <p:spPr>
          <a:xfrm>
            <a:off x="2872080" y="2165400"/>
            <a:ext cx="6457680" cy="406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831480" y="427680"/>
            <a:ext cx="451980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c00000"/>
                </a:solidFill>
                <a:latin typeface="Century Gothic"/>
                <a:ea typeface="Century Gothic"/>
              </a:rPr>
              <a:t>Mauvais==&gt;</a:t>
            </a:r>
            <a:r>
              <a:rPr b="0" i="1" lang="en-US" sz="4200" spc="-1" strike="noStrike">
                <a:solidFill>
                  <a:srgbClr val="c00000"/>
                </a:solidFill>
                <a:latin typeface="Century Gothic"/>
                <a:ea typeface="Century Gothic"/>
              </a:rPr>
              <a:t>bad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1Défectueux, imparfait.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2Qui n'a pas les qualités demandées.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3Nuisible, hostile.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4Désagréable.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05" name="Picture 4" descr=""/>
          <p:cNvPicPr/>
          <p:nvPr/>
        </p:nvPicPr>
        <p:blipFill>
          <a:blip r:embed="rId1"/>
          <a:stretch/>
        </p:blipFill>
        <p:spPr>
          <a:xfrm>
            <a:off x="6786360" y="2280240"/>
            <a:ext cx="4939560" cy="368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056480" y="415080"/>
            <a:ext cx="408240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1"/>
                </a:solidFill>
                <a:latin typeface="Century Gothic"/>
                <a:ea typeface="Century Gothic"/>
              </a:rPr>
              <a:t>Bon==&gt;</a:t>
            </a:r>
            <a:r>
              <a:rPr b="0" i="1" lang="en-US" sz="4200" spc="-1" strike="noStrike">
                <a:solidFill>
                  <a:schemeClr val="accent1"/>
                </a:solidFill>
                <a:latin typeface="Century Gothic"/>
                <a:ea typeface="Century Gothic"/>
              </a:rPr>
              <a:t>good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1Adéquat, possédant les qualités voulues.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2Savoureux, agréable au goût.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3Doué, habile dans un domaine.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08" name="Picture 4" descr="Icon&#10;&#10;Description automatically generated"/>
          <p:cNvPicPr/>
          <p:nvPr/>
        </p:nvPicPr>
        <p:blipFill>
          <a:blip r:embed="rId1"/>
          <a:stretch/>
        </p:blipFill>
        <p:spPr>
          <a:xfrm>
            <a:off x="8139240" y="1688400"/>
            <a:ext cx="3717000" cy="379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07400" y="390240"/>
            <a:ext cx="718056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ab5ae8"/>
                </a:solidFill>
                <a:latin typeface="Century Gothic"/>
                <a:ea typeface="Century Gothic"/>
              </a:rPr>
              <a:t>Belle or Beau==&gt;</a:t>
            </a:r>
            <a:r>
              <a:rPr b="0" i="1" lang="en-US" sz="4200" spc="-1" strike="noStrike">
                <a:solidFill>
                  <a:srgbClr val="ab5ae8"/>
                </a:solidFill>
                <a:latin typeface="Century Gothic"/>
                <a:ea typeface="Century Gothic"/>
              </a:rPr>
              <a:t>beautiful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1Noble, qui suscite l'admiration.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2Agréable.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3Avantageux, important.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6567120" y="2511000"/>
            <a:ext cx="4878000" cy="303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193640" y="402840"/>
            <a:ext cx="37951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0d00ff"/>
                </a:solidFill>
                <a:latin typeface="Century Gothic"/>
                <a:ea typeface="Century Gothic"/>
              </a:rPr>
              <a:t>Froid==&gt;</a:t>
            </a:r>
            <a:r>
              <a:rPr b="0" i="1" lang="en-US" sz="4200" spc="-1" strike="noStrike">
                <a:solidFill>
                  <a:srgbClr val="0d00ff"/>
                </a:solidFill>
                <a:latin typeface="Century Gothic"/>
                <a:ea typeface="Century Gothic"/>
              </a:rPr>
              <a:t>cold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a une température basse.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2Refroidi.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1"/>
          <a:stretch/>
        </p:blipFill>
        <p:spPr>
          <a:xfrm>
            <a:off x="6298200" y="2448720"/>
            <a:ext cx="5590440" cy="297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081320" y="402840"/>
            <a:ext cx="40201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Chaud==&gt;</a:t>
            </a:r>
            <a:r>
              <a:rPr b="0" i="1" lang="en-US" sz="4200" spc="-1" strike="noStrike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hot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donne une sensation de chaleur, qui a une température supérieure à celle du corps humain.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2Récent.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3Qualifie une voix agréable, suave.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7" name="Picture 4" descr=""/>
          <p:cNvPicPr/>
          <p:nvPr/>
        </p:nvPicPr>
        <p:blipFill>
          <a:blip r:embed="rId1"/>
          <a:stretch/>
        </p:blipFill>
        <p:spPr>
          <a:xfrm>
            <a:off x="7283520" y="2750760"/>
            <a:ext cx="4532400" cy="314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093920" y="440280"/>
            <a:ext cx="39949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ffff00"/>
                </a:solidFill>
                <a:latin typeface="Century Gothic"/>
                <a:ea typeface="Century Gothic"/>
              </a:rPr>
              <a:t>Gentil==&gt;</a:t>
            </a:r>
            <a:r>
              <a:rPr b="0" i="1" lang="en-US" sz="4200" spc="-1" strike="noStrike">
                <a:solidFill>
                  <a:srgbClr val="ffff00"/>
                </a:solidFill>
                <a:latin typeface="Century Gothic"/>
                <a:ea typeface="Century Gothic"/>
              </a:rPr>
              <a:t>kind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1Agréable, charmant.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2Sympathique, attentionné.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3Qui a une certaine importance.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20" name="Picture 4" descr="A picture containing tree, outdoor&#10;&#10;Description automatically generated"/>
          <p:cNvPicPr/>
          <p:nvPr/>
        </p:nvPicPr>
        <p:blipFill>
          <a:blip r:embed="rId1"/>
          <a:stretch/>
        </p:blipFill>
        <p:spPr>
          <a:xfrm>
            <a:off x="6510600" y="2864520"/>
            <a:ext cx="5465520" cy="285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282400" y="477720"/>
            <a:ext cx="763020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419100"/>
                </a:solidFill>
                <a:latin typeface="Century Gothic"/>
                <a:ea typeface="Century Gothic"/>
              </a:rPr>
              <a:t>Confortable==&gt;</a:t>
            </a:r>
            <a:r>
              <a:rPr b="0" i="1" lang="en-US" sz="4200" spc="-1" strike="noStrike">
                <a:solidFill>
                  <a:srgbClr val="419100"/>
                </a:solidFill>
                <a:latin typeface="Century Gothic"/>
                <a:ea typeface="Century Gothic"/>
              </a:rPr>
              <a:t>comfortable</a:t>
            </a:r>
            <a:endParaRPr b="0" lang="en-US" sz="4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42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1Qui apporte du confort.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Sens 2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Figuré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Qui est relativement important.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23" name="Picture 4" descr=""/>
          <p:cNvPicPr/>
          <p:nvPr/>
        </p:nvPicPr>
        <p:blipFill>
          <a:blip r:embed="rId1"/>
          <a:stretch/>
        </p:blipFill>
        <p:spPr>
          <a:xfrm>
            <a:off x="6310800" y="2389320"/>
            <a:ext cx="5503320" cy="367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Office_Pack_Editor_Lite/1.3.3.0.0.0.alpha0$Windows_X86_64 LibreOffice_project/2f726fa41cbd249f2fb30222b29d5f30bce52e6e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2022-12-02T10:15:57Z</dcterms:created>
  <dc:creator/>
  <dc:description/>
  <dc:language>en-US</dc:language>
  <cp:lastModifiedBy/>
  <dcterms:modified xsi:type="dcterms:W3CDTF">2022-12-02T04:04:31Z</dcterms:modified>
  <cp:revision>289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22</vt:i4>
  </property>
</Properties>
</file>