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73" r:id="rId4"/>
  </p:sldMasterIdLst>
  <p:sldIdLst>
    <p:sldId id="263" r:id="rId5"/>
    <p:sldId id="264" r:id="rId6"/>
    <p:sldId id="257" r:id="rId7"/>
    <p:sldId id="260" r:id="rId8"/>
  </p:sldIdLst>
  <p:sldSz cx="12192000" cy="6858000"/>
  <p:notesSz cx="6858000" cy="9144000"/>
  <p:custDataLst>
    <p:tags r:id="rId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A8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2" d="100"/>
          <a:sy n="62" d="100"/>
        </p:scale>
        <p:origin x="1056" y="5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DB9027-7C5E-47DB-8696-B22ECC478F85}" type="datetimeFigureOut">
              <a:rPr lang="en-US" smtClean="0"/>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1065B8-3A0C-4F96-BAF6-815B7B3AAD25}" type="slidenum">
              <a:rPr lang="en-US" smtClean="0"/>
              <a:t>‹#›</a:t>
            </a:fld>
            <a:endParaRPr lang="en-US"/>
          </a:p>
        </p:txBody>
      </p:sp>
    </p:spTree>
    <p:extLst>
      <p:ext uri="{BB962C8B-B14F-4D97-AF65-F5344CB8AC3E}">
        <p14:creationId xmlns:p14="http://schemas.microsoft.com/office/powerpoint/2010/main" val="3086902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DB9027-7C5E-47DB-8696-B22ECC478F85}" type="datetimeFigureOut">
              <a:rPr lang="en-US" smtClean="0"/>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1065B8-3A0C-4F96-BAF6-815B7B3AAD25}" type="slidenum">
              <a:rPr lang="en-US" smtClean="0"/>
              <a:t>‹#›</a:t>
            </a:fld>
            <a:endParaRPr lang="en-US"/>
          </a:p>
        </p:txBody>
      </p:sp>
    </p:spTree>
    <p:extLst>
      <p:ext uri="{BB962C8B-B14F-4D97-AF65-F5344CB8AC3E}">
        <p14:creationId xmlns:p14="http://schemas.microsoft.com/office/powerpoint/2010/main" val="2828163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DB9027-7C5E-47DB-8696-B22ECC478F85}" type="datetimeFigureOut">
              <a:rPr lang="en-US" smtClean="0"/>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1065B8-3A0C-4F96-BAF6-815B7B3AAD25}" type="slidenum">
              <a:rPr lang="en-US" smtClean="0"/>
              <a:t>‹#›</a:t>
            </a:fld>
            <a:endParaRPr lang="en-US"/>
          </a:p>
        </p:txBody>
      </p:sp>
    </p:spTree>
    <p:extLst>
      <p:ext uri="{BB962C8B-B14F-4D97-AF65-F5344CB8AC3E}">
        <p14:creationId xmlns:p14="http://schemas.microsoft.com/office/powerpoint/2010/main" val="1659624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DB9027-7C5E-47DB-8696-B22ECC478F85}" type="datetimeFigureOut">
              <a:rPr lang="en-US" smtClean="0"/>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1065B8-3A0C-4F96-BAF6-815B7B3AAD25}" type="slidenum">
              <a:rPr lang="en-US" smtClean="0"/>
              <a:t>‹#›</a:t>
            </a:fld>
            <a:endParaRPr lang="en-US"/>
          </a:p>
        </p:txBody>
      </p:sp>
    </p:spTree>
    <p:extLst>
      <p:ext uri="{BB962C8B-B14F-4D97-AF65-F5344CB8AC3E}">
        <p14:creationId xmlns:p14="http://schemas.microsoft.com/office/powerpoint/2010/main" val="3651320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DB9027-7C5E-47DB-8696-B22ECC478F85}" type="datetimeFigureOut">
              <a:rPr lang="en-US" smtClean="0"/>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1065B8-3A0C-4F96-BAF6-815B7B3AAD25}" type="slidenum">
              <a:rPr lang="en-US" smtClean="0"/>
              <a:t>‹#›</a:t>
            </a:fld>
            <a:endParaRPr lang="en-US"/>
          </a:p>
        </p:txBody>
      </p:sp>
    </p:spTree>
    <p:extLst>
      <p:ext uri="{BB962C8B-B14F-4D97-AF65-F5344CB8AC3E}">
        <p14:creationId xmlns:p14="http://schemas.microsoft.com/office/powerpoint/2010/main" val="3400882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DB9027-7C5E-47DB-8696-B22ECC478F85}" type="datetimeFigureOut">
              <a:rPr lang="en-US" smtClean="0"/>
              <a:t>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1065B8-3A0C-4F96-BAF6-815B7B3AAD25}" type="slidenum">
              <a:rPr lang="en-US" smtClean="0"/>
              <a:t>‹#›</a:t>
            </a:fld>
            <a:endParaRPr lang="en-US"/>
          </a:p>
        </p:txBody>
      </p:sp>
    </p:spTree>
    <p:extLst>
      <p:ext uri="{BB962C8B-B14F-4D97-AF65-F5344CB8AC3E}">
        <p14:creationId xmlns:p14="http://schemas.microsoft.com/office/powerpoint/2010/main" val="3894481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DB9027-7C5E-47DB-8696-B22ECC478F85}" type="datetimeFigureOut">
              <a:rPr lang="en-US" smtClean="0"/>
              <a:t>12/1/2022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1065B8-3A0C-4F96-BAF6-815B7B3AAD25}" type="slidenum">
              <a:rPr lang="en-US" smtClean="0"/>
              <a:t>‹#›</a:t>
            </a:fld>
            <a:endParaRPr lang="en-US"/>
          </a:p>
        </p:txBody>
      </p:sp>
    </p:spTree>
    <p:extLst>
      <p:ext uri="{BB962C8B-B14F-4D97-AF65-F5344CB8AC3E}">
        <p14:creationId xmlns:p14="http://schemas.microsoft.com/office/powerpoint/2010/main" val="3847889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DB9027-7C5E-47DB-8696-B22ECC478F85}" type="datetimeFigureOut">
              <a:rPr lang="en-US" smtClean="0"/>
              <a:t>12/1/2022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1065B8-3A0C-4F96-BAF6-815B7B3AAD25}" type="slidenum">
              <a:rPr lang="en-US" smtClean="0"/>
              <a:t>‹#›</a:t>
            </a:fld>
            <a:endParaRPr lang="en-US"/>
          </a:p>
        </p:txBody>
      </p:sp>
    </p:spTree>
    <p:extLst>
      <p:ext uri="{BB962C8B-B14F-4D97-AF65-F5344CB8AC3E}">
        <p14:creationId xmlns:p14="http://schemas.microsoft.com/office/powerpoint/2010/main" val="2305404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DB9027-7C5E-47DB-8696-B22ECC478F85}" type="datetimeFigureOut">
              <a:rPr lang="en-US" smtClean="0"/>
              <a:t>12/1/2022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1065B8-3A0C-4F96-BAF6-815B7B3AAD25}" type="slidenum">
              <a:rPr lang="en-US" smtClean="0"/>
              <a:t>‹#›</a:t>
            </a:fld>
            <a:endParaRPr lang="en-US"/>
          </a:p>
        </p:txBody>
      </p:sp>
    </p:spTree>
    <p:extLst>
      <p:ext uri="{BB962C8B-B14F-4D97-AF65-F5344CB8AC3E}">
        <p14:creationId xmlns:p14="http://schemas.microsoft.com/office/powerpoint/2010/main" val="21165549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FDB9027-7C5E-47DB-8696-B22ECC478F85}" type="datetimeFigureOut">
              <a:rPr lang="en-US" smtClean="0"/>
              <a:t>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1065B8-3A0C-4F96-BAF6-815B7B3AAD25}" type="slidenum">
              <a:rPr lang="en-US" smtClean="0"/>
              <a:t>‹#›</a:t>
            </a:fld>
            <a:endParaRPr lang="en-US"/>
          </a:p>
        </p:txBody>
      </p:sp>
    </p:spTree>
    <p:extLst>
      <p:ext uri="{BB962C8B-B14F-4D97-AF65-F5344CB8AC3E}">
        <p14:creationId xmlns:p14="http://schemas.microsoft.com/office/powerpoint/2010/main" val="389053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FDB9027-7C5E-47DB-8696-B22ECC478F85}" type="datetimeFigureOut">
              <a:rPr lang="en-US" smtClean="0"/>
              <a:t>12/1/2022</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1065B8-3A0C-4F96-BAF6-815B7B3AAD25}" type="slidenum">
              <a:rPr lang="en-US" smtClean="0"/>
              <a:t>‹#›</a:t>
            </a:fld>
            <a:endParaRPr lang="en-US"/>
          </a:p>
        </p:txBody>
      </p:sp>
    </p:spTree>
    <p:extLst>
      <p:ext uri="{BB962C8B-B14F-4D97-AF65-F5344CB8AC3E}">
        <p14:creationId xmlns:p14="http://schemas.microsoft.com/office/powerpoint/2010/main" val="1958740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DB9027-7C5E-47DB-8696-B22ECC478F85}" type="datetimeFigureOut">
              <a:rPr lang="en-US" smtClean="0"/>
              <a:t>12/1/2022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1065B8-3A0C-4F96-BAF6-815B7B3AAD25}" type="slidenum">
              <a:rPr lang="en-US" smtClean="0"/>
              <a:t>‹#›</a:t>
            </a:fld>
            <a:endParaRPr lang="en-US"/>
          </a:p>
        </p:txBody>
      </p:sp>
    </p:spTree>
    <p:extLst>
      <p:ext uri="{BB962C8B-B14F-4D97-AF65-F5344CB8AC3E}">
        <p14:creationId xmlns:p14="http://schemas.microsoft.com/office/powerpoint/2010/main" val="3904563617"/>
      </p:ext>
    </p:extLst>
  </p:cSld>
  <p:clrMap bg1="lt1" tx1="dk1" bg2="lt2" tx2="dk2" accent1="accent1" accent2="accent2" accent3="accent3" accent4="accent4" accent5="accent5" accent6="accent6" hlink="hlink" folHlink="folHlink"/>
  <p:sldLayoutIdLst>
    <p:sldLayoutId id="2147483974" r:id="rId1"/>
    <p:sldLayoutId id="2147483975" r:id="rId2"/>
    <p:sldLayoutId id="2147483976" r:id="rId3"/>
    <p:sldLayoutId id="2147483977" r:id="rId4"/>
    <p:sldLayoutId id="2147483978" r:id="rId5"/>
    <p:sldLayoutId id="2147483979" r:id="rId6"/>
    <p:sldLayoutId id="2147483980" r:id="rId7"/>
    <p:sldLayoutId id="2147483981" r:id="rId8"/>
    <p:sldLayoutId id="2147483982" r:id="rId9"/>
    <p:sldLayoutId id="2147483983" r:id="rId10"/>
    <p:sldLayoutId id="21474839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youtu.be/hHvr8oFxzvg" TargetMode="External"/><Relationship Id="rId2" Type="http://schemas.openxmlformats.org/officeDocument/2006/relationships/slideLayout" Target="../slideLayouts/slideLayout2.xml"/><Relationship Id="rId1" Type="http://schemas.openxmlformats.org/officeDocument/2006/relationships/video" Target="https://www.youtube.com/embed/hHvr8oFxzvg?feature=oembed" TargetMode="External"/><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1"/>
            <a:ext cx="12192000" cy="6858001"/>
          </a:xfrm>
          <a:prstGeom prst="rect">
            <a:avLst/>
          </a:prstGeom>
        </p:spPr>
      </p:pic>
      <p:pic>
        <p:nvPicPr>
          <p:cNvPr id="3" name="Picture 2">
            <a:extLst>
              <a:ext uri="{FF2B5EF4-FFF2-40B4-BE49-F238E27FC236}">
                <a16:creationId xmlns:a16="http://schemas.microsoft.com/office/drawing/2014/main" id="{9BCB0D6F-564B-4398-BBEE-9558A43FE9C3}"/>
              </a:ext>
            </a:extLst>
          </p:cNvPr>
          <p:cNvPicPr>
            <a:picLocks noChangeAspect="1"/>
          </p:cNvPicPr>
          <p:nvPr/>
        </p:nvPicPr>
        <p:blipFill>
          <a:blip r:embed="rId3"/>
          <a:stretch>
            <a:fillRect/>
          </a:stretch>
        </p:blipFill>
        <p:spPr>
          <a:xfrm>
            <a:off x="4521200" y="147320"/>
            <a:ext cx="3352800" cy="4191000"/>
          </a:xfrm>
          <a:prstGeom prst="rect">
            <a:avLst/>
          </a:prstGeom>
        </p:spPr>
      </p:pic>
      <p:sp>
        <p:nvSpPr>
          <p:cNvPr id="4" name="TextBox 3">
            <a:extLst>
              <a:ext uri="{FF2B5EF4-FFF2-40B4-BE49-F238E27FC236}">
                <a16:creationId xmlns:a16="http://schemas.microsoft.com/office/drawing/2014/main" id="{674F92FA-1F11-4A3B-959C-A8B04FA1C755}"/>
              </a:ext>
            </a:extLst>
          </p:cNvPr>
          <p:cNvSpPr txBox="1"/>
          <p:nvPr/>
        </p:nvSpPr>
        <p:spPr>
          <a:xfrm>
            <a:off x="1193800" y="4502190"/>
            <a:ext cx="10007600" cy="1077218"/>
          </a:xfrm>
          <a:prstGeom prst="rect">
            <a:avLst/>
          </a:prstGeom>
          <a:noFill/>
        </p:spPr>
        <p:txBody>
          <a:bodyPr wrap="square">
            <a:spAutoFit/>
          </a:bodyPr>
          <a:lstStyle/>
          <a:p>
            <a:pPr algn="ctr"/>
            <a:r>
              <a:rPr lang="ar-SA" sz="4000" b="1" i="0" dirty="0">
                <a:solidFill>
                  <a:srgbClr val="333333"/>
                </a:solidFill>
                <a:effectLst/>
                <a:latin typeface="DroidArabicKufi-Regular"/>
              </a:rPr>
              <a:t>جلالة </a:t>
            </a:r>
            <a:r>
              <a:rPr lang="ar-SA" sz="4000" b="1" i="0" dirty="0" smtClean="0">
                <a:solidFill>
                  <a:srgbClr val="333333"/>
                </a:solidFill>
                <a:effectLst/>
                <a:latin typeface="DroidArabicKufi-Regular"/>
              </a:rPr>
              <a:t>الملك </a:t>
            </a:r>
            <a:r>
              <a:rPr lang="ar-SA" sz="4000" b="1" dirty="0">
                <a:solidFill>
                  <a:srgbClr val="000000"/>
                </a:solidFill>
                <a:latin typeface="Al-Jazeera"/>
              </a:rPr>
              <a:t>الحسين</a:t>
            </a:r>
            <a:r>
              <a:rPr lang="ar-SA" sz="4000" b="1" i="0" dirty="0" smtClean="0">
                <a:solidFill>
                  <a:srgbClr val="333333"/>
                </a:solidFill>
                <a:effectLst/>
                <a:latin typeface="DroidArabicKufi-Regular"/>
              </a:rPr>
              <a:t> بن طلال</a:t>
            </a:r>
            <a:endParaRPr lang="en-US" sz="4000" b="1" i="0" dirty="0" smtClean="0">
              <a:solidFill>
                <a:srgbClr val="333333"/>
              </a:solidFill>
              <a:effectLst/>
              <a:latin typeface="DroidArabicKufi-Regular"/>
            </a:endParaRPr>
          </a:p>
          <a:p>
            <a:pPr algn="ctr"/>
            <a:r>
              <a:rPr lang="en-US" sz="2400" dirty="0" smtClean="0">
                <a:solidFill>
                  <a:srgbClr val="333333"/>
                </a:solidFill>
                <a:latin typeface="DroidArabicKufi-Regular"/>
              </a:rPr>
              <a:t>(1999-1935)</a:t>
            </a:r>
            <a:endParaRPr lang="en-US" sz="2400" dirty="0" smtClean="0"/>
          </a:p>
        </p:txBody>
      </p:sp>
      <p:sp>
        <p:nvSpPr>
          <p:cNvPr id="5" name="TextBox 4">
            <a:extLst>
              <a:ext uri="{FF2B5EF4-FFF2-40B4-BE49-F238E27FC236}">
                <a16:creationId xmlns:a16="http://schemas.microsoft.com/office/drawing/2014/main" id="{674F92FA-1F11-4A3B-959C-A8B04FA1C755}"/>
              </a:ext>
            </a:extLst>
          </p:cNvPr>
          <p:cNvSpPr txBox="1"/>
          <p:nvPr/>
        </p:nvSpPr>
        <p:spPr>
          <a:xfrm>
            <a:off x="1193800" y="5845278"/>
            <a:ext cx="10007600" cy="954107"/>
          </a:xfrm>
          <a:prstGeom prst="rect">
            <a:avLst/>
          </a:prstGeom>
          <a:noFill/>
        </p:spPr>
        <p:txBody>
          <a:bodyPr wrap="square">
            <a:spAutoFit/>
          </a:bodyPr>
          <a:lstStyle/>
          <a:p>
            <a:pPr algn="ctr"/>
            <a:r>
              <a:rPr lang="ar-JO" sz="3200" b="1" i="0" dirty="0" smtClean="0">
                <a:solidFill>
                  <a:srgbClr val="00B050"/>
                </a:solidFill>
                <a:effectLst/>
                <a:latin typeface="DroidArabicKufi-Regular"/>
              </a:rPr>
              <a:t>نتالي قطان</a:t>
            </a:r>
          </a:p>
          <a:p>
            <a:pPr algn="ctr"/>
            <a:r>
              <a:rPr lang="ar-JO" sz="2400" dirty="0" smtClean="0">
                <a:solidFill>
                  <a:srgbClr val="00B050"/>
                </a:solidFill>
                <a:latin typeface="DroidArabicKufi-Regular"/>
              </a:rPr>
              <a:t>5 </a:t>
            </a:r>
            <a:r>
              <a:rPr lang="en-US" sz="2400" dirty="0" smtClean="0">
                <a:solidFill>
                  <a:srgbClr val="00B050"/>
                </a:solidFill>
                <a:latin typeface="DroidArabicKufi-Regular"/>
              </a:rPr>
              <a:t>D- CP</a:t>
            </a:r>
            <a:endParaRPr lang="en-US" sz="2400" dirty="0" smtClean="0">
              <a:solidFill>
                <a:srgbClr val="00B050"/>
              </a:solidFill>
            </a:endParaRPr>
          </a:p>
        </p:txBody>
      </p:sp>
    </p:spTree>
    <p:extLst>
      <p:ext uri="{BB962C8B-B14F-4D97-AF65-F5344CB8AC3E}">
        <p14:creationId xmlns:p14="http://schemas.microsoft.com/office/powerpoint/2010/main" val="8528803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658EE-B05D-43D4-8388-AB3A97481BC6}"/>
              </a:ext>
            </a:extLst>
          </p:cNvPr>
          <p:cNvSpPr>
            <a:spLocks noGrp="1"/>
          </p:cNvSpPr>
          <p:nvPr>
            <p:ph type="title"/>
          </p:nvPr>
        </p:nvSpPr>
        <p:spPr>
          <a:xfrm>
            <a:off x="4305300" y="0"/>
            <a:ext cx="10515600" cy="997635"/>
          </a:xfrm>
        </p:spPr>
        <p:txBody>
          <a:bodyPr>
            <a:normAutofit/>
          </a:bodyPr>
          <a:lstStyle/>
          <a:p>
            <a:pPr algn="ctr" rtl="1"/>
            <a:r>
              <a:rPr lang="ar-SA" sz="3200" b="1" dirty="0"/>
              <a:t>نبذة عن حياة الملك الحسين بن طلال</a:t>
            </a:r>
            <a:endParaRPr lang="en-US" sz="3200" b="1" dirty="0"/>
          </a:p>
        </p:txBody>
      </p:sp>
      <p:cxnSp>
        <p:nvCxnSpPr>
          <p:cNvPr id="12" name="Straight Connector 11"/>
          <p:cNvCxnSpPr/>
          <p:nvPr/>
        </p:nvCxnSpPr>
        <p:spPr>
          <a:xfrm>
            <a:off x="6821712" y="819373"/>
            <a:ext cx="5370288" cy="952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pic>
        <p:nvPicPr>
          <p:cNvPr id="32" name="Picture 31"/>
          <p:cNvPicPr>
            <a:picLocks noChangeAspect="1"/>
          </p:cNvPicPr>
          <p:nvPr/>
        </p:nvPicPr>
        <p:blipFill>
          <a:blip r:embed="rId2"/>
          <a:stretch>
            <a:fillRect/>
          </a:stretch>
        </p:blipFill>
        <p:spPr>
          <a:xfrm>
            <a:off x="5860" y="0"/>
            <a:ext cx="1693985" cy="809625"/>
          </a:xfrm>
          <a:prstGeom prst="rect">
            <a:avLst/>
          </a:prstGeom>
        </p:spPr>
      </p:pic>
      <p:sp>
        <p:nvSpPr>
          <p:cNvPr id="10" name="Rectangle 9"/>
          <p:cNvSpPr/>
          <p:nvPr/>
        </p:nvSpPr>
        <p:spPr>
          <a:xfrm>
            <a:off x="643669" y="1221472"/>
            <a:ext cx="11203212" cy="5955476"/>
          </a:xfrm>
          <a:prstGeom prst="rect">
            <a:avLst/>
          </a:prstGeom>
        </p:spPr>
        <p:txBody>
          <a:bodyPr wrap="square">
            <a:spAutoFit/>
          </a:bodyPr>
          <a:lstStyle/>
          <a:p>
            <a:pPr marL="285750" indent="-285750" algn="r" rtl="1">
              <a:spcBef>
                <a:spcPts val="1800"/>
              </a:spcBef>
              <a:buClr>
                <a:srgbClr val="00B050"/>
              </a:buClr>
              <a:buSzPct val="120000"/>
              <a:buFont typeface="Wingdings" panose="05000000000000000000" pitchFamily="2" charset="2"/>
              <a:buChar char="§"/>
            </a:pPr>
            <a:r>
              <a:rPr lang="ar-JO" dirty="0" smtClean="0">
                <a:latin typeface="Al-Jazeera"/>
                <a:cs typeface="+mj-cs"/>
              </a:rPr>
              <a:t>ولد </a:t>
            </a:r>
            <a:r>
              <a:rPr lang="ar-JO" dirty="0">
                <a:latin typeface="Al-Jazeera"/>
                <a:cs typeface="+mj-cs"/>
              </a:rPr>
              <a:t>جلالة الملك الحسين بن طلال في عمان في 14 </a:t>
            </a:r>
            <a:r>
              <a:rPr lang="ar-JO" dirty="0">
                <a:solidFill>
                  <a:srgbClr val="000000"/>
                </a:solidFill>
                <a:latin typeface="Al-Jazeera"/>
                <a:cs typeface="+mj-cs"/>
              </a:rPr>
              <a:t>تشرين الثاني 1935، وهو الابن البكر للأمير طلال بن عبد الله والأميرة زين الشرف بنت </a:t>
            </a:r>
            <a:r>
              <a:rPr lang="ar-JO" dirty="0">
                <a:solidFill>
                  <a:srgbClr val="000000"/>
                </a:solidFill>
                <a:latin typeface="Al-Jazeera"/>
                <a:cs typeface="+mj-cs"/>
              </a:rPr>
              <a:t>جميل</a:t>
            </a:r>
            <a:r>
              <a:rPr lang="en-US" dirty="0">
                <a:solidFill>
                  <a:srgbClr val="000000"/>
                </a:solidFill>
                <a:latin typeface="Al-Jazeera"/>
                <a:cs typeface="+mj-cs"/>
              </a:rPr>
              <a:t>.</a:t>
            </a:r>
          </a:p>
          <a:p>
            <a:pPr marL="285750" indent="-285750" algn="r" rtl="1">
              <a:spcBef>
                <a:spcPts val="1800"/>
              </a:spcBef>
              <a:buClr>
                <a:srgbClr val="00B050"/>
              </a:buClr>
              <a:buSzPct val="120000"/>
              <a:buFont typeface="Wingdings" panose="05000000000000000000" pitchFamily="2" charset="2"/>
              <a:buChar char="§"/>
            </a:pPr>
            <a:r>
              <a:rPr lang="ar-JO" dirty="0" smtClean="0">
                <a:solidFill>
                  <a:srgbClr val="000000"/>
                </a:solidFill>
                <a:latin typeface="Al-Jazeera"/>
                <a:cs typeface="+mj-cs"/>
              </a:rPr>
              <a:t>أكمل </a:t>
            </a:r>
            <a:r>
              <a:rPr lang="ar-JO" dirty="0">
                <a:solidFill>
                  <a:srgbClr val="000000"/>
                </a:solidFill>
                <a:latin typeface="Al-Jazeera"/>
                <a:cs typeface="+mj-cs"/>
              </a:rPr>
              <a:t>دراسته </a:t>
            </a:r>
            <a:r>
              <a:rPr lang="ar-JO" dirty="0">
                <a:solidFill>
                  <a:srgbClr val="000000"/>
                </a:solidFill>
                <a:latin typeface="Al-Jazeera"/>
                <a:cs typeface="+mj-cs"/>
              </a:rPr>
              <a:t>الابتدائية </a:t>
            </a:r>
            <a:r>
              <a:rPr lang="ar-JO" dirty="0">
                <a:solidFill>
                  <a:srgbClr val="000000"/>
                </a:solidFill>
                <a:latin typeface="Al-Jazeera"/>
                <a:cs typeface="+mj-cs"/>
              </a:rPr>
              <a:t>في عمان </a:t>
            </a:r>
            <a:r>
              <a:rPr lang="en-US" dirty="0">
                <a:solidFill>
                  <a:srgbClr val="000000"/>
                </a:solidFill>
                <a:latin typeface="Al-Jazeera"/>
                <a:cs typeface="+mj-cs"/>
              </a:rPr>
              <a:t> </a:t>
            </a:r>
            <a:r>
              <a:rPr lang="ar-JO" dirty="0">
                <a:solidFill>
                  <a:srgbClr val="000000"/>
                </a:solidFill>
                <a:latin typeface="Al-Jazeera"/>
                <a:cs typeface="+mj-cs"/>
              </a:rPr>
              <a:t>ثم انتظم </a:t>
            </a:r>
            <a:r>
              <a:rPr lang="ar-JO" dirty="0">
                <a:solidFill>
                  <a:srgbClr val="000000"/>
                </a:solidFill>
                <a:latin typeface="Al-Jazeera"/>
                <a:cs typeface="+mj-cs"/>
              </a:rPr>
              <a:t>جلالته في كلية فكتوريا في </a:t>
            </a:r>
            <a:r>
              <a:rPr lang="ar-JO" dirty="0">
                <a:solidFill>
                  <a:srgbClr val="000000"/>
                </a:solidFill>
                <a:latin typeface="Al-Jazeera"/>
                <a:cs typeface="+mj-cs"/>
              </a:rPr>
              <a:t>مصر</a:t>
            </a:r>
            <a:r>
              <a:rPr lang="ar-JO" dirty="0">
                <a:solidFill>
                  <a:srgbClr val="000000"/>
                </a:solidFill>
                <a:latin typeface="Al-Jazeera"/>
                <a:cs typeface="+mj-cs"/>
              </a:rPr>
              <a:t>، ومن بعدها في مدرسة هارو في إنجلترا وتلقى جلالته بعدها تعليمه العسكري في أكاديمية ساندهيرست الملكية للعلوم العسكرية في إنجلترا. </a:t>
            </a:r>
            <a:r>
              <a:rPr lang="ar-JO" dirty="0">
                <a:solidFill>
                  <a:srgbClr val="000000"/>
                </a:solidFill>
                <a:latin typeface="Al-Jazeera"/>
                <a:cs typeface="+mj-cs"/>
              </a:rPr>
              <a:t>نودي به ملكاً على المملكة الأردنية الهاشمية في 11 آب 1952 ولأن جلالته لم يكمل بعد الثمانية عشر سنة قمرية تم تشكيل مجلس وصاية ليتولى إدارة البلاد إلى حين الاستحقاق الدستوري لتسلم جلالته سلطاته الدستورية يوم 2 أيار 1953م حيث جرت مراسيم تسلم جلالته لسلطاته وفقاً </a:t>
            </a:r>
            <a:r>
              <a:rPr lang="ar-JO" dirty="0" smtClean="0">
                <a:solidFill>
                  <a:srgbClr val="000000"/>
                </a:solidFill>
                <a:latin typeface="Al-Jazeera"/>
                <a:cs typeface="+mj-cs"/>
              </a:rPr>
              <a:t>للدستور</a:t>
            </a:r>
            <a:r>
              <a:rPr lang="en-US" dirty="0">
                <a:solidFill>
                  <a:srgbClr val="000000"/>
                </a:solidFill>
                <a:latin typeface="Al-Jazeera"/>
              </a:rPr>
              <a:t> .</a:t>
            </a:r>
            <a:endParaRPr lang="en-US" dirty="0">
              <a:solidFill>
                <a:srgbClr val="000000"/>
              </a:solidFill>
              <a:latin typeface="Al-Jazeera"/>
              <a:cs typeface="+mj-cs"/>
            </a:endParaRPr>
          </a:p>
          <a:p>
            <a:pPr marL="285750" indent="-285750" algn="r" rtl="1">
              <a:spcBef>
                <a:spcPts val="1800"/>
              </a:spcBef>
              <a:buClr>
                <a:srgbClr val="00B050"/>
              </a:buClr>
              <a:buSzPct val="120000"/>
              <a:buFont typeface="Wingdings" panose="05000000000000000000" pitchFamily="2" charset="2"/>
              <a:buChar char="§"/>
            </a:pPr>
            <a:r>
              <a:rPr lang="ar-JO" dirty="0" smtClean="0">
                <a:solidFill>
                  <a:srgbClr val="000000"/>
                </a:solidFill>
                <a:latin typeface="Al-Jazeera"/>
                <a:cs typeface="+mj-cs"/>
              </a:rPr>
              <a:t>كان </a:t>
            </a:r>
            <a:r>
              <a:rPr lang="ar-JO" dirty="0">
                <a:solidFill>
                  <a:srgbClr val="000000"/>
                </a:solidFill>
                <a:latin typeface="Al-Jazeera"/>
                <a:cs typeface="+mj-cs"/>
              </a:rPr>
              <a:t>دوره فعالاً في نهوض وإنماء </a:t>
            </a:r>
            <a:r>
              <a:rPr lang="ar-JO" dirty="0">
                <a:solidFill>
                  <a:srgbClr val="000000"/>
                </a:solidFill>
                <a:latin typeface="Al-Jazeera"/>
                <a:cs typeface="+mj-cs"/>
              </a:rPr>
              <a:t>الاردن. على </a:t>
            </a:r>
            <a:r>
              <a:rPr lang="ar-JO" dirty="0">
                <a:solidFill>
                  <a:srgbClr val="000000"/>
                </a:solidFill>
                <a:latin typeface="Al-Jazeera"/>
                <a:cs typeface="+mj-cs"/>
              </a:rPr>
              <a:t>مدى سبعة وأربعين عاما من قيادة جلالته فقد شهد الأردن تقدما ملموسا في كل المجالات الاقتصادية والاجتماعية والسياسية، وكان </a:t>
            </a:r>
            <a:r>
              <a:rPr lang="ar-JO" dirty="0">
                <a:solidFill>
                  <a:srgbClr val="000000"/>
                </a:solidFill>
                <a:latin typeface="Al-Jazeera"/>
                <a:cs typeface="+mj-cs"/>
              </a:rPr>
              <a:t>يركز </a:t>
            </a:r>
            <a:r>
              <a:rPr lang="ar-JO" dirty="0">
                <a:solidFill>
                  <a:srgbClr val="000000"/>
                </a:solidFill>
                <a:latin typeface="Al-Jazeera"/>
                <a:cs typeface="+mj-cs"/>
              </a:rPr>
              <a:t>على الارتفاع بالمستوى المعيشي للمواطن الأردني وقد رفع </a:t>
            </a:r>
            <a:r>
              <a:rPr lang="ar-JO" dirty="0">
                <a:solidFill>
                  <a:srgbClr val="000000"/>
                </a:solidFill>
                <a:latin typeface="Al-Jazeera"/>
                <a:cs typeface="+mj-cs"/>
              </a:rPr>
              <a:t>شعار </a:t>
            </a:r>
            <a:r>
              <a:rPr lang="ar-JO" dirty="0">
                <a:solidFill>
                  <a:srgbClr val="000000"/>
                </a:solidFill>
                <a:latin typeface="Al-Jazeera"/>
                <a:cs typeface="+mj-cs"/>
              </a:rPr>
              <a:t>(الإنسان أغلى ما نملك) ركيزة أساسية في توجيه الخطط التنموية والتأكيد على ضرورة توزيع مكتسبات التنمية لتشمل كل المناطق وجميع فئات الشعب </a:t>
            </a:r>
            <a:r>
              <a:rPr lang="ar-JO" dirty="0" smtClean="0">
                <a:solidFill>
                  <a:srgbClr val="000000"/>
                </a:solidFill>
                <a:latin typeface="Al-Jazeera"/>
                <a:cs typeface="+mj-cs"/>
              </a:rPr>
              <a:t>الأردني</a:t>
            </a:r>
            <a:r>
              <a:rPr lang="en-US" dirty="0">
                <a:solidFill>
                  <a:srgbClr val="000000"/>
                </a:solidFill>
                <a:latin typeface="Al-Jazeera"/>
              </a:rPr>
              <a:t> .</a:t>
            </a:r>
            <a:endParaRPr lang="ar-JO" dirty="0" smtClean="0">
              <a:solidFill>
                <a:srgbClr val="000000"/>
              </a:solidFill>
              <a:latin typeface="Al-Jazeera"/>
              <a:cs typeface="+mj-cs"/>
            </a:endParaRPr>
          </a:p>
          <a:p>
            <a:pPr marL="285750" indent="-285750" algn="r" rtl="1">
              <a:spcBef>
                <a:spcPts val="1800"/>
              </a:spcBef>
              <a:buClr>
                <a:srgbClr val="00B050"/>
              </a:buClr>
              <a:buSzPct val="120000"/>
              <a:buFont typeface="Wingdings" panose="05000000000000000000" pitchFamily="2" charset="2"/>
              <a:buChar char="§"/>
            </a:pPr>
            <a:r>
              <a:rPr lang="ar-JO" dirty="0" smtClean="0">
                <a:solidFill>
                  <a:srgbClr val="000000"/>
                </a:solidFill>
                <a:latin typeface="Al-Jazeera"/>
                <a:cs typeface="+mj-cs"/>
              </a:rPr>
              <a:t>وعلى </a:t>
            </a:r>
            <a:r>
              <a:rPr lang="ar-JO" dirty="0">
                <a:solidFill>
                  <a:srgbClr val="000000"/>
                </a:solidFill>
                <a:latin typeface="Al-Jazeera"/>
                <a:cs typeface="+mj-cs"/>
              </a:rPr>
              <a:t>الصعيد الإقليمي والعربي فقد كان الأردن من المؤسسين لجامعة الدول </a:t>
            </a:r>
            <a:r>
              <a:rPr lang="ar-JO" dirty="0">
                <a:solidFill>
                  <a:srgbClr val="000000"/>
                </a:solidFill>
                <a:latin typeface="Al-Jazeera"/>
                <a:cs typeface="+mj-cs"/>
              </a:rPr>
              <a:t>العربية وكان له  </a:t>
            </a:r>
            <a:r>
              <a:rPr lang="ar-JO" dirty="0">
                <a:solidFill>
                  <a:srgbClr val="000000"/>
                </a:solidFill>
                <a:latin typeface="Al-Jazeera"/>
                <a:cs typeface="+mj-cs"/>
              </a:rPr>
              <a:t>دورا مسؤولا في وحدة الصف العربي ودعم القضايا العربية خاصة القضية المركزية فلسطين</a:t>
            </a:r>
            <a:r>
              <a:rPr lang="ar-JO" dirty="0">
                <a:solidFill>
                  <a:srgbClr val="000000"/>
                </a:solidFill>
                <a:latin typeface="Al-Jazeera"/>
                <a:cs typeface="+mj-cs"/>
              </a:rPr>
              <a:t>. </a:t>
            </a:r>
            <a:r>
              <a:rPr lang="ar-JO" dirty="0">
                <a:solidFill>
                  <a:srgbClr val="000000"/>
                </a:solidFill>
                <a:latin typeface="Al-Jazeera"/>
                <a:cs typeface="+mj-cs"/>
              </a:rPr>
              <a:t>وقد أجرى الأردن في الأعوام 1989 و1993 و1997 انتخابات برلمانية كانت باعتراف العالم من أكثر الانتخابات حرية وعدالة في تاريخ منطقة الشرق الأوسط.</a:t>
            </a:r>
          </a:p>
          <a:p>
            <a:pPr marL="285750" indent="-285750" algn="r" rtl="1">
              <a:spcBef>
                <a:spcPts val="1800"/>
              </a:spcBef>
              <a:buClr>
                <a:srgbClr val="00B050"/>
              </a:buClr>
              <a:buSzPct val="120000"/>
              <a:buFont typeface="Wingdings" panose="05000000000000000000" pitchFamily="2" charset="2"/>
              <a:buChar char="§"/>
            </a:pPr>
            <a:r>
              <a:rPr lang="ar-JO" dirty="0">
                <a:solidFill>
                  <a:srgbClr val="000000"/>
                </a:solidFill>
                <a:latin typeface="Al-Jazeera"/>
                <a:cs typeface="+mj-cs"/>
              </a:rPr>
              <a:t>. </a:t>
            </a:r>
            <a:r>
              <a:rPr lang="ar-JO" dirty="0" smtClean="0">
                <a:solidFill>
                  <a:srgbClr val="000000"/>
                </a:solidFill>
                <a:latin typeface="Al-Jazeera"/>
                <a:cs typeface="+mj-cs"/>
              </a:rPr>
              <a:t>تسلّم </a:t>
            </a:r>
            <a:r>
              <a:rPr lang="ar-JO" dirty="0">
                <a:solidFill>
                  <a:srgbClr val="000000"/>
                </a:solidFill>
                <a:latin typeface="Al-Jazeera"/>
                <a:cs typeface="+mj-cs"/>
              </a:rPr>
              <a:t>جلالة الحسين جوائز عديدة وتلقّى التكريم من مؤسسات دولية وأكاديمية مرموقة، تقديراً لدوره في إرساء دعائم السلام والتعاون والتفاهم الدولي. وصدر له أربعة مؤلَّفات خلال حياته، هي: "ليس من السهل أن تكون ملكاً</a:t>
            </a:r>
            <a:r>
              <a:rPr lang="ar-JO" dirty="0">
                <a:solidFill>
                  <a:srgbClr val="000000"/>
                </a:solidFill>
                <a:latin typeface="Al-Jazeera"/>
                <a:cs typeface="+mj-cs"/>
              </a:rPr>
              <a:t>"، </a:t>
            </a:r>
            <a:r>
              <a:rPr lang="ar-JO" dirty="0">
                <a:solidFill>
                  <a:srgbClr val="000000"/>
                </a:solidFill>
                <a:latin typeface="Al-Jazeera"/>
                <a:cs typeface="+mj-cs"/>
              </a:rPr>
              <a:t>و"حربنا مع </a:t>
            </a:r>
            <a:r>
              <a:rPr lang="ar-JO" dirty="0" smtClean="0">
                <a:solidFill>
                  <a:srgbClr val="000000"/>
                </a:solidFill>
                <a:latin typeface="Al-Jazeera"/>
                <a:cs typeface="+mj-cs"/>
              </a:rPr>
              <a:t>إسرائيل</a:t>
            </a:r>
            <a:r>
              <a:rPr lang="ar-JO" dirty="0">
                <a:solidFill>
                  <a:srgbClr val="000000"/>
                </a:solidFill>
                <a:latin typeface="Al-Jazeera"/>
                <a:cs typeface="+mj-cs"/>
              </a:rPr>
              <a:t>"</a:t>
            </a:r>
            <a:r>
              <a:rPr lang="ar-JO" dirty="0" smtClean="0">
                <a:solidFill>
                  <a:srgbClr val="000000"/>
                </a:solidFill>
                <a:latin typeface="Al-Jazeera"/>
                <a:cs typeface="+mj-cs"/>
              </a:rPr>
              <a:t>، </a:t>
            </a:r>
            <a:r>
              <a:rPr lang="ar-JO" dirty="0">
                <a:solidFill>
                  <a:srgbClr val="000000"/>
                </a:solidFill>
                <a:latin typeface="Al-Jazeera"/>
                <a:cs typeface="+mj-cs"/>
              </a:rPr>
              <a:t>و"قصة حياتي</a:t>
            </a:r>
            <a:r>
              <a:rPr lang="ar-JO" dirty="0">
                <a:solidFill>
                  <a:srgbClr val="000000"/>
                </a:solidFill>
                <a:latin typeface="Al-Jazeera"/>
                <a:cs typeface="+mj-cs"/>
              </a:rPr>
              <a:t>"، </a:t>
            </a:r>
            <a:r>
              <a:rPr lang="ar-JO" dirty="0">
                <a:solidFill>
                  <a:srgbClr val="000000"/>
                </a:solidFill>
                <a:latin typeface="Al-Jazeera"/>
                <a:cs typeface="+mj-cs"/>
              </a:rPr>
              <a:t>و"مهنتي </a:t>
            </a:r>
            <a:r>
              <a:rPr lang="ar-JO" dirty="0">
                <a:solidFill>
                  <a:srgbClr val="000000"/>
                </a:solidFill>
                <a:latin typeface="Al-Jazeera"/>
                <a:cs typeface="+mj-cs"/>
              </a:rPr>
              <a:t>كملك"ز</a:t>
            </a:r>
          </a:p>
          <a:p>
            <a:pPr marL="285750" indent="-285750" algn="r" rtl="1">
              <a:spcBef>
                <a:spcPts val="1800"/>
              </a:spcBef>
              <a:buClr>
                <a:srgbClr val="00B050"/>
              </a:buClr>
              <a:buSzPct val="120000"/>
              <a:buFont typeface="Wingdings" panose="05000000000000000000" pitchFamily="2" charset="2"/>
              <a:buChar char="§"/>
            </a:pPr>
            <a:r>
              <a:rPr lang="ar-JO" dirty="0" smtClean="0">
                <a:solidFill>
                  <a:srgbClr val="000000"/>
                </a:solidFill>
                <a:latin typeface="Al-Jazeera"/>
                <a:cs typeface="+mj-cs"/>
              </a:rPr>
              <a:t>توفي </a:t>
            </a:r>
            <a:r>
              <a:rPr lang="ar-JO" dirty="0">
                <a:solidFill>
                  <a:srgbClr val="000000"/>
                </a:solidFill>
                <a:latin typeface="Al-Jazeera"/>
                <a:cs typeface="+mj-cs"/>
              </a:rPr>
              <a:t>جلالة الملك الحسين في عمّان، يوم الأحد 7 </a:t>
            </a:r>
            <a:r>
              <a:rPr lang="ar-JO" dirty="0">
                <a:solidFill>
                  <a:srgbClr val="000000"/>
                </a:solidFill>
                <a:latin typeface="Al-Jazeera"/>
                <a:cs typeface="+mj-cs"/>
              </a:rPr>
              <a:t>شباط </a:t>
            </a:r>
            <a:r>
              <a:rPr lang="ar-JO" dirty="0" smtClean="0">
                <a:solidFill>
                  <a:srgbClr val="000000"/>
                </a:solidFill>
                <a:latin typeface="Al-Jazeera"/>
                <a:cs typeface="+mj-cs"/>
              </a:rPr>
              <a:t>١٩٩٩</a:t>
            </a:r>
            <a:r>
              <a:rPr lang="ar-JO" dirty="0" smtClean="0">
                <a:solidFill>
                  <a:srgbClr val="000000"/>
                </a:solidFill>
                <a:latin typeface="Al-Jazeera"/>
              </a:rPr>
              <a:t>، </a:t>
            </a:r>
            <a:r>
              <a:rPr lang="ar-JO" dirty="0" smtClean="0">
                <a:solidFill>
                  <a:srgbClr val="000000"/>
                </a:solidFill>
                <a:latin typeface="Al-Jazeera"/>
                <a:cs typeface="+mj-cs"/>
              </a:rPr>
              <a:t>وسميت </a:t>
            </a:r>
            <a:r>
              <a:rPr lang="ar-JO" dirty="0">
                <a:solidFill>
                  <a:srgbClr val="000000"/>
                </a:solidFill>
                <a:latin typeface="Al-Jazeera"/>
                <a:cs typeface="+mj-cs"/>
              </a:rPr>
              <a:t>جنازته " جنازة </a:t>
            </a:r>
            <a:r>
              <a:rPr lang="ar-JO" dirty="0" smtClean="0">
                <a:solidFill>
                  <a:srgbClr val="000000"/>
                </a:solidFill>
                <a:latin typeface="Al-Jazeera"/>
                <a:cs typeface="+mj-cs"/>
              </a:rPr>
              <a:t>العصر" </a:t>
            </a:r>
            <a:r>
              <a:rPr lang="ar-JO" dirty="0">
                <a:solidFill>
                  <a:srgbClr val="000000"/>
                </a:solidFill>
                <a:latin typeface="Al-Jazeera"/>
                <a:cs typeface="+mj-cs"/>
              </a:rPr>
              <a:t>بحضور عدد كبير من رؤساء الدول ووفوداً رسمية أتوا لوداعه احتراماً لما قدم لبلده الأردن.</a:t>
            </a:r>
          </a:p>
          <a:p>
            <a:pPr algn="r"/>
            <a:r>
              <a:rPr lang="ar-JO" dirty="0">
                <a:cs typeface="+mj-cs"/>
              </a:rPr>
              <a:t/>
            </a:r>
            <a:br>
              <a:rPr lang="ar-JO" dirty="0">
                <a:cs typeface="+mj-cs"/>
              </a:rPr>
            </a:br>
            <a:endParaRPr lang="en-US" dirty="0">
              <a:cs typeface="+mj-cs"/>
            </a:endParaRPr>
          </a:p>
        </p:txBody>
      </p:sp>
      <p:cxnSp>
        <p:nvCxnSpPr>
          <p:cNvPr id="14" name="Straight Connector 13"/>
          <p:cNvCxnSpPr/>
          <p:nvPr/>
        </p:nvCxnSpPr>
        <p:spPr>
          <a:xfrm>
            <a:off x="6821713" y="772482"/>
            <a:ext cx="5370288" cy="9525"/>
          </a:xfrm>
          <a:prstGeom prst="line">
            <a:avLst/>
          </a:prstGeom>
          <a:ln w="25400">
            <a:solidFill>
              <a:srgbClr val="08A867"/>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19341" y="717350"/>
            <a:ext cx="5370288" cy="9525"/>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32366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6247E-8FD7-4A7C-908A-9AFDF75EDB9A}"/>
              </a:ext>
            </a:extLst>
          </p:cNvPr>
          <p:cNvSpPr>
            <a:spLocks noGrp="1"/>
          </p:cNvSpPr>
          <p:nvPr>
            <p:ph type="title"/>
          </p:nvPr>
        </p:nvSpPr>
        <p:spPr>
          <a:xfrm>
            <a:off x="1392135" y="0"/>
            <a:ext cx="10515600" cy="1064864"/>
          </a:xfrm>
        </p:spPr>
        <p:txBody>
          <a:bodyPr>
            <a:normAutofit/>
          </a:bodyPr>
          <a:lstStyle/>
          <a:p>
            <a:pPr algn="r"/>
            <a:r>
              <a:rPr lang="ar-SA" sz="3200" b="1" i="0" dirty="0">
                <a:solidFill>
                  <a:srgbClr val="333333"/>
                </a:solidFill>
                <a:effectLst/>
                <a:latin typeface="DroidArabicKufi-Regular"/>
              </a:rPr>
              <a:t>أهم إنجازات الملك حسين بن طلال</a:t>
            </a:r>
            <a:endParaRPr lang="en-US" sz="3200" b="1" dirty="0"/>
          </a:p>
        </p:txBody>
      </p:sp>
      <p:graphicFrame>
        <p:nvGraphicFramePr>
          <p:cNvPr id="6" name="Table 6">
            <a:extLst>
              <a:ext uri="{FF2B5EF4-FFF2-40B4-BE49-F238E27FC236}">
                <a16:creationId xmlns:a16="http://schemas.microsoft.com/office/drawing/2014/main" id="{B275B4AC-A30D-43A0-B9CF-94FE16AB74EB}"/>
              </a:ext>
            </a:extLst>
          </p:cNvPr>
          <p:cNvGraphicFramePr>
            <a:graphicFrameLocks noGrp="1"/>
          </p:cNvGraphicFramePr>
          <p:nvPr>
            <p:extLst>
              <p:ext uri="{D42A27DB-BD31-4B8C-83A1-F6EECF244321}">
                <p14:modId xmlns:p14="http://schemas.microsoft.com/office/powerpoint/2010/main" val="3137337188"/>
              </p:ext>
            </p:extLst>
          </p:nvPr>
        </p:nvGraphicFramePr>
        <p:xfrm>
          <a:off x="178758" y="1220019"/>
          <a:ext cx="11623470" cy="5435707"/>
        </p:xfrm>
        <a:graphic>
          <a:graphicData uri="http://schemas.openxmlformats.org/drawingml/2006/table">
            <a:tbl>
              <a:tblPr firstRow="1" bandRow="1">
                <a:tableStyleId>{5C22544A-7EE6-4342-B048-85BDC9FD1C3A}</a:tableStyleId>
              </a:tblPr>
              <a:tblGrid>
                <a:gridCol w="5811735">
                  <a:extLst>
                    <a:ext uri="{9D8B030D-6E8A-4147-A177-3AD203B41FA5}">
                      <a16:colId xmlns:a16="http://schemas.microsoft.com/office/drawing/2014/main" val="3011982695"/>
                    </a:ext>
                  </a:extLst>
                </a:gridCol>
                <a:gridCol w="5811735">
                  <a:extLst>
                    <a:ext uri="{9D8B030D-6E8A-4147-A177-3AD203B41FA5}">
                      <a16:colId xmlns:a16="http://schemas.microsoft.com/office/drawing/2014/main" val="1838235590"/>
                    </a:ext>
                  </a:extLst>
                </a:gridCol>
              </a:tblGrid>
              <a:tr h="55252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2400" b="1" u="none" dirty="0">
                          <a:solidFill>
                            <a:schemeClr val="bg1"/>
                          </a:solidFill>
                          <a:latin typeface="Verdana" panose="020B0604030504040204" pitchFamily="34" charset="0"/>
                          <a:ea typeface="Verdana" panose="020B0604030504040204" pitchFamily="34" charset="0"/>
                          <a:cs typeface="+mj-cs"/>
                        </a:rPr>
                        <a:t>الإنجازات السياسية</a:t>
                      </a:r>
                    </a:p>
                  </a:txBody>
                  <a:tcPr anchor="ctr">
                    <a:solidFill>
                      <a:srgbClr val="08A867"/>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SA" sz="2400" b="1" i="0" u="none" strike="noStrike" kern="1200" cap="none" spc="0" normalizeH="0" baseline="0" noProof="0" dirty="0">
                          <a:ln>
                            <a:noFill/>
                          </a:ln>
                          <a:solidFill>
                            <a:schemeClr val="bg1"/>
                          </a:solidFill>
                          <a:effectLst/>
                          <a:uLnTx/>
                          <a:uFillTx/>
                          <a:latin typeface="+mn-lt"/>
                          <a:ea typeface="+mn-ea"/>
                          <a:cs typeface="+mj-cs"/>
                        </a:rPr>
                        <a:t>الإنجازات الاجتماعية والاقتصادية</a:t>
                      </a:r>
                    </a:p>
                  </a:txBody>
                  <a:tcPr anchor="ctr">
                    <a:solidFill>
                      <a:srgbClr val="08A867"/>
                    </a:solidFill>
                  </a:tcPr>
                </a:tc>
                <a:extLst>
                  <a:ext uri="{0D108BD9-81ED-4DB2-BD59-A6C34878D82A}">
                    <a16:rowId xmlns:a16="http://schemas.microsoft.com/office/drawing/2014/main" val="2698842280"/>
                  </a:ext>
                </a:extLst>
              </a:tr>
              <a:tr h="1027848">
                <a:tc>
                  <a:txBody>
                    <a:bodyPr/>
                    <a:lstStyle/>
                    <a:p>
                      <a:pPr marL="285750" marR="0" lvl="0" indent="-285750" algn="r" defTabSz="914400" rtl="1" eaLnBrk="1" fontAlgn="auto" latinLnBrk="0" hangingPunct="1">
                        <a:lnSpc>
                          <a:spcPct val="100000"/>
                        </a:lnSpc>
                        <a:spcBef>
                          <a:spcPts val="0"/>
                        </a:spcBef>
                        <a:spcAft>
                          <a:spcPts val="0"/>
                        </a:spcAft>
                        <a:buClr>
                          <a:srgbClr val="00B050"/>
                        </a:buClr>
                        <a:buSzTx/>
                        <a:buFont typeface="Wingdings" panose="05000000000000000000" pitchFamily="2" charset="2"/>
                        <a:buChar char="§"/>
                        <a:tabLst/>
                        <a:defRPr/>
                      </a:pPr>
                      <a:r>
                        <a:rPr lang="ar-SA" sz="1700" b="0" i="0" kern="1200" dirty="0">
                          <a:solidFill>
                            <a:schemeClr val="tx1"/>
                          </a:solidFill>
                          <a:effectLst/>
                          <a:latin typeface="Verdana" panose="020B0604030504040204" pitchFamily="34" charset="0"/>
                          <a:ea typeface="Verdana" panose="020B0604030504040204" pitchFamily="34" charset="0"/>
                          <a:cs typeface="+mj-cs"/>
                        </a:rPr>
                        <a:t>التشجيع على الديمقراطية باعتبارها منهجًا وأسلوب حكم، والحفاظ على حقوق الإنسان</a:t>
                      </a:r>
                    </a:p>
                  </a:txBody>
                  <a:tcPr anchor="ctr">
                    <a:solidFill>
                      <a:schemeClr val="bg1"/>
                    </a:solidFill>
                  </a:tcPr>
                </a:tc>
                <a:tc>
                  <a:txBody>
                    <a:bodyPr/>
                    <a:lstStyle/>
                    <a:p>
                      <a:pPr marL="285750" marR="0" lvl="0" indent="-285750" algn="r" defTabSz="914400" rtl="1" eaLnBrk="1" fontAlgn="auto" latinLnBrk="0" hangingPunct="1">
                        <a:lnSpc>
                          <a:spcPct val="100000"/>
                        </a:lnSpc>
                        <a:spcBef>
                          <a:spcPts val="0"/>
                        </a:spcBef>
                        <a:spcAft>
                          <a:spcPts val="0"/>
                        </a:spcAft>
                        <a:buClr>
                          <a:srgbClr val="00B050"/>
                        </a:buClr>
                        <a:buSzTx/>
                        <a:buFont typeface="Wingdings" panose="05000000000000000000" pitchFamily="2" charset="2"/>
                        <a:buChar char="§"/>
                        <a:tabLst/>
                        <a:defRPr/>
                      </a:pPr>
                      <a:endParaRPr lang="ar-JO" sz="1700" b="0" i="0" kern="1200" dirty="0" smtClean="0">
                        <a:solidFill>
                          <a:schemeClr val="tx1"/>
                        </a:solidFill>
                        <a:effectLst/>
                        <a:latin typeface="+mn-lt"/>
                        <a:ea typeface="+mn-ea"/>
                        <a:cs typeface="+mj-cs"/>
                      </a:endParaRPr>
                    </a:p>
                    <a:p>
                      <a:pPr marL="285750" marR="0" lvl="0" indent="-285750" algn="r" defTabSz="914400" rtl="1" eaLnBrk="1" fontAlgn="auto" latinLnBrk="0" hangingPunct="1">
                        <a:lnSpc>
                          <a:spcPct val="100000"/>
                        </a:lnSpc>
                        <a:spcBef>
                          <a:spcPts val="0"/>
                        </a:spcBef>
                        <a:spcAft>
                          <a:spcPts val="0"/>
                        </a:spcAft>
                        <a:buClr>
                          <a:srgbClr val="00B050"/>
                        </a:buClr>
                        <a:buSzTx/>
                        <a:buFont typeface="Wingdings" panose="05000000000000000000" pitchFamily="2" charset="2"/>
                        <a:buChar char="§"/>
                        <a:tabLst/>
                        <a:defRPr/>
                      </a:pPr>
                      <a:r>
                        <a:rPr lang="ar-SA" sz="1700" b="0" i="0" kern="1200" dirty="0" smtClean="0">
                          <a:solidFill>
                            <a:schemeClr val="tx1"/>
                          </a:solidFill>
                          <a:effectLst/>
                          <a:latin typeface="+mn-lt"/>
                          <a:ea typeface="+mn-ea"/>
                          <a:cs typeface="+mj-cs"/>
                        </a:rPr>
                        <a:t>النهضة </a:t>
                      </a:r>
                      <a:r>
                        <a:rPr lang="ar-SA" sz="1700" b="0" i="0" kern="1200" dirty="0">
                          <a:solidFill>
                            <a:schemeClr val="tx1"/>
                          </a:solidFill>
                          <a:effectLst/>
                          <a:latin typeface="+mn-lt"/>
                          <a:ea typeface="+mn-ea"/>
                          <a:cs typeface="+mj-cs"/>
                        </a:rPr>
                        <a:t>في مختلف القطاعات الصناعية والسياسية والاقتصادية والتي تخدم الحالة الاجتماعية للمواطنين، والتي تُساعد في تعزيز رفاهية الشعب وتحسين المستوى المعيشي للمواطنين</a:t>
                      </a:r>
                    </a:p>
                  </a:txBody>
                  <a:tcPr anchor="b">
                    <a:solidFill>
                      <a:schemeClr val="bg1"/>
                    </a:solidFill>
                  </a:tcPr>
                </a:tc>
                <a:extLst>
                  <a:ext uri="{0D108BD9-81ED-4DB2-BD59-A6C34878D82A}">
                    <a16:rowId xmlns:a16="http://schemas.microsoft.com/office/drawing/2014/main" val="2310783471"/>
                  </a:ext>
                </a:extLst>
              </a:tr>
              <a:tr h="789322">
                <a:tc>
                  <a:txBody>
                    <a:bodyPr/>
                    <a:lstStyle/>
                    <a:p>
                      <a:pPr marL="285750" marR="0" lvl="0" indent="-285750" algn="r" defTabSz="914400" rtl="1" eaLnBrk="1" fontAlgn="auto" latinLnBrk="0" hangingPunct="1">
                        <a:lnSpc>
                          <a:spcPct val="100000"/>
                        </a:lnSpc>
                        <a:spcBef>
                          <a:spcPts val="0"/>
                        </a:spcBef>
                        <a:spcAft>
                          <a:spcPts val="0"/>
                        </a:spcAft>
                        <a:buClr>
                          <a:srgbClr val="00B050"/>
                        </a:buClr>
                        <a:buSzTx/>
                        <a:buFont typeface="Wingdings" panose="05000000000000000000" pitchFamily="2" charset="2"/>
                        <a:buChar char="§"/>
                        <a:tabLst/>
                        <a:defRPr/>
                      </a:pPr>
                      <a:r>
                        <a:rPr lang="ar-SA" sz="1700" b="0" dirty="0">
                          <a:latin typeface="Verdana" panose="020B0604030504040204" pitchFamily="34" charset="0"/>
                          <a:ea typeface="Verdana" panose="020B0604030504040204" pitchFamily="34" charset="0"/>
                          <a:cs typeface="+mj-cs"/>
                        </a:rPr>
                        <a:t>تعريب قيادة الجيش في تاريخ 1-آذار- 1956م وذلك بإنهاء المعاهدة الأردنية البريطانية عام 1957م</a:t>
                      </a:r>
                    </a:p>
                  </a:txBody>
                  <a:tcPr anchor="ctr">
                    <a:solidFill>
                      <a:schemeClr val="bg1"/>
                    </a:solidFill>
                  </a:tcPr>
                </a:tc>
                <a:tc>
                  <a:txBody>
                    <a:bodyPr/>
                    <a:lstStyle/>
                    <a:p>
                      <a:pPr marL="285750" marR="0" lvl="0" indent="-285750" algn="r" defTabSz="914400" rtl="1" eaLnBrk="1" fontAlgn="auto" latinLnBrk="0" hangingPunct="1">
                        <a:lnSpc>
                          <a:spcPct val="100000"/>
                        </a:lnSpc>
                        <a:spcBef>
                          <a:spcPts val="0"/>
                        </a:spcBef>
                        <a:spcAft>
                          <a:spcPts val="0"/>
                        </a:spcAft>
                        <a:buClr>
                          <a:srgbClr val="00B050"/>
                        </a:buClr>
                        <a:buSzTx/>
                        <a:buFont typeface="Wingdings" panose="05000000000000000000" pitchFamily="2" charset="2"/>
                        <a:buChar char="§"/>
                        <a:tabLst/>
                        <a:defRPr/>
                      </a:pPr>
                      <a:r>
                        <a:rPr kumimoji="0" lang="ar-SA" sz="1700" b="0" i="0" u="none" strike="noStrike" kern="1200" cap="none" spc="0" normalizeH="0" baseline="0" dirty="0">
                          <a:ln>
                            <a:noFill/>
                          </a:ln>
                          <a:solidFill>
                            <a:prstClr val="black"/>
                          </a:solidFill>
                          <a:effectLst/>
                          <a:uLnTx/>
                          <a:uFillTx/>
                          <a:latin typeface="+mn-lt"/>
                          <a:ea typeface="+mn-ea"/>
                          <a:cs typeface="+mj-cs"/>
                        </a:rPr>
                        <a:t>زيادة</a:t>
                      </a:r>
                      <a:r>
                        <a:rPr lang="ar-SA" sz="1700" b="0" i="0" kern="1200" dirty="0">
                          <a:solidFill>
                            <a:schemeClr val="tx1"/>
                          </a:solidFill>
                          <a:effectLst/>
                          <a:latin typeface="+mn-lt"/>
                          <a:ea typeface="+mn-ea"/>
                          <a:cs typeface="+mj-cs"/>
                        </a:rPr>
                        <a:t> جودة الخدمات المُقدمة للمواطنين واتساع دائرة تغطيتها بحيث تصبح موفرة وتشمل جميع المواطنين</a:t>
                      </a:r>
                    </a:p>
                  </a:txBody>
                  <a:tcPr anchor="ctr">
                    <a:solidFill>
                      <a:schemeClr val="bg1"/>
                    </a:solidFill>
                  </a:tcPr>
                </a:tc>
                <a:extLst>
                  <a:ext uri="{0D108BD9-81ED-4DB2-BD59-A6C34878D82A}">
                    <a16:rowId xmlns:a16="http://schemas.microsoft.com/office/drawing/2014/main" val="2953448877"/>
                  </a:ext>
                </a:extLst>
              </a:tr>
              <a:tr h="826023">
                <a:tc>
                  <a:txBody>
                    <a:bodyPr/>
                    <a:lstStyle/>
                    <a:p>
                      <a:pPr marL="285750" marR="0" lvl="0" indent="-285750" algn="r" defTabSz="914400" rtl="1" eaLnBrk="1" fontAlgn="auto" latinLnBrk="0" hangingPunct="1">
                        <a:lnSpc>
                          <a:spcPct val="100000"/>
                        </a:lnSpc>
                        <a:spcBef>
                          <a:spcPts val="0"/>
                        </a:spcBef>
                        <a:spcAft>
                          <a:spcPts val="0"/>
                        </a:spcAft>
                        <a:buClr>
                          <a:srgbClr val="00B050"/>
                        </a:buClr>
                        <a:buSzTx/>
                        <a:buFont typeface="Wingdings" panose="05000000000000000000" pitchFamily="2" charset="2"/>
                        <a:buChar char="§"/>
                        <a:tabLst/>
                        <a:defRPr/>
                      </a:pPr>
                      <a:r>
                        <a:rPr lang="ar-SA" sz="1700" b="0" dirty="0">
                          <a:latin typeface="Verdana" panose="020B0604030504040204" pitchFamily="34" charset="0"/>
                          <a:ea typeface="Verdana" panose="020B0604030504040204" pitchFamily="34" charset="0"/>
                          <a:cs typeface="+mj-cs"/>
                        </a:rPr>
                        <a:t>تعديل الدستور الأردني</a:t>
                      </a:r>
                    </a:p>
                  </a:txBody>
                  <a:tcPr anchor="ctr">
                    <a:solidFill>
                      <a:schemeClr val="bg1"/>
                    </a:solidFill>
                  </a:tcPr>
                </a:tc>
                <a:tc>
                  <a:txBody>
                    <a:bodyPr/>
                    <a:lstStyle/>
                    <a:p>
                      <a:pPr marL="285750" marR="0" lvl="0" indent="-285750" algn="r" defTabSz="914400" rtl="1" eaLnBrk="1" fontAlgn="auto" latinLnBrk="0" hangingPunct="1">
                        <a:lnSpc>
                          <a:spcPct val="100000"/>
                        </a:lnSpc>
                        <a:spcBef>
                          <a:spcPts val="0"/>
                        </a:spcBef>
                        <a:spcAft>
                          <a:spcPts val="0"/>
                        </a:spcAft>
                        <a:buClr>
                          <a:srgbClr val="00B050"/>
                        </a:buClr>
                        <a:buSzTx/>
                        <a:buFont typeface="Wingdings" panose="05000000000000000000" pitchFamily="2" charset="2"/>
                        <a:buChar char="§"/>
                        <a:tabLst/>
                        <a:defRPr/>
                      </a:pPr>
                      <a:r>
                        <a:rPr lang="ar-SA" sz="1700" b="0" i="0" kern="1200" dirty="0">
                          <a:solidFill>
                            <a:schemeClr val="tx1"/>
                          </a:solidFill>
                          <a:effectLst/>
                          <a:latin typeface="+mn-lt"/>
                          <a:ea typeface="+mn-ea"/>
                          <a:cs typeface="+mj-cs"/>
                        </a:rPr>
                        <a:t>التأكيد على التقدم الأكاديمي وتعزيز التعليم إذ ارتفعت نسبة السكان المتعلمين في الأردن </a:t>
                      </a:r>
                      <a:r>
                        <a:rPr lang="ar-SA" sz="1700" b="0" i="0" kern="1200" dirty="0" smtClean="0">
                          <a:solidFill>
                            <a:schemeClr val="tx1"/>
                          </a:solidFill>
                          <a:effectLst/>
                          <a:latin typeface="+mn-lt"/>
                          <a:ea typeface="+mn-ea"/>
                          <a:cs typeface="+mj-cs"/>
                        </a:rPr>
                        <a:t>من </a:t>
                      </a:r>
                      <a:r>
                        <a:rPr lang="ar-SA" sz="1700" b="0" i="0" kern="1200" dirty="0">
                          <a:solidFill>
                            <a:schemeClr val="tx1"/>
                          </a:solidFill>
                          <a:effectLst/>
                          <a:latin typeface="+mn-lt"/>
                          <a:ea typeface="+mn-ea"/>
                          <a:cs typeface="+mj-cs"/>
                        </a:rPr>
                        <a:t>33% إلى 85.5% في عام 1996م</a:t>
                      </a:r>
                    </a:p>
                  </a:txBody>
                  <a:tcPr anchor="ctr">
                    <a:solidFill>
                      <a:schemeClr val="bg1"/>
                    </a:solidFill>
                  </a:tcPr>
                </a:tc>
                <a:extLst>
                  <a:ext uri="{0D108BD9-81ED-4DB2-BD59-A6C34878D82A}">
                    <a16:rowId xmlns:a16="http://schemas.microsoft.com/office/drawing/2014/main" val="3529306002"/>
                  </a:ext>
                </a:extLst>
              </a:tr>
              <a:tr h="920876">
                <a:tc>
                  <a:txBody>
                    <a:bodyPr/>
                    <a:lstStyle/>
                    <a:p>
                      <a:pPr marL="285750" indent="-285750" algn="r" rtl="1">
                        <a:buClr>
                          <a:srgbClr val="00B050"/>
                        </a:buClr>
                        <a:buFont typeface="Wingdings" panose="05000000000000000000" pitchFamily="2" charset="2"/>
                        <a:buChar char="§"/>
                      </a:pPr>
                      <a:r>
                        <a:rPr lang="ar-SA" sz="1700" b="0" dirty="0">
                          <a:latin typeface="Verdana" panose="020B0604030504040204" pitchFamily="34" charset="0"/>
                          <a:ea typeface="Verdana" panose="020B0604030504040204" pitchFamily="34" charset="0"/>
                          <a:cs typeface="+mj-cs"/>
                        </a:rPr>
                        <a:t>دعم قرار مجلس الأمن رقم (242) والصدار بعد الحرب العربية الإسرائيلية عام 1967 م، والذي يُطالب بانسحاب إسرائيل من الأراضي العربية المُحتلة خلال الحرب</a:t>
                      </a:r>
                    </a:p>
                  </a:txBody>
                  <a:tcPr anchor="ctr">
                    <a:solidFill>
                      <a:schemeClr val="bg1"/>
                    </a:solidFill>
                  </a:tcPr>
                </a:tc>
                <a:tc>
                  <a:txBody>
                    <a:bodyPr/>
                    <a:lstStyle/>
                    <a:p>
                      <a:pPr marL="285750" marR="0" lvl="0" indent="-285750" algn="r" defTabSz="914400" rtl="1" eaLnBrk="1" fontAlgn="auto" latinLnBrk="0" hangingPunct="1">
                        <a:lnSpc>
                          <a:spcPct val="100000"/>
                        </a:lnSpc>
                        <a:spcBef>
                          <a:spcPts val="0"/>
                        </a:spcBef>
                        <a:spcAft>
                          <a:spcPts val="0"/>
                        </a:spcAft>
                        <a:buClr>
                          <a:srgbClr val="00B050"/>
                        </a:buClr>
                        <a:buSzTx/>
                        <a:buFont typeface="Wingdings" panose="05000000000000000000" pitchFamily="2" charset="2"/>
                        <a:buChar char="§"/>
                        <a:tabLst/>
                        <a:defRPr/>
                      </a:pPr>
                      <a:r>
                        <a:rPr lang="ar-SA" sz="1700" b="0" dirty="0">
                          <a:cs typeface="+mj-cs"/>
                        </a:rPr>
                        <a:t>زيادة جودة القطاع الصحي والرعاية الصحية المقدمة للمواطنين</a:t>
                      </a:r>
                    </a:p>
                  </a:txBody>
                  <a:tcPr anchor="ctr">
                    <a:solidFill>
                      <a:schemeClr val="bg1"/>
                    </a:solidFill>
                  </a:tcPr>
                </a:tc>
                <a:extLst>
                  <a:ext uri="{0D108BD9-81ED-4DB2-BD59-A6C34878D82A}">
                    <a16:rowId xmlns:a16="http://schemas.microsoft.com/office/drawing/2014/main" val="244566769"/>
                  </a:ext>
                </a:extLst>
              </a:tr>
              <a:tr h="557974">
                <a:tc>
                  <a:txBody>
                    <a:bodyPr/>
                    <a:lstStyle/>
                    <a:p>
                      <a:pPr marL="285750" marR="0" lvl="0" indent="-285750" algn="r" defTabSz="914400" rtl="1" eaLnBrk="1" fontAlgn="auto" latinLnBrk="0" hangingPunct="1">
                        <a:lnSpc>
                          <a:spcPct val="100000"/>
                        </a:lnSpc>
                        <a:spcBef>
                          <a:spcPts val="0"/>
                        </a:spcBef>
                        <a:spcAft>
                          <a:spcPts val="0"/>
                        </a:spcAft>
                        <a:buClr>
                          <a:srgbClr val="00B050"/>
                        </a:buClr>
                        <a:buSzTx/>
                        <a:buFont typeface="Wingdings" panose="05000000000000000000" pitchFamily="2" charset="2"/>
                        <a:buChar char="§"/>
                        <a:tabLst/>
                        <a:defRPr/>
                      </a:pPr>
                      <a:r>
                        <a:rPr lang="ar-SA" sz="1700" b="0" dirty="0">
                          <a:latin typeface="Verdana" panose="020B0604030504040204" pitchFamily="34" charset="0"/>
                          <a:ea typeface="Verdana" panose="020B0604030504040204" pitchFamily="34" charset="0"/>
                          <a:cs typeface="+mj-cs"/>
                        </a:rPr>
                        <a:t>دعم القضية الفلسطينية والمبادرة لحماية المقدسات الإسلامية والمسيحية في القدس وإعمارها ومكافحة التهويد والوقوف أمام مخططات الصهاينة.</a:t>
                      </a:r>
                    </a:p>
                  </a:txBody>
                  <a:tcPr anchor="ctr">
                    <a:solidFill>
                      <a:schemeClr val="bg1"/>
                    </a:solidFill>
                  </a:tcPr>
                </a:tc>
                <a:tc>
                  <a:txBody>
                    <a:bodyPr/>
                    <a:lstStyle/>
                    <a:p>
                      <a:pPr marL="285750" marR="0" lvl="0" indent="-285750" algn="r" defTabSz="914400" rtl="1" eaLnBrk="1" fontAlgn="auto" latinLnBrk="0" hangingPunct="1">
                        <a:lnSpc>
                          <a:spcPct val="100000"/>
                        </a:lnSpc>
                        <a:spcBef>
                          <a:spcPts val="0"/>
                        </a:spcBef>
                        <a:spcAft>
                          <a:spcPts val="0"/>
                        </a:spcAft>
                        <a:buClr>
                          <a:srgbClr val="00B050"/>
                        </a:buClr>
                        <a:buSzTx/>
                        <a:buFont typeface="Wingdings" panose="05000000000000000000" pitchFamily="2" charset="2"/>
                        <a:buChar char="§"/>
                        <a:tabLst/>
                        <a:defRPr/>
                      </a:pPr>
                      <a:r>
                        <a:rPr lang="ar-SA" sz="1700" b="0" i="0" kern="1200" dirty="0">
                          <a:solidFill>
                            <a:schemeClr val="tx1"/>
                          </a:solidFill>
                          <a:effectLst/>
                          <a:latin typeface="+mn-lt"/>
                          <a:ea typeface="+mn-ea"/>
                          <a:cs typeface="+mj-cs"/>
                        </a:rPr>
                        <a:t>دعم البنية التحتية الاقتصادية وتطور القطاع الصناعي الذي يتضمن صناعة المعادن مثل: الإسمنت والبوتاس والفوسفات والبوتاس.</a:t>
                      </a:r>
                    </a:p>
                  </a:txBody>
                  <a:tcPr anchor="ctr">
                    <a:solidFill>
                      <a:schemeClr val="bg1"/>
                    </a:solidFill>
                  </a:tcPr>
                </a:tc>
                <a:extLst>
                  <a:ext uri="{0D108BD9-81ED-4DB2-BD59-A6C34878D82A}">
                    <a16:rowId xmlns:a16="http://schemas.microsoft.com/office/drawing/2014/main" val="611942355"/>
                  </a:ext>
                </a:extLst>
              </a:tr>
              <a:tr h="557974">
                <a:tc>
                  <a:txBody>
                    <a:bodyPr/>
                    <a:lstStyle/>
                    <a:p>
                      <a:pPr marL="285750" marR="0" lvl="0" indent="-285750" algn="r" defTabSz="914400" rtl="1" eaLnBrk="1" fontAlgn="auto" latinLnBrk="0" hangingPunct="1">
                        <a:lnSpc>
                          <a:spcPct val="100000"/>
                        </a:lnSpc>
                        <a:spcBef>
                          <a:spcPts val="0"/>
                        </a:spcBef>
                        <a:spcAft>
                          <a:spcPts val="0"/>
                        </a:spcAft>
                        <a:buClr>
                          <a:srgbClr val="00B050"/>
                        </a:buClr>
                        <a:buSzTx/>
                        <a:buFont typeface="Wingdings" panose="05000000000000000000" pitchFamily="2" charset="2"/>
                        <a:buChar char="§"/>
                        <a:tabLst/>
                        <a:defRPr/>
                      </a:pPr>
                      <a:r>
                        <a:rPr lang="ar-SA" sz="1700" b="0" dirty="0">
                          <a:latin typeface="Verdana" panose="020B0604030504040204" pitchFamily="34" charset="0"/>
                          <a:ea typeface="Verdana" panose="020B0604030504040204" pitchFamily="34" charset="0"/>
                          <a:cs typeface="+mj-cs"/>
                        </a:rPr>
                        <a:t>المشاركة في حل النزاع العراقي الكويتي ضمن ما عرف بأزمة الخليج في عامي 1990-1991 م</a:t>
                      </a:r>
                    </a:p>
                  </a:txBody>
                  <a:tcPr anchor="ctr">
                    <a:solidFill>
                      <a:schemeClr val="bg1"/>
                    </a:solidFill>
                  </a:tcPr>
                </a:tc>
                <a:tc>
                  <a:txBody>
                    <a:bodyPr/>
                    <a:lstStyle/>
                    <a:p>
                      <a:pPr marL="285750" marR="0" lvl="0" indent="-285750" algn="r" defTabSz="914400" rtl="1" eaLnBrk="1" fontAlgn="auto" latinLnBrk="0" hangingPunct="1">
                        <a:lnSpc>
                          <a:spcPct val="100000"/>
                        </a:lnSpc>
                        <a:spcBef>
                          <a:spcPts val="0"/>
                        </a:spcBef>
                        <a:spcAft>
                          <a:spcPts val="0"/>
                        </a:spcAft>
                        <a:buClr>
                          <a:srgbClr val="00B050"/>
                        </a:buClr>
                        <a:buSzTx/>
                        <a:buFont typeface="Wingdings" panose="05000000000000000000" pitchFamily="2" charset="2"/>
                        <a:buChar char="§"/>
                        <a:tabLst/>
                        <a:defRPr/>
                      </a:pPr>
                      <a:r>
                        <a:rPr lang="ar-SA" sz="1700" b="0" i="0" kern="1200" dirty="0">
                          <a:solidFill>
                            <a:schemeClr val="tx1"/>
                          </a:solidFill>
                          <a:effectLst/>
                          <a:latin typeface="+mn-lt"/>
                          <a:ea typeface="+mn-ea"/>
                          <a:cs typeface="+mj-cs"/>
                        </a:rPr>
                        <a:t>دعم إنشاء الطرق وصناعة شبكة تغطي مُختلف أنحاء المملكة الأردنية.</a:t>
                      </a:r>
                      <a:endParaRPr lang="en-US" sz="1700" b="0" dirty="0">
                        <a:cs typeface="+mj-cs"/>
                      </a:endParaRPr>
                    </a:p>
                  </a:txBody>
                  <a:tcPr anchor="ctr">
                    <a:solidFill>
                      <a:schemeClr val="bg1"/>
                    </a:solidFill>
                  </a:tcPr>
                </a:tc>
                <a:extLst>
                  <a:ext uri="{0D108BD9-81ED-4DB2-BD59-A6C34878D82A}">
                    <a16:rowId xmlns:a16="http://schemas.microsoft.com/office/drawing/2014/main" val="771489232"/>
                  </a:ext>
                </a:extLst>
              </a:tr>
            </a:tbl>
          </a:graphicData>
        </a:graphic>
      </p:graphicFrame>
      <p:pic>
        <p:nvPicPr>
          <p:cNvPr id="11" name="Picture 10"/>
          <p:cNvPicPr>
            <a:picLocks noChangeAspect="1"/>
          </p:cNvPicPr>
          <p:nvPr/>
        </p:nvPicPr>
        <p:blipFill>
          <a:blip r:embed="rId2"/>
          <a:stretch>
            <a:fillRect/>
          </a:stretch>
        </p:blipFill>
        <p:spPr>
          <a:xfrm>
            <a:off x="5860" y="0"/>
            <a:ext cx="1693985" cy="809625"/>
          </a:xfrm>
          <a:prstGeom prst="rect">
            <a:avLst/>
          </a:prstGeom>
        </p:spPr>
      </p:pic>
      <p:cxnSp>
        <p:nvCxnSpPr>
          <p:cNvPr id="8" name="Straight Connector 7"/>
          <p:cNvCxnSpPr/>
          <p:nvPr/>
        </p:nvCxnSpPr>
        <p:spPr>
          <a:xfrm>
            <a:off x="6821712" y="834871"/>
            <a:ext cx="5370288" cy="952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21713" y="787980"/>
            <a:ext cx="5370288" cy="9525"/>
          </a:xfrm>
          <a:prstGeom prst="line">
            <a:avLst/>
          </a:prstGeom>
          <a:ln w="25400">
            <a:solidFill>
              <a:srgbClr val="08A867"/>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6819341" y="732848"/>
            <a:ext cx="5370288" cy="9525"/>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65395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61766" y="5784117"/>
            <a:ext cx="10515600" cy="4351338"/>
          </a:xfrm>
        </p:spPr>
        <p:txBody>
          <a:bodyPr>
            <a:normAutofit/>
          </a:bodyPr>
          <a:lstStyle/>
          <a:p>
            <a:pPr marL="0" indent="0">
              <a:buNone/>
            </a:pPr>
            <a:r>
              <a:rPr lang="en-US" sz="1500" dirty="0">
                <a:hlinkClick r:id="rId3"/>
              </a:rPr>
              <a:t>https://</a:t>
            </a:r>
            <a:r>
              <a:rPr lang="en-US" sz="1500" dirty="0" smtClean="0">
                <a:hlinkClick r:id="rId3"/>
              </a:rPr>
              <a:t>youtu.be/hHvr8oFxzvg</a:t>
            </a:r>
            <a:r>
              <a:rPr lang="en-US" sz="1500" dirty="0" smtClean="0"/>
              <a:t> </a:t>
            </a:r>
          </a:p>
          <a:p>
            <a:endParaRPr lang="en-US" sz="1500" dirty="0"/>
          </a:p>
        </p:txBody>
      </p:sp>
      <p:sp>
        <p:nvSpPr>
          <p:cNvPr id="6" name="Title 1">
            <a:extLst>
              <a:ext uri="{FF2B5EF4-FFF2-40B4-BE49-F238E27FC236}">
                <a16:creationId xmlns:a16="http://schemas.microsoft.com/office/drawing/2014/main" id="{11B6247E-8FD7-4A7C-908A-9AFDF75EDB9A}"/>
              </a:ext>
            </a:extLst>
          </p:cNvPr>
          <p:cNvSpPr>
            <a:spLocks noGrp="1"/>
          </p:cNvSpPr>
          <p:nvPr>
            <p:ph type="title"/>
          </p:nvPr>
        </p:nvSpPr>
        <p:spPr>
          <a:xfrm>
            <a:off x="1392135" y="0"/>
            <a:ext cx="10515600" cy="1064864"/>
          </a:xfrm>
        </p:spPr>
        <p:txBody>
          <a:bodyPr>
            <a:normAutofit/>
          </a:bodyPr>
          <a:lstStyle/>
          <a:p>
            <a:pPr algn="r"/>
            <a:r>
              <a:rPr lang="ar-SA" sz="3200" b="1" i="0" dirty="0" smtClean="0">
                <a:solidFill>
                  <a:srgbClr val="333333"/>
                </a:solidFill>
                <a:effectLst/>
                <a:latin typeface="DroidArabicKufi-Regular"/>
              </a:rPr>
              <a:t>الملك </a:t>
            </a:r>
            <a:r>
              <a:rPr lang="ar-SA" sz="3200" b="1" i="0" dirty="0">
                <a:solidFill>
                  <a:srgbClr val="333333"/>
                </a:solidFill>
                <a:effectLst/>
                <a:latin typeface="DroidArabicKufi-Regular"/>
              </a:rPr>
              <a:t>حسين بن طلال</a:t>
            </a:r>
            <a:endParaRPr lang="en-US" sz="3200" b="1" dirty="0"/>
          </a:p>
        </p:txBody>
      </p:sp>
      <p:pic>
        <p:nvPicPr>
          <p:cNvPr id="10" name="Picture 9"/>
          <p:cNvPicPr>
            <a:picLocks noChangeAspect="1"/>
          </p:cNvPicPr>
          <p:nvPr/>
        </p:nvPicPr>
        <p:blipFill>
          <a:blip r:embed="rId4"/>
          <a:stretch>
            <a:fillRect/>
          </a:stretch>
        </p:blipFill>
        <p:spPr>
          <a:xfrm>
            <a:off x="5860" y="0"/>
            <a:ext cx="1693985" cy="809625"/>
          </a:xfrm>
          <a:prstGeom prst="rect">
            <a:avLst/>
          </a:prstGeom>
        </p:spPr>
      </p:pic>
      <p:pic>
        <p:nvPicPr>
          <p:cNvPr id="11" name="Online Media 3" title="King Hussein Bin Talal - 2017 | الملك الحسين بن طلال - ٢٠١٧">
            <a:hlinkClick r:id="" action="ppaction://media"/>
            <a:extLst>
              <a:ext uri="{FF2B5EF4-FFF2-40B4-BE49-F238E27FC236}">
                <a16:creationId xmlns:a16="http://schemas.microsoft.com/office/drawing/2014/main" id="{6147D1C5-2132-B854-C610-FA8E4E4B2A58}"/>
              </a:ext>
            </a:extLst>
          </p:cNvPr>
          <p:cNvPicPr>
            <a:picLocks noRot="1" noChangeAspect="1"/>
          </p:cNvPicPr>
          <p:nvPr>
            <a:videoFile r:link="rId1"/>
          </p:nvPr>
        </p:nvPicPr>
        <p:blipFill>
          <a:blip r:embed="rId5"/>
          <a:stretch>
            <a:fillRect/>
          </a:stretch>
        </p:blipFill>
        <p:spPr>
          <a:xfrm>
            <a:off x="2428280" y="1568851"/>
            <a:ext cx="7227871" cy="4083748"/>
          </a:xfrm>
          <a:prstGeom prst="rect">
            <a:avLst/>
          </a:prstGeom>
        </p:spPr>
      </p:pic>
      <p:cxnSp>
        <p:nvCxnSpPr>
          <p:cNvPr id="12" name="Straight Connector 11"/>
          <p:cNvCxnSpPr/>
          <p:nvPr/>
        </p:nvCxnSpPr>
        <p:spPr>
          <a:xfrm>
            <a:off x="6821712" y="850369"/>
            <a:ext cx="5370288" cy="952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21713" y="803478"/>
            <a:ext cx="5370288" cy="9525"/>
          </a:xfrm>
          <a:prstGeom prst="line">
            <a:avLst/>
          </a:prstGeom>
          <a:ln w="25400">
            <a:solidFill>
              <a:srgbClr val="08A867"/>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19341" y="748346"/>
            <a:ext cx="5370288" cy="9525"/>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8050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11"/>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11"/>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11"/>
                                        </p:tgtEl>
                                      </p:cBhvr>
                                    </p:cmd>
                                  </p:childTnLst>
                                </p:cTn>
                              </p:par>
                            </p:childTnLst>
                          </p:cTn>
                        </p:par>
                      </p:childTnLst>
                    </p:cTn>
                  </p:par>
                </p:childTnLst>
              </p:cTn>
              <p:nextCondLst>
                <p:cond evt="onClick" delay="0">
                  <p:tgtEl>
                    <p:spTgt spid="11"/>
                  </p:tgtEl>
                </p:cond>
              </p:nextCondLst>
            </p:seq>
            <p:video>
              <p:cMediaNode vol="80000">
                <p:cTn id="12" fill="hold" display="0">
                  <p:stCondLst>
                    <p:cond delay="indefinite"/>
                  </p:stCondLst>
                </p:cTn>
                <p:tgtEl>
                  <p:spTgt spid="11"/>
                </p:tgtEl>
              </p:cMediaNode>
            </p:video>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LASTSLIDEVIEWED" val="257,3,أهم إنجازات الملك حسين بن طلال"/>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364CAE288AD8D4282F3FB0A24C7F10B" ma:contentTypeVersion="10" ma:contentTypeDescription="Create a new document." ma:contentTypeScope="" ma:versionID="e325641c5a777bf1ac0e395c226d02e9">
  <xsd:schema xmlns:xsd="http://www.w3.org/2001/XMLSchema" xmlns:xs="http://www.w3.org/2001/XMLSchema" xmlns:p="http://schemas.microsoft.com/office/2006/metadata/properties" xmlns:ns3="9dc2f961-e660-4cb0-bafa-ea39217288af" targetNamespace="http://schemas.microsoft.com/office/2006/metadata/properties" ma:root="true" ma:fieldsID="aff66405189531878ca190da7b53e0b7" ns3:_="">
    <xsd:import namespace="9dc2f961-e660-4cb0-bafa-ea39217288af"/>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dc2f961-e660-4cb0-bafa-ea39217288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818806A-8859-4931-8A0B-2CDA2851A388}">
  <ds:schemaRefs>
    <ds:schemaRef ds:uri="http://purl.org/dc/terms/"/>
    <ds:schemaRef ds:uri="http://purl.org/dc/elements/1.1/"/>
    <ds:schemaRef ds:uri="http://schemas.microsoft.com/office/infopath/2007/PartnerControls"/>
    <ds:schemaRef ds:uri="http://schemas.microsoft.com/office/2006/documentManagement/types"/>
    <ds:schemaRef ds:uri="http://schemas.openxmlformats.org/package/2006/metadata/core-properties"/>
    <ds:schemaRef ds:uri="http://purl.org/dc/dcmitype/"/>
    <ds:schemaRef ds:uri="9dc2f961-e660-4cb0-bafa-ea39217288af"/>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3DAEF367-4CB1-4C77-9B42-73B2D25E7D87}">
  <ds:schemaRefs>
    <ds:schemaRef ds:uri="http://schemas.microsoft.com/sharepoint/v3/contenttype/forms"/>
  </ds:schemaRefs>
</ds:datastoreItem>
</file>

<file path=customXml/itemProps3.xml><?xml version="1.0" encoding="utf-8"?>
<ds:datastoreItem xmlns:ds="http://schemas.openxmlformats.org/officeDocument/2006/customXml" ds:itemID="{5826E80A-5F12-4A6F-93CA-027D39848A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dc2f961-e660-4cb0-bafa-ea39217288a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2200</TotalTime>
  <Words>538</Words>
  <Application>Microsoft Office PowerPoint</Application>
  <PresentationFormat>Widescreen</PresentationFormat>
  <Paragraphs>30</Paragraphs>
  <Slides>4</Slides>
  <Notes>0</Notes>
  <HiddenSlides>0</HiddenSlides>
  <MMClips>1</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vt:i4>
      </vt:variant>
    </vt:vector>
  </HeadingPairs>
  <TitlesOfParts>
    <vt:vector size="13" baseType="lpstr">
      <vt:lpstr>Al-Jazeera</vt:lpstr>
      <vt:lpstr>Arial</vt:lpstr>
      <vt:lpstr>Calibri</vt:lpstr>
      <vt:lpstr>Calibri Light</vt:lpstr>
      <vt:lpstr>DroidArabicKufi-Regular</vt:lpstr>
      <vt:lpstr>Times New Roman</vt:lpstr>
      <vt:lpstr>Verdana</vt:lpstr>
      <vt:lpstr>Wingdings</vt:lpstr>
      <vt:lpstr>Office Theme</vt:lpstr>
      <vt:lpstr>PowerPoint Presentation</vt:lpstr>
      <vt:lpstr>نبذة عن حياة الملك الحسين بن طلال</vt:lpstr>
      <vt:lpstr>أهم إنجازات الملك حسين بن طلال</vt:lpstr>
      <vt:lpstr>الملك حسين بن طلال</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Tarek Kattan (MiddleEast)</dc:creator>
  <cp:lastModifiedBy>Lara Nasrallah</cp:lastModifiedBy>
  <cp:revision>33</cp:revision>
  <dcterms:created xsi:type="dcterms:W3CDTF">2022-11-28T07:16:11Z</dcterms:created>
  <dcterms:modified xsi:type="dcterms:W3CDTF">2022-12-01T19:26:22Z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0x0101008364CAE288AD8D4282F3FB0A24C7F10B</vt:lpwstr>
  </property>
</Properties>
</file>