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95262" autoAdjust="0"/>
  </p:normalViewPr>
  <p:slideViewPr>
    <p:cSldViewPr snapToGrid="0">
      <p:cViewPr varScale="1">
        <p:scale>
          <a:sx n="74" d="100"/>
          <a:sy n="74" d="100"/>
        </p:scale>
        <p:origin x="7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246C1E-283D-4612-B75C-2F13B2707FC6}" type="datetimeFigureOut">
              <a:rPr lang="en-US" smtClean="0"/>
              <a:t>11/30/2022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396EE97-86BB-4E96-A551-7FE1D683029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139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46C1E-283D-4612-B75C-2F13B2707FC6}"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6EE97-86BB-4E96-A551-7FE1D683029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027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46C1E-283D-4612-B75C-2F13B2707FC6}"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6EE97-86BB-4E96-A551-7FE1D683029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07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46C1E-283D-4612-B75C-2F13B2707FC6}"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6EE97-86BB-4E96-A551-7FE1D683029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562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246C1E-283D-4612-B75C-2F13B2707FC6}"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6EE97-86BB-4E96-A551-7FE1D683029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701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246C1E-283D-4612-B75C-2F13B2707FC6}"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6EE97-86BB-4E96-A551-7FE1D683029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077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246C1E-283D-4612-B75C-2F13B2707FC6}"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6EE97-86BB-4E96-A551-7FE1D683029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37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246C1E-283D-4612-B75C-2F13B2707FC6}"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6EE97-86BB-4E96-A551-7FE1D683029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567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46C1E-283D-4612-B75C-2F13B2707FC6}"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6EE97-86BB-4E96-A551-7FE1D6830299}" type="slidenum">
              <a:rPr lang="en-US" smtClean="0"/>
              <a:t>‹#›</a:t>
            </a:fld>
            <a:endParaRPr lang="en-US"/>
          </a:p>
        </p:txBody>
      </p:sp>
    </p:spTree>
    <p:extLst>
      <p:ext uri="{BB962C8B-B14F-4D97-AF65-F5344CB8AC3E}">
        <p14:creationId xmlns:p14="http://schemas.microsoft.com/office/powerpoint/2010/main" val="286270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246C1E-283D-4612-B75C-2F13B2707FC6}"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6EE97-86BB-4E96-A551-7FE1D683029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625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B246C1E-283D-4612-B75C-2F13B2707FC6}" type="datetimeFigureOut">
              <a:rPr lang="en-US" smtClean="0"/>
              <a:t>11/30/2022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396EE97-86BB-4E96-A551-7FE1D683029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003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lum/>
          </a:blip>
          <a:srcRect/>
          <a:stretch>
            <a:fillRect t="-83000" b="-83000"/>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B246C1E-283D-4612-B75C-2F13B2707FC6}" type="datetimeFigureOut">
              <a:rPr lang="en-US" smtClean="0"/>
              <a:t>11/30/2022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396EE97-86BB-4E96-A551-7FE1D683029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79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hyperlink" Target="https://royalcorrespondent.com/2013/10/09/his-majesty-king-abdullah-ii-of-jordan-attends-an-award-ceremony-vide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t="-83000" b="-8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D21EEC-D510-4A16-BE5F-7EB99625679F}"/>
              </a:ext>
            </a:extLst>
          </p:cNvPr>
          <p:cNvSpPr/>
          <p:nvPr/>
        </p:nvSpPr>
        <p:spPr>
          <a:xfrm>
            <a:off x="3464559" y="1653292"/>
            <a:ext cx="6062981" cy="3416320"/>
          </a:xfrm>
          <a:prstGeom prst="rect">
            <a:avLst/>
          </a:prstGeom>
          <a:blipFill>
            <a:blip r:embed="rId3">
              <a:alphaModFix amt="0"/>
              <a:extLst>
                <a:ext uri="{837473B0-CC2E-450A-ABE3-18F120FF3D39}">
                  <a1611:picAttrSrcUrl xmlns:a1611="http://schemas.microsoft.com/office/drawing/2016/11/main" r:id="rId4"/>
                </a:ext>
              </a:extLst>
            </a:blip>
            <a:stretch>
              <a:fillRect/>
            </a:stretch>
          </a:blipFill>
        </p:spPr>
        <p:txBody>
          <a:bodyPr wrap="square">
            <a:spAutoFit/>
          </a:bodyPr>
          <a:lstStyle/>
          <a:p>
            <a:pPr algn="r"/>
            <a:r>
              <a:rPr lang="ar-JO" sz="2400" dirty="0">
                <a:latin typeface="Segoe UI" panose="020B0502040204020203" pitchFamily="34" charset="0"/>
                <a:cs typeface="Segoe UI" panose="020B0502040204020203" pitchFamily="34" charset="0"/>
              </a:rPr>
              <a:t>عبد الله الثاني بن الحسين الهاشمي (مواليد 1962 م)، هو ملك المملكة الأردنية الهاشمية منذ عام 1999 م. تولى الحكم خلفًا لأبيه الملك الحسين بن طلال بعد وفاته، ونُصب ملكاً في يوم 9 حزيران من نفس العام ويعرف هذا اليوم باسم عيد الجلوس الملكي. تولّى ولاية العهد في مدّتين مختلفتين؛ الأولى من يوم ولادته إلى 1 نيسان 1965 م، والثانية من 24 كانون الثاني 1999 م إلى 7 شباط 1999 م</a:t>
            </a:r>
            <a:endParaRPr lang="en-US" sz="2400"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C840126F-C2F2-4CFB-8B89-3CF9FA266E73}"/>
              </a:ext>
            </a:extLst>
          </p:cNvPr>
          <p:cNvSpPr txBox="1"/>
          <p:nvPr/>
        </p:nvSpPr>
        <p:spPr>
          <a:xfrm>
            <a:off x="3078479" y="206742"/>
            <a:ext cx="5585461" cy="1446550"/>
          </a:xfrm>
          <a:prstGeom prst="rect">
            <a:avLst/>
          </a:prstGeom>
          <a:noFill/>
        </p:spPr>
        <p:txBody>
          <a:bodyPr wrap="square" rtlCol="0">
            <a:spAutoFit/>
          </a:bodyPr>
          <a:lstStyle/>
          <a:p>
            <a:pPr algn="ctr"/>
            <a:r>
              <a:rPr lang="ar-JO" sz="8800" dirty="0">
                <a:latin typeface="Arabic Typesetting" panose="03020402040406030203" pitchFamily="66" charset="-78"/>
                <a:cs typeface="Arabic Typesetting" panose="03020402040406030203" pitchFamily="66" charset="-78"/>
              </a:rPr>
              <a:t>الملك عبد الله الثاني </a:t>
            </a:r>
            <a:endParaRPr lang="en-US" sz="8800" dirty="0">
              <a:latin typeface="Arabic Typesetting" panose="03020402040406030203" pitchFamily="66" charset="-78"/>
              <a:cs typeface="Arabic Typesetting" panose="03020402040406030203" pitchFamily="66" charset="-78"/>
            </a:endParaRPr>
          </a:p>
        </p:txBody>
      </p:sp>
      <p:pic>
        <p:nvPicPr>
          <p:cNvPr id="5" name="Picture 4">
            <a:extLst>
              <a:ext uri="{FF2B5EF4-FFF2-40B4-BE49-F238E27FC236}">
                <a16:creationId xmlns:a16="http://schemas.microsoft.com/office/drawing/2014/main" id="{A0D06B64-F741-4EB1-9C0A-1135995F3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308" y="3453626"/>
            <a:ext cx="2823211" cy="3197632"/>
          </a:xfrm>
          <a:prstGeom prst="rect">
            <a:avLst/>
          </a:prstGeom>
        </p:spPr>
      </p:pic>
      <p:sp>
        <p:nvSpPr>
          <p:cNvPr id="6" name="TextBox 5">
            <a:extLst>
              <a:ext uri="{FF2B5EF4-FFF2-40B4-BE49-F238E27FC236}">
                <a16:creationId xmlns:a16="http://schemas.microsoft.com/office/drawing/2014/main" id="{83B3D96A-773F-4E60-9023-925165DA64C2}"/>
              </a:ext>
            </a:extLst>
          </p:cNvPr>
          <p:cNvSpPr txBox="1"/>
          <p:nvPr/>
        </p:nvSpPr>
        <p:spPr>
          <a:xfrm>
            <a:off x="5434445" y="5574040"/>
            <a:ext cx="4779819" cy="1077218"/>
          </a:xfrm>
          <a:prstGeom prst="rect">
            <a:avLst/>
          </a:prstGeom>
          <a:noFill/>
        </p:spPr>
        <p:txBody>
          <a:bodyPr wrap="square" rtlCol="0">
            <a:spAutoFit/>
          </a:bodyPr>
          <a:lstStyle/>
          <a:p>
            <a:pPr algn="ctr"/>
            <a:r>
              <a:rPr lang="ar-JO" sz="3200" dirty="0"/>
              <a:t>عمل: الطالب داود نجمة</a:t>
            </a:r>
          </a:p>
          <a:p>
            <a:pPr algn="ctr"/>
            <a:r>
              <a:rPr lang="ar-JO" sz="3200" dirty="0"/>
              <a:t>الخامس (د)</a:t>
            </a:r>
            <a:endParaRPr lang="en-US" sz="3200" dirty="0"/>
          </a:p>
        </p:txBody>
      </p:sp>
    </p:spTree>
    <p:extLst>
      <p:ext uri="{BB962C8B-B14F-4D97-AF65-F5344CB8AC3E}">
        <p14:creationId xmlns:p14="http://schemas.microsoft.com/office/powerpoint/2010/main" val="4021434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45"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ppt_w</p:attrName>
                                        </p:attrNameLst>
                                      </p:cBhvr>
                                      <p:tavLst>
                                        <p:tav tm="0" fmla="#ppt_w*sin(2.5*pi*$)">
                                          <p:val>
                                            <p:fltVal val="0"/>
                                          </p:val>
                                        </p:tav>
                                        <p:tav tm="100000">
                                          <p:val>
                                            <p:fltVal val="1"/>
                                          </p:val>
                                        </p:tav>
                                      </p:tavLst>
                                    </p:anim>
                                    <p:anim calcmode="lin" valueType="num">
                                      <p:cBhvr>
                                        <p:cTn id="29" dur="2000" fill="hold"/>
                                        <p:tgtEl>
                                          <p:spTgt spid="3"/>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6"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40BF95-9C11-4399-9EED-9095405A4262}"/>
              </a:ext>
            </a:extLst>
          </p:cNvPr>
          <p:cNvSpPr/>
          <p:nvPr/>
        </p:nvSpPr>
        <p:spPr>
          <a:xfrm>
            <a:off x="2677886" y="0"/>
            <a:ext cx="9289727" cy="6001643"/>
          </a:xfrm>
          <a:prstGeom prst="rect">
            <a:avLst/>
          </a:prstGeom>
        </p:spPr>
        <p:txBody>
          <a:bodyPr wrap="square">
            <a:spAutoFit/>
          </a:bodyPr>
          <a:lstStyle/>
          <a:p>
            <a:pPr algn="r"/>
            <a:r>
              <a:rPr lang="ar-JO" sz="2400" dirty="0">
                <a:solidFill>
                  <a:schemeClr val="tx1">
                    <a:lumMod val="75000"/>
                    <a:lumOff val="25000"/>
                  </a:schemeClr>
                </a:solidFill>
                <a:latin typeface="Segoe UI" panose="020B0502040204020203" pitchFamily="34" charset="0"/>
                <a:ea typeface="Segoe UI Symbol" panose="020B0502040204020203" pitchFamily="34" charset="0"/>
                <a:cs typeface="Segoe UI" panose="020B0502040204020203" pitchFamily="34" charset="0"/>
              </a:rPr>
              <a:t>في إطار تدريبه ضابطاً في القوات المسلحة الأردنية، التحق بأكاديمية ساندهيرست العسكرية الملكية في المملكة المتحدة عام 1980، وبعد إنهاء علومه العسكرية فيها التحق بجامعة أكسفورد، حيث أنهى مساقاً في الدراسات الخاصة في شؤون الشرق الأوسط.</a:t>
            </a:r>
          </a:p>
          <a:p>
            <a:pPr algn="r"/>
            <a:r>
              <a:rPr lang="ar-JO" sz="2400" dirty="0">
                <a:solidFill>
                  <a:schemeClr val="tx1">
                    <a:lumMod val="75000"/>
                    <a:lumOff val="25000"/>
                  </a:schemeClr>
                </a:solidFill>
                <a:latin typeface="Segoe UI" panose="020B0502040204020203" pitchFamily="34" charset="0"/>
                <a:ea typeface="Segoe UI Symbol" panose="020B0502040204020203" pitchFamily="34" charset="0"/>
                <a:cs typeface="Segoe UI" panose="020B0502040204020203" pitchFamily="34" charset="0"/>
              </a:rPr>
              <a:t>ولدى عودته إلى أرض الوطن، التحق بالقوات المسلحة الأردنية برتبة ملازم أول، وخدمَ قائدَ فصيل ومساعدَ قائدِ سرية في اللواء المدرع الأربعين.</a:t>
            </a:r>
          </a:p>
          <a:p>
            <a:pPr algn="r"/>
            <a:r>
              <a:rPr lang="ar-JO" sz="2400" dirty="0">
                <a:solidFill>
                  <a:schemeClr val="tx1">
                    <a:lumMod val="75000"/>
                    <a:lumOff val="25000"/>
                  </a:schemeClr>
                </a:solidFill>
                <a:latin typeface="Segoe UI" panose="020B0502040204020203" pitchFamily="34" charset="0"/>
                <a:ea typeface="Segoe UI Symbol" panose="020B0502040204020203" pitchFamily="34" charset="0"/>
                <a:cs typeface="Segoe UI" panose="020B0502040204020203" pitchFamily="34" charset="0"/>
              </a:rPr>
              <a:t>وفي عام 1986 كان قائداً لسرية دبابات خدم في جناح الطائرات العمودية المضادّة للدبابات في سلاح الجو الأردني، وقد تأهّل قبل ذلك مظلّياً في القفز الحر وطياراً مقاتلاً على طائرات الكوبرا العمودية.</a:t>
            </a:r>
          </a:p>
          <a:p>
            <a:pPr algn="r"/>
            <a:r>
              <a:rPr lang="ar-JO" sz="2400" dirty="0">
                <a:solidFill>
                  <a:schemeClr val="tx1">
                    <a:lumMod val="75000"/>
                    <a:lumOff val="25000"/>
                  </a:schemeClr>
                </a:solidFill>
                <a:latin typeface="Segoe UI" panose="020B0502040204020203" pitchFamily="34" charset="0"/>
                <a:ea typeface="Segoe UI Symbol" panose="020B0502040204020203" pitchFamily="34" charset="0"/>
                <a:cs typeface="Segoe UI" panose="020B0502040204020203" pitchFamily="34" charset="0"/>
              </a:rPr>
              <a:t>وفي عام 1987 التحق جلالته بكلية الخدمة الخارجية في جامعة جورج تاون في واشنطن، كما  أنهى برنامج بحث ودراسة متقدمة في الشؤون الدولية في إطار برنامج "الماجسيتر في شؤون الخدمة الخارجية".</a:t>
            </a:r>
          </a:p>
          <a:p>
            <a:pPr algn="r"/>
            <a:r>
              <a:rPr lang="ar-JO" sz="2400" dirty="0">
                <a:solidFill>
                  <a:schemeClr val="tx1">
                    <a:lumMod val="75000"/>
                    <a:lumOff val="25000"/>
                  </a:schemeClr>
                </a:solidFill>
                <a:latin typeface="Segoe UI" panose="020B0502040204020203" pitchFamily="34" charset="0"/>
                <a:ea typeface="Segoe UI Symbol" panose="020B0502040204020203" pitchFamily="34" charset="0"/>
                <a:cs typeface="Segoe UI" panose="020B0502040204020203" pitchFamily="34" charset="0"/>
              </a:rPr>
              <a:t> وفي عام 1993 أصبح برتبة عقيد في قيادة اللواء المدرع الأربعين، ومن ثم أصبح مساعداً لقائد القوات الخاصة الملكية الأردنية، ثم قائداً لها برتبة عميد. وفي عام 1996 أعاد تنظيم القوات الخاصة لتتشكّل من وحدات مختارة لتكوّن قيادة العمليات الخاصة</a:t>
            </a:r>
            <a:r>
              <a:rPr lang="ar-JO" sz="2000" dirty="0">
                <a:latin typeface="Segoe UI" panose="020B0502040204020203" pitchFamily="34" charset="0"/>
                <a:ea typeface="Segoe UI Symbol" panose="020B0502040204020203" pitchFamily="34" charset="0"/>
                <a:cs typeface="Segoe UI" panose="020B0502040204020203" pitchFamily="34" charset="0"/>
              </a:rPr>
              <a:t>.</a:t>
            </a:r>
          </a:p>
        </p:txBody>
      </p:sp>
      <p:pic>
        <p:nvPicPr>
          <p:cNvPr id="1026" name="Picture 2" descr="Jordan's King Abdullah II takes part in special forces exercise - in  pictures">
            <a:extLst>
              <a:ext uri="{FF2B5EF4-FFF2-40B4-BE49-F238E27FC236}">
                <a16:creationId xmlns:a16="http://schemas.microsoft.com/office/drawing/2014/main" id="{D0DB956A-D813-4794-87FC-BA9CCFD20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00" y="3940630"/>
            <a:ext cx="2638557" cy="267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0713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9D81D-3D67-40E4-B793-2FD91B466941}"/>
              </a:ext>
            </a:extLst>
          </p:cNvPr>
          <p:cNvSpPr/>
          <p:nvPr/>
        </p:nvSpPr>
        <p:spPr>
          <a:xfrm>
            <a:off x="4844881" y="128198"/>
            <a:ext cx="6735193" cy="5262979"/>
          </a:xfrm>
          <a:prstGeom prst="rect">
            <a:avLst/>
          </a:prstGeom>
        </p:spPr>
        <p:txBody>
          <a:bodyPr wrap="square">
            <a:spAutoFit/>
          </a:bodyPr>
          <a:lstStyle/>
          <a:p>
            <a:pPr algn="r"/>
            <a:r>
              <a:rPr lang="ar-JO" sz="2400" dirty="0">
                <a:solidFill>
                  <a:srgbClr val="333333"/>
                </a:solidFill>
                <a:latin typeface="Segoe UI" panose="020B0502040204020203" pitchFamily="34" charset="0"/>
                <a:cs typeface="Segoe UI" panose="020B0502040204020203" pitchFamily="34" charset="0"/>
              </a:rPr>
              <a:t>وقد صدرت الإرادة الملكية السامية في 24 كانون الثاني 1999 بتعيينه ولياً للعهد.</a:t>
            </a:r>
          </a:p>
          <a:p>
            <a:pPr algn="r"/>
            <a:r>
              <a:rPr lang="ar-JO" sz="2400" dirty="0">
                <a:solidFill>
                  <a:srgbClr val="333333"/>
                </a:solidFill>
                <a:latin typeface="Segoe UI" panose="020B0502040204020203" pitchFamily="34" charset="0"/>
                <a:cs typeface="Segoe UI" panose="020B0502040204020203" pitchFamily="34" charset="0"/>
              </a:rPr>
              <a:t>وكان قبل ذلك قد تولّى ولاية العهد بموجب إرادة ملكية سامية صدرت وفقاً للمادة 28 من الدستور الأردني، منذ يوم ولادته في 30 كانون الثاني 1962 حتى 1 نيسان 1965.</a:t>
            </a:r>
          </a:p>
          <a:p>
            <a:pPr algn="r"/>
            <a:r>
              <a:rPr lang="ar-JO" sz="2400" dirty="0">
                <a:solidFill>
                  <a:srgbClr val="333333"/>
                </a:solidFill>
                <a:latin typeface="Segoe UI" panose="020B0502040204020203" pitchFamily="34" charset="0"/>
                <a:cs typeface="Segoe UI" panose="020B0502040204020203" pitchFamily="34" charset="0"/>
              </a:rPr>
              <a:t>اقترن جلالته بالملكة رانيا في 10 حزيران 1993، ورُزقا بنجلَين وابنتَين: سمو الأمير الحسين، ولي العهد، الذي وُلد في 28 حزيران 1994، وسمو الأميرة إيمان، وسموّ الأميرة سلمى، وسمو الأمير هاشم. </a:t>
            </a:r>
          </a:p>
          <a:p>
            <a:pPr algn="r"/>
            <a:r>
              <a:rPr lang="ar-JO" sz="2400" dirty="0">
                <a:latin typeface="Segoe UI" panose="020B0502040204020203" pitchFamily="34" charset="0"/>
                <a:cs typeface="Segoe UI" panose="020B0502040204020203" pitchFamily="34" charset="0"/>
              </a:rPr>
              <a:t>تسلم جلالة الملك عبدالله الثاني سلطاته الدستورية ملكاً للمملكة الأردنية الهاشمية، في السابع من شهر شباط/فبراير 1999م، يوم وفاة والده جلالة الملك الحسين بن طلال، طيب الله ثراه</a:t>
            </a:r>
            <a:endParaRPr lang="ar-JO" sz="2400" dirty="0">
              <a:solidFill>
                <a:srgbClr val="333333"/>
              </a:solidFill>
              <a:latin typeface="Segoe UI" panose="020B0502040204020203" pitchFamily="34" charset="0"/>
              <a:cs typeface="Segoe UI" panose="020B0502040204020203" pitchFamily="34" charset="0"/>
            </a:endParaRPr>
          </a:p>
        </p:txBody>
      </p:sp>
      <p:pic>
        <p:nvPicPr>
          <p:cNvPr id="1026" name="Picture 2" descr="Queen Rania and Jordan Royal Family's Photo 2016">
            <a:extLst>
              <a:ext uri="{FF2B5EF4-FFF2-40B4-BE49-F238E27FC236}">
                <a16:creationId xmlns:a16="http://schemas.microsoft.com/office/drawing/2014/main" id="{A16A0295-7E58-45BF-A840-67FAC3F56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 y="2971800"/>
            <a:ext cx="4680856" cy="365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943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293A5-5B02-4491-8D86-CA955F20762A}"/>
              </a:ext>
            </a:extLst>
          </p:cNvPr>
          <p:cNvSpPr/>
          <p:nvPr/>
        </p:nvSpPr>
        <p:spPr>
          <a:xfrm>
            <a:off x="2492406" y="0"/>
            <a:ext cx="9699594" cy="7602081"/>
          </a:xfrm>
          <a:prstGeom prst="rect">
            <a:avLst/>
          </a:prstGeom>
        </p:spPr>
        <p:txBody>
          <a:bodyPr wrap="square">
            <a:spAutoFit/>
          </a:bodyPr>
          <a:lstStyle/>
          <a:p>
            <a:pPr algn="r"/>
            <a:r>
              <a:rPr lang="ar-JO" sz="2000" b="1" dirty="0">
                <a:latin typeface="Segoe UI" panose="020B0502040204020203" pitchFamily="34" charset="0"/>
                <a:cs typeface="Segoe UI" panose="020B0502040204020203" pitchFamily="34" charset="0"/>
              </a:rPr>
              <a:t>إنجازات الملك عبدالله الثاني بن الحسين:</a:t>
            </a:r>
            <a:endParaRPr lang="ar-JO" sz="2000" dirty="0">
              <a:latin typeface="Segoe UI" panose="020B0502040204020203" pitchFamily="34" charset="0"/>
              <a:cs typeface="Segoe UI" panose="020B0502040204020203" pitchFamily="34" charset="0"/>
            </a:endParaRPr>
          </a:p>
          <a:p>
            <a:pPr algn="r"/>
            <a:r>
              <a:rPr lang="ar-JO" sz="2000" b="1" dirty="0">
                <a:latin typeface="Segoe UI" panose="020B0502040204020203" pitchFamily="34" charset="0"/>
                <a:cs typeface="Segoe UI" panose="020B0502040204020203" pitchFamily="34" charset="0"/>
              </a:rPr>
              <a:t>1- التعليم</a:t>
            </a:r>
            <a:endParaRPr lang="ar-JO" sz="2000" dirty="0">
              <a:latin typeface="Segoe UI" panose="020B0502040204020203" pitchFamily="34" charset="0"/>
              <a:cs typeface="Segoe UI" panose="020B0502040204020203" pitchFamily="34" charset="0"/>
            </a:endParaRPr>
          </a:p>
          <a:p>
            <a:pPr algn="r"/>
            <a:r>
              <a:rPr lang="ar-JO" sz="2000" dirty="0">
                <a:latin typeface="Segoe UI" panose="020B0502040204020203" pitchFamily="34" charset="0"/>
                <a:cs typeface="Segoe UI" panose="020B0502040204020203" pitchFamily="34" charset="0"/>
              </a:rPr>
              <a:t>وضع الملك عبدالله الثاني بن الحسين رؤيته التعليمية لجعل الأردن بوابة متقدمة في مجال تطوير تكنولوجيا المعلومات والاتصالات؛ لتمكين الطلبة من مواكبة الاحتياجات المحلية والدولية.</a:t>
            </a:r>
          </a:p>
          <a:p>
            <a:pPr algn="r"/>
            <a:r>
              <a:rPr lang="ar-JO" sz="2000" b="1" dirty="0">
                <a:latin typeface="Segoe UI" panose="020B0502040204020203" pitchFamily="34" charset="0"/>
                <a:cs typeface="Segoe UI" panose="020B0502040204020203" pitchFamily="34" charset="0"/>
              </a:rPr>
              <a:t>2- الصحة</a:t>
            </a:r>
            <a:endParaRPr lang="ar-JO" sz="2000" dirty="0">
              <a:latin typeface="Segoe UI" panose="020B0502040204020203" pitchFamily="34" charset="0"/>
              <a:cs typeface="Segoe UI" panose="020B0502040204020203" pitchFamily="34" charset="0"/>
            </a:endParaRPr>
          </a:p>
          <a:p>
            <a:pPr algn="r"/>
            <a:r>
              <a:rPr lang="ar-JO" sz="2000" dirty="0">
                <a:latin typeface="Segoe UI" panose="020B0502040204020203" pitchFamily="34" charset="0"/>
                <a:cs typeface="Segoe UI" panose="020B0502040204020203" pitchFamily="34" charset="0"/>
              </a:rPr>
              <a:t>- توسيع مظلة التأمين الصحي لتشمل قطاعات أكبر من المواطنين.</a:t>
            </a:r>
          </a:p>
          <a:p>
            <a:pPr algn="r"/>
            <a:r>
              <a:rPr lang="ar-JO" sz="2000" dirty="0">
                <a:latin typeface="Segoe UI" panose="020B0502040204020203" pitchFamily="34" charset="0"/>
                <a:cs typeface="Segoe UI" panose="020B0502040204020203" pitchFamily="34" charset="0"/>
              </a:rPr>
              <a:t>- إنشاء المستشفيات مثل مستشفى الامير حمزة، وغيرها..</a:t>
            </a:r>
          </a:p>
          <a:p>
            <a:pPr algn="r"/>
            <a:r>
              <a:rPr lang="ar-JO" sz="2000" dirty="0">
                <a:latin typeface="Segoe UI" panose="020B0502040204020203" pitchFamily="34" charset="0"/>
                <a:cs typeface="Segoe UI" panose="020B0502040204020203" pitchFamily="34" charset="0"/>
              </a:rPr>
              <a:t>- تزويد المستشفيات بالأجهزة الحديثة والمتطورة لتقدم أفضل خدمة للمواطن.</a:t>
            </a:r>
          </a:p>
          <a:p>
            <a:pPr algn="r"/>
            <a:r>
              <a:rPr lang="ar-JO" sz="2000" b="1" dirty="0">
                <a:latin typeface="Segoe UI" panose="020B0502040204020203" pitchFamily="34" charset="0"/>
                <a:cs typeface="Segoe UI" panose="020B0502040204020203" pitchFamily="34" charset="0"/>
              </a:rPr>
              <a:t>3- المجال الاقتصادي </a:t>
            </a:r>
            <a:endParaRPr lang="ar-JO" sz="2000" dirty="0">
              <a:latin typeface="Segoe UI" panose="020B0502040204020203" pitchFamily="34" charset="0"/>
              <a:cs typeface="Segoe UI" panose="020B0502040204020203" pitchFamily="34" charset="0"/>
            </a:endParaRPr>
          </a:p>
          <a:p>
            <a:pPr algn="r"/>
            <a:r>
              <a:rPr lang="ar-JO" sz="2000" dirty="0">
                <a:latin typeface="Segoe UI" panose="020B0502040204020203" pitchFamily="34" charset="0"/>
                <a:cs typeface="Segoe UI" panose="020B0502040204020203" pitchFamily="34" charset="0"/>
              </a:rPr>
              <a:t>تطور القطاع الاقتصادي في عدة مجالات وهي:</a:t>
            </a:r>
          </a:p>
          <a:p>
            <a:pPr algn="r"/>
            <a:r>
              <a:rPr lang="ar-JO" sz="2000" dirty="0">
                <a:latin typeface="Segoe UI" panose="020B0502040204020203" pitchFamily="34" charset="0"/>
                <a:cs typeface="Segoe UI" panose="020B0502040204020203" pitchFamily="34" charset="0"/>
              </a:rPr>
              <a:t>- المجال الزراعي</a:t>
            </a:r>
          </a:p>
          <a:p>
            <a:pPr algn="r"/>
            <a:r>
              <a:rPr lang="ar-JO" sz="2000" dirty="0">
                <a:latin typeface="Segoe UI" panose="020B0502040204020203" pitchFamily="34" charset="0"/>
                <a:cs typeface="Segoe UI" panose="020B0502040204020203" pitchFamily="34" charset="0"/>
              </a:rPr>
              <a:t>- المجال التجاري</a:t>
            </a:r>
          </a:p>
          <a:p>
            <a:pPr algn="r"/>
            <a:r>
              <a:rPr lang="ar-JO" sz="2000" dirty="0">
                <a:latin typeface="Segoe UI" panose="020B0502040204020203" pitchFamily="34" charset="0"/>
                <a:cs typeface="Segoe UI" panose="020B0502040204020203" pitchFamily="34" charset="0"/>
              </a:rPr>
              <a:t>- المجال الصناعي</a:t>
            </a:r>
          </a:p>
          <a:p>
            <a:pPr algn="r"/>
            <a:r>
              <a:rPr lang="ar-JO" sz="2000" dirty="0">
                <a:latin typeface="Segoe UI" panose="020B0502040204020203" pitchFamily="34" charset="0"/>
                <a:cs typeface="Segoe UI" panose="020B0502040204020203" pitchFamily="34" charset="0"/>
              </a:rPr>
              <a:t>- المجال السياحي</a:t>
            </a:r>
          </a:p>
          <a:p>
            <a:pPr algn="r"/>
            <a:r>
              <a:rPr lang="ar-JO" sz="2000" b="1" dirty="0">
                <a:latin typeface="Segoe UI" panose="020B0502040204020203" pitchFamily="34" charset="0"/>
                <a:cs typeface="Segoe UI" panose="020B0502040204020203" pitchFamily="34" charset="0"/>
              </a:rPr>
              <a:t>4- المجال الاجتماعي</a:t>
            </a:r>
            <a:endParaRPr lang="ar-JO" sz="2000" dirty="0">
              <a:latin typeface="Segoe UI" panose="020B0502040204020203" pitchFamily="34" charset="0"/>
              <a:cs typeface="Segoe UI" panose="020B0502040204020203" pitchFamily="34" charset="0"/>
            </a:endParaRPr>
          </a:p>
          <a:p>
            <a:pPr algn="r"/>
            <a:r>
              <a:rPr lang="ar-JO" sz="2000" dirty="0">
                <a:latin typeface="Segoe UI" panose="020B0502040204020203" pitchFamily="34" charset="0"/>
                <a:cs typeface="Segoe UI" panose="020B0502040204020203" pitchFamily="34" charset="0"/>
              </a:rPr>
              <a:t>اهتم الملك عبدالله الثاني بفئات المجتمع في كافة المحافظات ، فقام بزيارات تفقدية</a:t>
            </a:r>
          </a:p>
          <a:p>
            <a:pPr algn="r"/>
            <a:r>
              <a:rPr lang="ar-JO" sz="2000" dirty="0">
                <a:latin typeface="Segoe UI" panose="020B0502040204020203" pitchFamily="34" charset="0"/>
                <a:cs typeface="Segoe UI" panose="020B0502040204020203" pitchFamily="34" charset="0"/>
              </a:rPr>
              <a:t>متعددة لمختلف المناطق في البوادي والأرياف والمدن وتركزت هذه الزيارات على المناطق النائية ، ونتج عن هذه الزيارات التفقدية :</a:t>
            </a:r>
          </a:p>
          <a:p>
            <a:pPr algn="r"/>
            <a:r>
              <a:rPr lang="ar-JO" sz="2000" dirty="0">
                <a:latin typeface="Segoe UI" panose="020B0502040204020203" pitchFamily="34" charset="0"/>
                <a:cs typeface="Segoe UI" panose="020B0502040204020203" pitchFamily="34" charset="0"/>
              </a:rPr>
              <a:t>- الاطلاع المباشر من قبل الملك على الأوضاع الاجمتاعية</a:t>
            </a:r>
          </a:p>
          <a:p>
            <a:pPr algn="r"/>
            <a:r>
              <a:rPr lang="ar-JO" sz="2000" dirty="0">
                <a:latin typeface="Segoe UI" panose="020B0502040204020203" pitchFamily="34" charset="0"/>
                <a:cs typeface="Segoe UI" panose="020B0502040204020203" pitchFamily="34" charset="0"/>
              </a:rPr>
              <a:t>- استحدا صناديق التنمية مثل الصندوق الهاشمي لتنمية البادية الاردنية </a:t>
            </a:r>
          </a:p>
          <a:p>
            <a:pPr algn="r"/>
            <a:r>
              <a:rPr lang="ar-JO" sz="2000" dirty="0">
                <a:latin typeface="Segoe UI" panose="020B0502040204020203" pitchFamily="34" charset="0"/>
                <a:cs typeface="Segoe UI" panose="020B0502040204020203" pitchFamily="34" charset="0"/>
              </a:rPr>
              <a:t>- التنمية الاقتصادية والاستغلال الأمثل للموارد لرفع المستوى المعيشي</a:t>
            </a:r>
          </a:p>
          <a:p>
            <a:br>
              <a:rPr lang="ar-JO" sz="2400" dirty="0"/>
            </a:br>
            <a:endParaRPr lang="en-US" sz="2400" dirty="0"/>
          </a:p>
        </p:txBody>
      </p:sp>
      <p:pic>
        <p:nvPicPr>
          <p:cNvPr id="2050" name="Picture 2" descr="German Jordanian University - Wikipedia">
            <a:extLst>
              <a:ext uri="{FF2B5EF4-FFF2-40B4-BE49-F238E27FC236}">
                <a16:creationId xmlns:a16="http://schemas.microsoft.com/office/drawing/2014/main" id="{0DC5E35F-BAC1-4D56-B376-1CF2C0104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 y="2560320"/>
            <a:ext cx="3982720" cy="212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8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1" presetClass="entr" presetSubtype="1"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1)">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114</TotalTime>
  <Words>147</Words>
  <Application>Microsoft Office PowerPoint</Application>
  <PresentationFormat>Widescreen</PresentationFormat>
  <Paragraphs>33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Arabic Typesetting</vt:lpstr>
      <vt:lpstr>Arial</vt:lpstr>
      <vt:lpstr>Gill Sans MT</vt:lpstr>
      <vt:lpstr>Segoe UI</vt:lpstr>
      <vt:lpstr>Gallery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الملك عبدالله الثاني</dc:title>
  <dc:creator>salem nijmeh</dc:creator>
  <cp:lastModifiedBy>salem nijmeh</cp:lastModifiedBy>
  <cp:revision>21</cp:revision>
  <dcterms:created xsi:type="dcterms:W3CDTF">2022-11-29T17:08:30Z</dcterms:created>
  <dcterms:modified xsi:type="dcterms:W3CDTF">2022-11-30T20:53:59Z</dcterms:modified>
</cp:coreProperties>
</file>