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1"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E17A57B-D7EB-4CE9-B14D-0C0E3705ECE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66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DAE86-2DD0-4D66-B92B-0D92778B81C2}"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322032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62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175347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24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1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71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73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372776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BDAE86-2DD0-4D66-B92B-0D92778B81C2}"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A57B-D7EB-4CE9-B14D-0C0E3705ECE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3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BDAE86-2DD0-4D66-B92B-0D92778B81C2}"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14755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BDAE86-2DD0-4D66-B92B-0D92778B81C2}"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7A57B-D7EB-4CE9-B14D-0C0E3705ECE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76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BDAE86-2DD0-4D66-B92B-0D92778B81C2}"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7A57B-D7EB-4CE9-B14D-0C0E3705EC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18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DAE86-2DD0-4D66-B92B-0D92778B81C2}"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398762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DAE86-2DD0-4D66-B92B-0D92778B81C2}"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A57B-D7EB-4CE9-B14D-0C0E3705ECE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38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BDAE86-2DD0-4D66-B92B-0D92778B81C2}"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A57B-D7EB-4CE9-B14D-0C0E3705ECE1}" type="slidenum">
              <a:rPr lang="en-US" smtClean="0"/>
              <a:t>‹#›</a:t>
            </a:fld>
            <a:endParaRPr lang="en-US"/>
          </a:p>
        </p:txBody>
      </p:sp>
    </p:spTree>
    <p:extLst>
      <p:ext uri="{BB962C8B-B14F-4D97-AF65-F5344CB8AC3E}">
        <p14:creationId xmlns:p14="http://schemas.microsoft.com/office/powerpoint/2010/main" val="73226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BDAE86-2DD0-4D66-B92B-0D92778B81C2}" type="datetimeFigureOut">
              <a:rPr lang="en-US" smtClean="0"/>
              <a:t>11/30/2022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17A57B-D7EB-4CE9-B14D-0C0E3705ECE1}" type="slidenum">
              <a:rPr lang="en-US" smtClean="0"/>
              <a:t>‹#›</a:t>
            </a:fld>
            <a:endParaRPr lang="en-US"/>
          </a:p>
        </p:txBody>
      </p:sp>
    </p:spTree>
    <p:extLst>
      <p:ext uri="{BB962C8B-B14F-4D97-AF65-F5344CB8AC3E}">
        <p14:creationId xmlns:p14="http://schemas.microsoft.com/office/powerpoint/2010/main" val="33320280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A6F6-CDE3-D148-3CF1-A494505E7D85}"/>
              </a:ext>
            </a:extLst>
          </p:cNvPr>
          <p:cNvSpPr>
            <a:spLocks noGrp="1"/>
          </p:cNvSpPr>
          <p:nvPr>
            <p:ph type="ctrTitle"/>
          </p:nvPr>
        </p:nvSpPr>
        <p:spPr/>
        <p:txBody>
          <a:bodyPr/>
          <a:lstStyle/>
          <a:p>
            <a:r>
              <a:rPr lang="ar-JO" b="1" dirty="0">
                <a:latin typeface="Microsoft Sans Serif" panose="020B0604020202020204" pitchFamily="34" charset="0"/>
                <a:ea typeface="Microsoft Sans Serif" panose="020B0604020202020204" pitchFamily="34" charset="0"/>
                <a:cs typeface="Microsoft Sans Serif" panose="020B0604020202020204" pitchFamily="34" charset="0"/>
              </a:rPr>
              <a:t>جلالة الملك الحسين </a:t>
            </a:r>
            <a:endParaRPr lang="en-US"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ubtitle 2">
            <a:extLst>
              <a:ext uri="{FF2B5EF4-FFF2-40B4-BE49-F238E27FC236}">
                <a16:creationId xmlns:a16="http://schemas.microsoft.com/office/drawing/2014/main" id="{73AF88BC-EB90-379C-6087-47C1F4CED6A9}"/>
              </a:ext>
            </a:extLst>
          </p:cNvPr>
          <p:cNvSpPr>
            <a:spLocks noGrp="1"/>
          </p:cNvSpPr>
          <p:nvPr>
            <p:ph type="subTitle" idx="1"/>
          </p:nvPr>
        </p:nvSpPr>
        <p:spPr/>
        <p:txBody>
          <a:bodyPr>
            <a:normAutofit/>
          </a:bodyPr>
          <a:lstStyle/>
          <a:p>
            <a:r>
              <a:rPr lang="ar-JO" sz="2800" dirty="0"/>
              <a:t>عمل الطالب: فهد الصالح</a:t>
            </a:r>
            <a:endParaRPr lang="en-US" sz="2800" dirty="0"/>
          </a:p>
        </p:txBody>
      </p:sp>
    </p:spTree>
    <p:extLst>
      <p:ext uri="{BB962C8B-B14F-4D97-AF65-F5344CB8AC3E}">
        <p14:creationId xmlns:p14="http://schemas.microsoft.com/office/powerpoint/2010/main" val="11518648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4FAB-B70F-0E3F-CC46-A38E1B497A55}"/>
              </a:ext>
            </a:extLst>
          </p:cNvPr>
          <p:cNvSpPr>
            <a:spLocks noGrp="1"/>
          </p:cNvSpPr>
          <p:nvPr>
            <p:ph type="title"/>
          </p:nvPr>
        </p:nvSpPr>
        <p:spPr/>
        <p:txBody>
          <a:bodyPr/>
          <a:lstStyle/>
          <a:p>
            <a:r>
              <a:rPr lang="ar-JO" dirty="0"/>
              <a:t>الملك الباني</a:t>
            </a:r>
            <a:endParaRPr lang="en-US" dirty="0"/>
          </a:p>
        </p:txBody>
      </p:sp>
      <p:pic>
        <p:nvPicPr>
          <p:cNvPr id="10" name="Picture Placeholder 9">
            <a:extLst>
              <a:ext uri="{FF2B5EF4-FFF2-40B4-BE49-F238E27FC236}">
                <a16:creationId xmlns:a16="http://schemas.microsoft.com/office/drawing/2014/main" id="{CE6CFB1A-26E1-E8C1-F569-0221E6CE97C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149" r="8149"/>
          <a:stretch>
            <a:fillRect/>
          </a:stretch>
        </p:blipFill>
        <p:spPr/>
      </p:pic>
      <p:sp>
        <p:nvSpPr>
          <p:cNvPr id="4" name="Text Placeholder 3">
            <a:extLst>
              <a:ext uri="{FF2B5EF4-FFF2-40B4-BE49-F238E27FC236}">
                <a16:creationId xmlns:a16="http://schemas.microsoft.com/office/drawing/2014/main" id="{BEF58784-F255-C096-C9A4-8D9579A1F9F6}"/>
              </a:ext>
            </a:extLst>
          </p:cNvPr>
          <p:cNvSpPr>
            <a:spLocks noGrp="1"/>
          </p:cNvSpPr>
          <p:nvPr>
            <p:ph type="body" sz="half" idx="2"/>
          </p:nvPr>
        </p:nvSpPr>
        <p:spPr/>
        <p:txBody>
          <a:bodyPr/>
          <a:lstStyle/>
          <a:p>
            <a:r>
              <a:rPr lang="ar-JO" b="0" i="0" dirty="0">
                <a:solidFill>
                  <a:srgbClr val="202124"/>
                </a:solidFill>
                <a:effectLst/>
                <a:latin typeface="arial" panose="020B0604020202020204" pitchFamily="34" charset="0"/>
              </a:rPr>
              <a:t>تولى الحكم في الحادي عشر من أغسطس عام 1952 وحتى وفاته في السابع من فبراير عام 1999.</a:t>
            </a:r>
            <a:endParaRPr lang="en-US" dirty="0"/>
          </a:p>
        </p:txBody>
      </p:sp>
    </p:spTree>
    <p:extLst>
      <p:ext uri="{BB962C8B-B14F-4D97-AF65-F5344CB8AC3E}">
        <p14:creationId xmlns:p14="http://schemas.microsoft.com/office/powerpoint/2010/main" val="2675003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89CA-953F-8783-3EEE-C77628602574}"/>
              </a:ext>
            </a:extLst>
          </p:cNvPr>
          <p:cNvSpPr>
            <a:spLocks noGrp="1"/>
          </p:cNvSpPr>
          <p:nvPr>
            <p:ph type="title"/>
          </p:nvPr>
        </p:nvSpPr>
        <p:spPr/>
        <p:txBody>
          <a:bodyPr/>
          <a:lstStyle/>
          <a:p>
            <a:r>
              <a:rPr lang="ar-JO" dirty="0"/>
              <a:t>نبذة عن حياته</a:t>
            </a:r>
            <a:endParaRPr lang="en-US" dirty="0"/>
          </a:p>
        </p:txBody>
      </p:sp>
      <p:sp>
        <p:nvSpPr>
          <p:cNvPr id="7" name="Content Placeholder 6">
            <a:extLst>
              <a:ext uri="{FF2B5EF4-FFF2-40B4-BE49-F238E27FC236}">
                <a16:creationId xmlns:a16="http://schemas.microsoft.com/office/drawing/2014/main" id="{C29581D7-0F4C-A6BB-3695-E1B6CFA75F1C}"/>
              </a:ext>
            </a:extLst>
          </p:cNvPr>
          <p:cNvSpPr>
            <a:spLocks noGrp="1"/>
          </p:cNvSpPr>
          <p:nvPr>
            <p:ph idx="1"/>
          </p:nvPr>
        </p:nvSpPr>
        <p:spPr/>
        <p:txBody>
          <a:bodyPr>
            <a:normAutofit/>
          </a:bodyPr>
          <a:lstStyle/>
          <a:p>
            <a:pPr algn="r"/>
            <a:r>
              <a:rPr lang="ar-JO" b="0" i="0" dirty="0">
                <a:solidFill>
                  <a:schemeClr val="tx1"/>
                </a:solidFill>
                <a:effectLst/>
                <a:latin typeface="Arabic Typesetting" panose="03020402040406030203" pitchFamily="66" charset="-78"/>
                <a:cs typeface="Arabic Typesetting" panose="03020402040406030203" pitchFamily="66" charset="-78"/>
              </a:rPr>
              <a:t>وُلد جلالة الملك الحسين بن طلال في عمّان في 14 تشرين الثاني 1935، وتربّى في كنف والدَيه (جلالة الملك طلال بن عبدالله وجلالة الملكة زين الشرف بنت جميل) وجدِّه جلالة الملك المؤسس عبدالله بن الحسين، الذي أورثه القيمَ الرفيعة والمبادئ العظيمة.</a:t>
            </a:r>
            <a:br>
              <a:rPr lang="ar-JO" dirty="0">
                <a:solidFill>
                  <a:schemeClr val="tx1"/>
                </a:solidFill>
                <a:latin typeface="Arabic Typesetting" panose="03020402040406030203" pitchFamily="66" charset="-78"/>
                <a:cs typeface="Arabic Typesetting" panose="03020402040406030203" pitchFamily="66" charset="-78"/>
              </a:rPr>
            </a:br>
            <a:r>
              <a:rPr lang="ar-JO" b="0" i="0" dirty="0">
                <a:solidFill>
                  <a:schemeClr val="tx1"/>
                </a:solidFill>
                <a:effectLst/>
                <a:latin typeface="Arabic Typesetting" panose="03020402040406030203" pitchFamily="66" charset="-78"/>
                <a:cs typeface="Arabic Typesetting" panose="03020402040406030203" pitchFamily="66" charset="-78"/>
              </a:rPr>
              <a:t>أنهى الحسين دراسته الابتدائية في الكلية العلمية الإسلامية بعمّان، ثم سافر إلى مصر لمواصلة تعليمه الثانوي في مدرسة فكتوريا بالإسكندرية (1949/1950). وبعدما تولّى الملك طلال سلطاته الدستورية، أصدر إرادته الملكية بتعيين أكبر أبنائه؛ الأمير الحسين، ولياً للعهد في 9 أيلول 1951. ثم توجّه الحسين إلى بريطانيا لإكمال تعليمه في مدرسة هارو.</a:t>
            </a:r>
            <a:br>
              <a:rPr lang="ar-JO" dirty="0">
                <a:solidFill>
                  <a:schemeClr val="tx1"/>
                </a:solidFill>
                <a:latin typeface="Arabic Typesetting" panose="03020402040406030203" pitchFamily="66" charset="-78"/>
                <a:cs typeface="Arabic Typesetting" panose="03020402040406030203" pitchFamily="66" charset="-78"/>
              </a:rPr>
            </a:br>
            <a:r>
              <a:rPr lang="ar-JO" b="0" i="0" dirty="0">
                <a:solidFill>
                  <a:schemeClr val="tx1"/>
                </a:solidFill>
                <a:effectLst/>
                <a:latin typeface="Arabic Typesetting" panose="03020402040406030203" pitchFamily="66" charset="-78"/>
                <a:cs typeface="Arabic Typesetting" panose="03020402040406030203" pitchFamily="66" charset="-78"/>
              </a:rPr>
              <a:t>وعلى إثر مرض الملك طلال الذي حالَ دون استمراره في الحكم، نودي بالأمير الحسين بن طلال، ملكاً على المملكة الأردنية الهاشمية في 11 آب 1952. ولمّا كان الحسين في السابعة عشرة من عمره حينذاك، فقد شُكّل مجلس وصاية على العرش، بينما واصل الحسين تعليمه ملتحقاً منذ 19 أيلول 1952 بأكاديمية ساندهيرست العسكرية الملكية في المملكة المتحدة، حيث تلقى تعليمه العسكري وتخرج فيها مطلع عام 1953.</a:t>
            </a:r>
            <a:endParaRPr lang="en-US"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540859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316E-9CB3-B903-EDC5-A89845115D9B}"/>
              </a:ext>
            </a:extLst>
          </p:cNvPr>
          <p:cNvSpPr>
            <a:spLocks noGrp="1"/>
          </p:cNvSpPr>
          <p:nvPr>
            <p:ph type="title"/>
          </p:nvPr>
        </p:nvSpPr>
        <p:spPr/>
        <p:txBody>
          <a:bodyPr/>
          <a:lstStyle/>
          <a:p>
            <a:r>
              <a:rPr lang="ar-JO" dirty="0"/>
              <a:t>اهم انجازات الملك الحسين بن طلال</a:t>
            </a:r>
            <a:endParaRPr lang="en-US" dirty="0"/>
          </a:p>
        </p:txBody>
      </p:sp>
      <p:sp>
        <p:nvSpPr>
          <p:cNvPr id="3" name="Content Placeholder 2">
            <a:extLst>
              <a:ext uri="{FF2B5EF4-FFF2-40B4-BE49-F238E27FC236}">
                <a16:creationId xmlns:a16="http://schemas.microsoft.com/office/drawing/2014/main" id="{4E9A6094-29BB-B05B-65DF-996000497FA7}"/>
              </a:ext>
            </a:extLst>
          </p:cNvPr>
          <p:cNvSpPr>
            <a:spLocks noGrp="1"/>
          </p:cNvSpPr>
          <p:nvPr>
            <p:ph idx="1"/>
          </p:nvPr>
        </p:nvSpPr>
        <p:spPr>
          <a:xfrm>
            <a:off x="1295401" y="2556931"/>
            <a:ext cx="9601196" cy="3532783"/>
          </a:xfrm>
        </p:spPr>
        <p:txBody>
          <a:bodyPr>
            <a:normAutofit/>
          </a:bodyPr>
          <a:lstStyle/>
          <a:p>
            <a:pPr marL="3657600" lvl="8" indent="0" algn="r">
              <a:buNone/>
            </a:pPr>
            <a:r>
              <a:rPr lang="ar-JO" b="1" i="0" dirty="0">
                <a:solidFill>
                  <a:srgbClr val="333333"/>
                </a:solidFill>
                <a:effectLst/>
                <a:latin typeface="cairo"/>
              </a:rPr>
              <a:t>1-تعزيز النهج الديمقراطي : </a:t>
            </a:r>
            <a:endParaRPr lang="ar-JO" b="0" i="0" dirty="0">
              <a:solidFill>
                <a:srgbClr val="333333"/>
              </a:solidFill>
              <a:effectLst/>
              <a:latin typeface="cairo"/>
            </a:endParaRPr>
          </a:p>
          <a:p>
            <a:pPr marL="0" indent="0" algn="r">
              <a:buNone/>
            </a:pPr>
            <a:r>
              <a:rPr lang="ar-JO" sz="1800" b="0" i="0" dirty="0">
                <a:solidFill>
                  <a:srgbClr val="333333"/>
                </a:solidFill>
                <a:effectLst/>
                <a:latin typeface="cairo"/>
              </a:rPr>
              <a:t> سعى الملك الحسين بن طلال منذ مطلع عهده إلى تعزيز النهج الديمقراطي ، وتفعيل الحريات السياسية ، فظهرت الأحزاب السياسية باتجاهاتها الفكرية كافة على الساحة الأردنية وتأسست النقابات العمالية والمهنية ونشطت الصحافة في البلاد الأمر الذي زاد من الوعي السياسي ورسخ الشعور القومي ، والانتماء الوطني عند الأردنيين.</a:t>
            </a:r>
          </a:p>
          <a:p>
            <a:pPr marL="0" indent="0" algn="r">
              <a:buNone/>
            </a:pPr>
            <a:r>
              <a:rPr lang="ar-JO" sz="1400" b="1" i="0" dirty="0">
                <a:solidFill>
                  <a:srgbClr val="333333"/>
                </a:solidFill>
                <a:effectLst/>
                <a:latin typeface="cairo"/>
              </a:rPr>
              <a:t>2-تعريب قيادة الجيش : </a:t>
            </a:r>
            <a:endParaRPr lang="ar-JO" sz="1400" b="0" i="0" dirty="0">
              <a:solidFill>
                <a:srgbClr val="333333"/>
              </a:solidFill>
              <a:effectLst/>
              <a:latin typeface="cairo"/>
            </a:endParaRPr>
          </a:p>
          <a:p>
            <a:pPr marL="0" indent="0" algn="r">
              <a:buNone/>
            </a:pPr>
            <a:r>
              <a:rPr lang="ar-JO" sz="1400" b="0" i="0" dirty="0">
                <a:solidFill>
                  <a:srgbClr val="333333"/>
                </a:solidFill>
                <a:effectLst/>
                <a:latin typeface="cairo"/>
              </a:rPr>
              <a:t>استكمالا لتحقيق السيادة الوطنية الأردنية أتخذ الملك الحسين بن طلال قراره التاريخي في الأول من آذار عام 1956م بتعريب قيادة الجيش العربي الأردني ، والاستغناء عن خدمات جون كلوب قائد الجيش والضباط الانجليز وإنهاء المعاهدة الأردنية البريطانية عام 1957م .</a:t>
            </a:r>
          </a:p>
          <a:p>
            <a:pPr marL="0" indent="0" algn="r">
              <a:buNone/>
            </a:pPr>
            <a:r>
              <a:rPr lang="ar-JO" sz="1600" b="1" i="0" dirty="0">
                <a:solidFill>
                  <a:srgbClr val="333333"/>
                </a:solidFill>
                <a:effectLst/>
                <a:latin typeface="cairo"/>
              </a:rPr>
              <a:t>3-التعديلات الدستورية : </a:t>
            </a:r>
            <a:endParaRPr lang="ar-JO" sz="1600" b="0" i="0" dirty="0">
              <a:solidFill>
                <a:srgbClr val="333333"/>
              </a:solidFill>
              <a:effectLst/>
              <a:latin typeface="cairo"/>
            </a:endParaRPr>
          </a:p>
          <a:p>
            <a:pPr marL="0" indent="0" algn="r">
              <a:buNone/>
            </a:pPr>
            <a:r>
              <a:rPr lang="ar-JO" sz="1600" b="0" i="0" dirty="0">
                <a:solidFill>
                  <a:srgbClr val="333333"/>
                </a:solidFill>
                <a:effectLst/>
                <a:latin typeface="cairo"/>
              </a:rPr>
              <a:t> أجريت تعديلات عدة على الدستور في عهد الملك الحسين بما يتناسب مع التطورات السياسية الداخلية ، وبالرغم من التحديات التي واجهت الأردن والمتمثلة بالصراع  مع إسرائيل وما ترتب عليها من تعطل المؤسسات الدستورية إلا أن الأردن استطاع العودة إلى الحياة النيابية في عام 1984م وتفعيل الحياة السياسية والحزبية عن طريق انتخابات عام 1989م والميثاق الوطني عام 1991م وقانون الأحزاب عام 1992م . </a:t>
            </a:r>
          </a:p>
          <a:p>
            <a:pPr marL="0" indent="0" algn="r">
              <a:buNone/>
            </a:pPr>
            <a:endParaRPr lang="ar-JO" sz="1400" b="0" i="0" dirty="0">
              <a:solidFill>
                <a:srgbClr val="333333"/>
              </a:solidFill>
              <a:effectLst/>
              <a:latin typeface="cairo"/>
            </a:endParaRPr>
          </a:p>
          <a:p>
            <a:pPr marL="0" indent="0" algn="r">
              <a:buNone/>
            </a:pPr>
            <a:endParaRPr lang="ar-JO" sz="1400" b="0" i="0" dirty="0">
              <a:solidFill>
                <a:srgbClr val="333333"/>
              </a:solidFill>
              <a:effectLst/>
              <a:latin typeface="cairo"/>
            </a:endParaRPr>
          </a:p>
          <a:p>
            <a:pPr marL="0" indent="0" algn="r">
              <a:buNone/>
            </a:pPr>
            <a:endParaRPr lang="ar-JO" sz="1800" b="0" i="0" dirty="0">
              <a:solidFill>
                <a:srgbClr val="333333"/>
              </a:solidFill>
              <a:effectLst/>
              <a:latin typeface="cairo"/>
            </a:endParaRPr>
          </a:p>
          <a:p>
            <a:pPr marL="0" indent="0" algn="r">
              <a:buNone/>
            </a:pPr>
            <a:endParaRPr lang="en-US" dirty="0"/>
          </a:p>
        </p:txBody>
      </p:sp>
    </p:spTree>
    <p:extLst>
      <p:ext uri="{BB962C8B-B14F-4D97-AF65-F5344CB8AC3E}">
        <p14:creationId xmlns:p14="http://schemas.microsoft.com/office/powerpoint/2010/main" val="1188129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84</TotalTime>
  <Words>380</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Arabic Typesetting</vt:lpstr>
      <vt:lpstr>Arial</vt:lpstr>
      <vt:lpstr>Arial</vt:lpstr>
      <vt:lpstr>cairo</vt:lpstr>
      <vt:lpstr>Garamond</vt:lpstr>
      <vt:lpstr>Microsoft Sans Serif</vt:lpstr>
      <vt:lpstr>Organic</vt:lpstr>
      <vt:lpstr>جلالة الملك الحسين </vt:lpstr>
      <vt:lpstr>الملك الباني</vt:lpstr>
      <vt:lpstr>نبذة عن حياته</vt:lpstr>
      <vt:lpstr>اهم انجازات الملك الحسين بن طلال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جلالة الملك الحسين </dc:title>
  <dc:creator>USER</dc:creator>
  <cp:lastModifiedBy>USER</cp:lastModifiedBy>
  <cp:revision>3</cp:revision>
  <dcterms:created xsi:type="dcterms:W3CDTF">2022-11-30T19:26:19Z</dcterms:created>
  <dcterms:modified xsi:type="dcterms:W3CDTF">2022-11-30T20:50:22Z</dcterms:modified>
</cp:coreProperties>
</file>