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22669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937591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7098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2051513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0113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2852626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16601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4169731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236969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1127A-477D-4073-B82B-9A3AE1A0A4C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3607181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41127A-477D-4073-B82B-9A3AE1A0A4C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90042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41127A-477D-4073-B82B-9A3AE1A0A4C4}"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1415979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41127A-477D-4073-B82B-9A3AE1A0A4C4}"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2123708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1127A-477D-4073-B82B-9A3AE1A0A4C4}"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579412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41127A-477D-4073-B82B-9A3AE1A0A4C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C3E1A-8C79-4FC2-B388-96A91E3B6D86}" type="slidenum">
              <a:rPr lang="en-US" smtClean="0"/>
              <a:t>‹#›</a:t>
            </a:fld>
            <a:endParaRPr lang="en-US"/>
          </a:p>
        </p:txBody>
      </p:sp>
    </p:spTree>
    <p:extLst>
      <p:ext uri="{BB962C8B-B14F-4D97-AF65-F5344CB8AC3E}">
        <p14:creationId xmlns:p14="http://schemas.microsoft.com/office/powerpoint/2010/main" val="490831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9C3E1A-8C79-4FC2-B388-96A91E3B6D86}" type="slidenum">
              <a:rPr lang="en-US" smtClean="0"/>
              <a:t>‹#›</a:t>
            </a:fld>
            <a:endParaRPr lang="en-US"/>
          </a:p>
        </p:txBody>
      </p:sp>
      <p:sp>
        <p:nvSpPr>
          <p:cNvPr id="5" name="Date Placeholder 4"/>
          <p:cNvSpPr>
            <a:spLocks noGrp="1"/>
          </p:cNvSpPr>
          <p:nvPr>
            <p:ph type="dt" sz="half" idx="10"/>
          </p:nvPr>
        </p:nvSpPr>
        <p:spPr/>
        <p:txBody>
          <a:bodyPr/>
          <a:lstStyle/>
          <a:p>
            <a:fld id="{8341127A-477D-4073-B82B-9A3AE1A0A4C4}" type="datetimeFigureOut">
              <a:rPr lang="en-US" smtClean="0"/>
              <a:t>11/30/2022</a:t>
            </a:fld>
            <a:endParaRPr lang="en-US"/>
          </a:p>
        </p:txBody>
      </p:sp>
    </p:spTree>
    <p:extLst>
      <p:ext uri="{BB962C8B-B14F-4D97-AF65-F5344CB8AC3E}">
        <p14:creationId xmlns:p14="http://schemas.microsoft.com/office/powerpoint/2010/main" val="209983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41127A-477D-4073-B82B-9A3AE1A0A4C4}" type="datetimeFigureOut">
              <a:rPr lang="en-US" smtClean="0"/>
              <a:t>11/30/2022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9C3E1A-8C79-4FC2-B388-96A91E3B6D86}" type="slidenum">
              <a:rPr lang="en-US" smtClean="0"/>
              <a:t>‹#›</a:t>
            </a:fld>
            <a:endParaRPr lang="en-US"/>
          </a:p>
        </p:txBody>
      </p:sp>
    </p:spTree>
    <p:extLst>
      <p:ext uri="{BB962C8B-B14F-4D97-AF65-F5344CB8AC3E}">
        <p14:creationId xmlns:p14="http://schemas.microsoft.com/office/powerpoint/2010/main" val="780049674"/>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 id="2147483826" r:id="rId15"/>
    <p:sldLayoutId id="21474838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ar.wikipedia.org/wiki/%D9%82%D8%A7%D8%A6%D9%85%D8%A9_%D9%85%D9%84%D9%88%D9%83_%D8%A7%D9%84%D8%A3%D8%B1%D8%AF%D9%86"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8" Type="http://schemas.openxmlformats.org/officeDocument/2006/relationships/hyperlink" Target="https://ar.wikipedia.org/wiki/%D8%A7%D9%84%D9%85%D9%85%D9%84%D9%83%D8%A9_%D8%A7%D9%84%D8%B9%D8%B1%D8%A7%D9%82%D9%8A%D8%A9" TargetMode="External"/><Relationship Id="rId3" Type="http://schemas.openxmlformats.org/officeDocument/2006/relationships/hyperlink" Target="https://ar.wikipedia.org/wiki/%D9%82%D8%A7%D8%A6%D9%85%D8%A9_%D8%A3%D9%88%D9%84%D9%8A%D8%A7%D8%A1_%D8%B9%D9%87%D8%AF_%D8%A7%D9%84%D8%A3%D8%B1%D8%AF%D9%86" TargetMode="External"/><Relationship Id="rId7" Type="http://schemas.openxmlformats.org/officeDocument/2006/relationships/hyperlink" Target="https://ar.wikipedia.org/wiki/%D9%82%D8%A7%D8%A6%D9%85%D8%A9_%D9%85%D9%84%D9%88%D9%83_%D8%A7%D9%84%D8%A3%D8%B1%D8%AF%D9%86" TargetMode="External"/><Relationship Id="rId2" Type="http://schemas.openxmlformats.org/officeDocument/2006/relationships/hyperlink" Target="https://ar.wikipedia.org/wiki/%D8%B7%D9%84%D8%A7%D9%84_%D8%A8%D9%86_%D8%B9%D8%A8%D8%AF_%D8%A7%D9%84%D9%84%D9%87_%D8%A8%D9%86_%D8%A7%D9%84%D8%AD%D8%B3%D9%8A%D9%86" TargetMode="External"/><Relationship Id="rId1" Type="http://schemas.openxmlformats.org/officeDocument/2006/relationships/slideLayout" Target="../slideLayouts/slideLayout9.xml"/><Relationship Id="rId6" Type="http://schemas.openxmlformats.org/officeDocument/2006/relationships/hyperlink" Target="https://ar.wikipedia.org/wiki/%D9%85%D9%84%D9%83%D9%8A%D8%A9_%D8%AF%D8%B3%D8%AA%D9%88%D8%B1%D9%8A%D8%A9" TargetMode="External"/><Relationship Id="rId5" Type="http://schemas.openxmlformats.org/officeDocument/2006/relationships/hyperlink" Target="https://ar.wikipedia.org/wiki/%D9%88%D8%B5%D9%8A_%D8%A7%D9%84%D8%B9%D8%B1%D8%B4" TargetMode="External"/><Relationship Id="rId4" Type="http://schemas.openxmlformats.org/officeDocument/2006/relationships/hyperlink" Target="https://ar.wikipedia.org/wiki/%D9%85%D8%AC%D9%84%D8%B3_%D8%A7%D9%84%D9%86%D9%88%D8%A7%D8%A8_%D8%A7%D9%84%D8%A3%D8%B1%D8%AF%D9%86%D9%8A" TargetMode="External"/><Relationship Id="rId9"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encrypted-vtbn0.gstatic.com/video?q=tbn:ANd9GcQYrhrbqgvJA1fiOQZj48BIgtWWHWTZsA95Yg"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1971CF5-83B3-40A2-9393-8EE6534A1E75}"/>
              </a:ext>
            </a:extLst>
          </p:cNvPr>
          <p:cNvSpPr>
            <a:spLocks noGrp="1"/>
          </p:cNvSpPr>
          <p:nvPr>
            <p:ph type="subTitle" idx="1"/>
          </p:nvPr>
        </p:nvSpPr>
        <p:spPr/>
        <p:txBody>
          <a:bodyPr>
            <a:noAutofit/>
          </a:bodyPr>
          <a:lstStyle/>
          <a:p>
            <a:pPr algn="ctr"/>
            <a:r>
              <a:rPr lang="ar-JO" sz="6000" b="1" dirty="0">
                <a:solidFill>
                  <a:schemeClr val="accent2">
                    <a:lumMod val="50000"/>
                  </a:schemeClr>
                </a:solidFill>
              </a:rPr>
              <a:t>ملك القلوب</a:t>
            </a:r>
          </a:p>
          <a:p>
            <a:pPr algn="ctr"/>
            <a:r>
              <a:rPr lang="ar-JO" sz="6000" b="1" dirty="0">
                <a:solidFill>
                  <a:schemeClr val="accent2">
                    <a:lumMod val="50000"/>
                  </a:schemeClr>
                </a:solidFill>
              </a:rPr>
              <a:t>الملك حسين بن طلال</a:t>
            </a:r>
            <a:endParaRPr lang="en-US" sz="6000" b="1" dirty="0">
              <a:solidFill>
                <a:schemeClr val="accent2">
                  <a:lumMod val="50000"/>
                </a:schemeClr>
              </a:solidFill>
            </a:endParaRPr>
          </a:p>
        </p:txBody>
      </p:sp>
      <p:pic>
        <p:nvPicPr>
          <p:cNvPr id="1026" name="Picture 2" descr="في ذكرى ميلاد ملك القلوب الـ 85.. الأردنيون: لن ننساك.. باقٍ فينا حي لم تمت  | رؤيا الإخباري">
            <a:extLst>
              <a:ext uri="{FF2B5EF4-FFF2-40B4-BE49-F238E27FC236}">
                <a16:creationId xmlns:a16="http://schemas.microsoft.com/office/drawing/2014/main" id="{142C5AA1-28D1-47EB-B9AB-153761A4FC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9" y="878164"/>
            <a:ext cx="2755081" cy="27238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ملك القلوب&quot; الحُسين بن طلال يعود اليوم لـ ذاكرة الأردنيين في ذكرى مولده الـ  85">
            <a:extLst>
              <a:ext uri="{FF2B5EF4-FFF2-40B4-BE49-F238E27FC236}">
                <a16:creationId xmlns:a16="http://schemas.microsoft.com/office/drawing/2014/main" id="{6FB2F58A-F013-494A-95C9-F377CB52C0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5566" y="878164"/>
            <a:ext cx="2536874" cy="27238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75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0BA73C-AD1C-4116-98A8-5830F2C4F98E}"/>
              </a:ext>
            </a:extLst>
          </p:cNvPr>
          <p:cNvSpPr>
            <a:spLocks noGrp="1"/>
          </p:cNvSpPr>
          <p:nvPr>
            <p:ph type="title"/>
          </p:nvPr>
        </p:nvSpPr>
        <p:spPr>
          <a:xfrm>
            <a:off x="677334" y="3559126"/>
            <a:ext cx="8596667" cy="950083"/>
          </a:xfrm>
        </p:spPr>
        <p:txBody>
          <a:bodyPr>
            <a:noAutofit/>
          </a:bodyPr>
          <a:lstStyle/>
          <a:p>
            <a:pPr algn="r"/>
            <a:r>
              <a:rPr lang="ar-JO" sz="6000" dirty="0"/>
              <a:t>الطفولة</a:t>
            </a:r>
            <a:endParaRPr lang="en-US" sz="6000" dirty="0"/>
          </a:p>
        </p:txBody>
      </p:sp>
      <p:sp>
        <p:nvSpPr>
          <p:cNvPr id="5" name="Picture Placeholder 4">
            <a:extLst>
              <a:ext uri="{FF2B5EF4-FFF2-40B4-BE49-F238E27FC236}">
                <a16:creationId xmlns:a16="http://schemas.microsoft.com/office/drawing/2014/main" id="{E8E97A13-1044-46BE-BDB2-B56BDAEBC08F}"/>
              </a:ext>
            </a:extLst>
          </p:cNvPr>
          <p:cNvSpPr>
            <a:spLocks noGrp="1"/>
          </p:cNvSpPr>
          <p:nvPr>
            <p:ph type="pic" idx="1"/>
          </p:nvPr>
        </p:nvSpPr>
        <p:spPr>
          <a:xfrm>
            <a:off x="677334" y="659391"/>
            <a:ext cx="7622604" cy="2834625"/>
          </a:xfrm>
        </p:spPr>
      </p:sp>
      <p:sp>
        <p:nvSpPr>
          <p:cNvPr id="6" name="Text Placeholder 5">
            <a:extLst>
              <a:ext uri="{FF2B5EF4-FFF2-40B4-BE49-F238E27FC236}">
                <a16:creationId xmlns:a16="http://schemas.microsoft.com/office/drawing/2014/main" id="{AAE37127-8828-4981-B51C-3BBBF27AD5EB}"/>
              </a:ext>
            </a:extLst>
          </p:cNvPr>
          <p:cNvSpPr>
            <a:spLocks noGrp="1"/>
          </p:cNvSpPr>
          <p:nvPr>
            <p:ph type="body" sz="half" idx="2"/>
          </p:nvPr>
        </p:nvSpPr>
        <p:spPr>
          <a:xfrm>
            <a:off x="677333" y="4509209"/>
            <a:ext cx="8596667" cy="2348791"/>
          </a:xfrm>
        </p:spPr>
        <p:txBody>
          <a:bodyPr>
            <a:normAutofit/>
          </a:bodyPr>
          <a:lstStyle/>
          <a:p>
            <a:pPr algn="r"/>
            <a:r>
              <a:rPr lang="ar-JO" sz="1600" dirty="0">
                <a:solidFill>
                  <a:srgbClr val="0070C0"/>
                </a:solidFill>
              </a:rPr>
              <a:t>الحسين بن طلال بن عبد الله الأول الهاشمي (14 نوفمبر 1935 - 7 فبراير 1999)، </a:t>
            </a:r>
            <a:r>
              <a:rPr lang="ar-JO" sz="1600" dirty="0">
                <a:solidFill>
                  <a:srgbClr val="0070C0"/>
                </a:solidFill>
                <a:hlinkClick r:id="rId2">
                  <a:extLst>
                    <a:ext uri="{A12FA001-AC4F-418D-AE19-62706E023703}">
                      <ahyp:hlinkClr xmlns:ahyp="http://schemas.microsoft.com/office/drawing/2018/hyperlinkcolor" val="tx"/>
                    </a:ext>
                  </a:extLst>
                </a:hlinkClick>
              </a:rPr>
              <a:t>ثالث ملوك المملكة الأردنية الهاشمية</a:t>
            </a:r>
            <a:r>
              <a:rPr lang="ar-JO" sz="1600" dirty="0">
                <a:solidFill>
                  <a:srgbClr val="0070C0"/>
                </a:solidFill>
              </a:rPr>
              <a:t>. تولى الحكم في الحادي عشر من أغسطس عام 1952 وحتى وفاته في السابع من فبراير عام 1999.</a:t>
            </a:r>
            <a:endParaRPr lang="ar-JO" sz="1800" dirty="0">
              <a:solidFill>
                <a:srgbClr val="0070C0"/>
              </a:solidFill>
            </a:endParaRPr>
          </a:p>
          <a:p>
            <a:pPr algn="r"/>
            <a:r>
              <a:rPr lang="ar-JO" sz="1800" dirty="0"/>
              <a:t>ولد الملك الحسين في عمان في 14 تشرين الثاني 1935، وهو الابن البكر للأمير طلال بن عبد الله والأميرة زين الشرف بنت جميل. وبعد أن أكمل دراسته الابتدائية في عمان انتظم جلالته في كلية فكتوريا في الاسكندرية في مصر، ومن بعدها في مدرسة هارو في انجلترا.</a:t>
            </a:r>
            <a:endParaRPr lang="en-US" sz="1800" dirty="0"/>
          </a:p>
        </p:txBody>
      </p:sp>
      <p:pic>
        <p:nvPicPr>
          <p:cNvPr id="2050" name="Picture 2" descr="الحسين بن طلال - ويكيبيديا">
            <a:extLst>
              <a:ext uri="{FF2B5EF4-FFF2-40B4-BE49-F238E27FC236}">
                <a16:creationId xmlns:a16="http://schemas.microsoft.com/office/drawing/2014/main" id="{B43A9ED9-37B7-4794-A3DE-493632BAF4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4" y="659391"/>
            <a:ext cx="2080650" cy="2834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271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0BA73C-AD1C-4116-98A8-5830F2C4F98E}"/>
              </a:ext>
            </a:extLst>
          </p:cNvPr>
          <p:cNvSpPr>
            <a:spLocks noGrp="1"/>
          </p:cNvSpPr>
          <p:nvPr>
            <p:ph type="title"/>
          </p:nvPr>
        </p:nvSpPr>
        <p:spPr>
          <a:xfrm>
            <a:off x="677334" y="3559126"/>
            <a:ext cx="8596667" cy="950083"/>
          </a:xfrm>
        </p:spPr>
        <p:txBody>
          <a:bodyPr>
            <a:noAutofit/>
          </a:bodyPr>
          <a:lstStyle/>
          <a:p>
            <a:pPr algn="r"/>
            <a:r>
              <a:rPr lang="ar-JO" sz="6000" dirty="0"/>
              <a:t>توليه العهد</a:t>
            </a:r>
            <a:endParaRPr lang="en-US" sz="6000" dirty="0"/>
          </a:p>
        </p:txBody>
      </p:sp>
      <p:sp>
        <p:nvSpPr>
          <p:cNvPr id="6" name="Text Placeholder 5">
            <a:extLst>
              <a:ext uri="{FF2B5EF4-FFF2-40B4-BE49-F238E27FC236}">
                <a16:creationId xmlns:a16="http://schemas.microsoft.com/office/drawing/2014/main" id="{AAE37127-8828-4981-B51C-3BBBF27AD5EB}"/>
              </a:ext>
            </a:extLst>
          </p:cNvPr>
          <p:cNvSpPr>
            <a:spLocks noGrp="1"/>
          </p:cNvSpPr>
          <p:nvPr>
            <p:ph type="body" sz="half" idx="2"/>
          </p:nvPr>
        </p:nvSpPr>
        <p:spPr>
          <a:xfrm>
            <a:off x="677334" y="4509209"/>
            <a:ext cx="8596667" cy="2348791"/>
          </a:xfrm>
        </p:spPr>
        <p:txBody>
          <a:bodyPr>
            <a:normAutofit/>
          </a:bodyPr>
          <a:lstStyle/>
          <a:p>
            <a:pPr algn="ctr"/>
            <a:r>
              <a:rPr lang="ar-JO" sz="1800" dirty="0">
                <a:solidFill>
                  <a:srgbClr val="0070C0"/>
                </a:solidFill>
              </a:rPr>
              <a:t>بعد أن تولّى </a:t>
            </a:r>
            <a:r>
              <a:rPr lang="ar-JO" sz="1800" dirty="0">
                <a:solidFill>
                  <a:srgbClr val="0070C0"/>
                </a:solidFill>
                <a:hlinkClick r:id="rId2" tooltip="طلال بن عبد الله بن الحسين">
                  <a:extLst>
                    <a:ext uri="{A12FA001-AC4F-418D-AE19-62706E023703}">
                      <ahyp:hlinkClr xmlns:ahyp="http://schemas.microsoft.com/office/drawing/2018/hyperlinkcolor" val="tx"/>
                    </a:ext>
                  </a:extLst>
                </a:hlinkClick>
              </a:rPr>
              <a:t>الملك طلال</a:t>
            </a:r>
            <a:r>
              <a:rPr lang="ar-JO" sz="1800" dirty="0">
                <a:solidFill>
                  <a:srgbClr val="0070C0"/>
                </a:solidFill>
              </a:rPr>
              <a:t> حكم المملكة الأردنية الهاشمية عام 1951 م، سُمِّي الحسين </a:t>
            </a:r>
            <a:r>
              <a:rPr lang="ar-JO" sz="1800" dirty="0">
                <a:solidFill>
                  <a:srgbClr val="0070C0"/>
                </a:solidFill>
                <a:hlinkClick r:id="rId3" tooltip="قائمة أولياء عهد الأردن">
                  <a:extLst>
                    <a:ext uri="{A12FA001-AC4F-418D-AE19-62706E023703}">
                      <ahyp:hlinkClr xmlns:ahyp="http://schemas.microsoft.com/office/drawing/2018/hyperlinkcolor" val="tx"/>
                    </a:ext>
                  </a:extLst>
                </a:hlinkClick>
              </a:rPr>
              <a:t>وليا لعهد مملكة الأردن</a:t>
            </a:r>
            <a:r>
              <a:rPr lang="ar-JO" sz="1800" dirty="0">
                <a:solidFill>
                  <a:srgbClr val="0070C0"/>
                </a:solidFill>
              </a:rPr>
              <a:t>. بعد ذلك، عزلَ </a:t>
            </a:r>
            <a:r>
              <a:rPr lang="ar-JO" sz="1800" dirty="0">
                <a:solidFill>
                  <a:srgbClr val="0070C0"/>
                </a:solidFill>
                <a:hlinkClick r:id="rId4" tooltip="مجلس النواب الأردني">
                  <a:extLst>
                    <a:ext uri="{A12FA001-AC4F-418D-AE19-62706E023703}">
                      <ahyp:hlinkClr xmlns:ahyp="http://schemas.microsoft.com/office/drawing/2018/hyperlinkcolor" val="tx"/>
                    </a:ext>
                  </a:extLst>
                </a:hlinkClick>
              </a:rPr>
              <a:t>مجلس النواب الأردني</a:t>
            </a:r>
            <a:r>
              <a:rPr lang="ar-JO" sz="1800" dirty="0">
                <a:solidFill>
                  <a:srgbClr val="0070C0"/>
                </a:solidFill>
              </a:rPr>
              <a:t> الملك طلال بعد عام من توليه الحكم؛ نظراً لمرضه آنذاك، مما حدا بالمجلس لتعيين </a:t>
            </a:r>
            <a:r>
              <a:rPr lang="ar-JO" sz="1800" dirty="0">
                <a:solidFill>
                  <a:srgbClr val="0070C0"/>
                </a:solidFill>
                <a:hlinkClick r:id="rId5">
                  <a:extLst>
                    <a:ext uri="{A12FA001-AC4F-418D-AE19-62706E023703}">
                      <ahyp:hlinkClr xmlns:ahyp="http://schemas.microsoft.com/office/drawing/2018/hyperlinkcolor" val="tx"/>
                    </a:ext>
                  </a:extLst>
                </a:hlinkClick>
              </a:rPr>
              <a:t>مجلس وصاية على العرش</a:t>
            </a:r>
            <a:r>
              <a:rPr lang="ar-JO" sz="1800" dirty="0">
                <a:solidFill>
                  <a:srgbClr val="0070C0"/>
                </a:solidFill>
              </a:rPr>
              <a:t> حتى يبلغ الحسين السن الدستورية للحكم؛ إذ اعتلى العرش وهو يبلغ من العمر سبعة عشر عاماً فقط، وذلك في الثاني من أيار/مايو من العام 1953 م. وقد حكم الحسين الأردن ذات النظام </a:t>
            </a:r>
            <a:r>
              <a:rPr lang="ar-JO" sz="1800" dirty="0">
                <a:solidFill>
                  <a:srgbClr val="0070C0"/>
                </a:solidFill>
                <a:hlinkClick r:id="rId6" tooltip="ملكية دستورية">
                  <a:extLst>
                    <a:ext uri="{A12FA001-AC4F-418D-AE19-62706E023703}">
                      <ahyp:hlinkClr xmlns:ahyp="http://schemas.microsoft.com/office/drawing/2018/hyperlinkcolor" val="tx"/>
                    </a:ext>
                  </a:extLst>
                </a:hlinkClick>
              </a:rPr>
              <a:t>الملكي الدستوري</a:t>
            </a:r>
            <a:r>
              <a:rPr lang="ar-JO" sz="1800" dirty="0">
                <a:solidFill>
                  <a:srgbClr val="0070C0"/>
                </a:solidFill>
              </a:rPr>
              <a:t> لأطول مدّةٍ بين أفراد أسرته الذين توّجو </a:t>
            </a:r>
            <a:r>
              <a:rPr lang="ar-JO" sz="1800" dirty="0">
                <a:solidFill>
                  <a:srgbClr val="0070C0"/>
                </a:solidFill>
                <a:hlinkClick r:id="rId7" tooltip="قائمة ملوك الأردن">
                  <a:extLst>
                    <a:ext uri="{A12FA001-AC4F-418D-AE19-62706E023703}">
                      <ahyp:hlinkClr xmlns:ahyp="http://schemas.microsoft.com/office/drawing/2018/hyperlinkcolor" val="tx"/>
                    </a:ext>
                  </a:extLst>
                </a:hlinkClick>
              </a:rPr>
              <a:t>ملوكا للأردن</a:t>
            </a:r>
            <a:r>
              <a:rPr lang="ar-JO" sz="1800" dirty="0">
                <a:solidFill>
                  <a:srgbClr val="0070C0"/>
                </a:solidFill>
              </a:rPr>
              <a:t> أو </a:t>
            </a:r>
            <a:r>
              <a:rPr lang="ar-JO" sz="1800" dirty="0">
                <a:solidFill>
                  <a:srgbClr val="0070C0"/>
                </a:solidFill>
                <a:hlinkClick r:id="rId8" tooltip="المملكة العراقية">
                  <a:extLst>
                    <a:ext uri="{A12FA001-AC4F-418D-AE19-62706E023703}">
                      <ahyp:hlinkClr xmlns:ahyp="http://schemas.microsoft.com/office/drawing/2018/hyperlinkcolor" val="tx"/>
                    </a:ext>
                  </a:extLst>
                </a:hlinkClick>
              </a:rPr>
              <a:t>للعراق</a:t>
            </a:r>
            <a:r>
              <a:rPr lang="ar-JO" sz="1800" dirty="0">
                <a:solidFill>
                  <a:srgbClr val="0070C0"/>
                </a:solidFill>
              </a:rPr>
              <a:t> منذ 1920 م.</a:t>
            </a:r>
            <a:endParaRPr lang="en-US" sz="2000" dirty="0">
              <a:solidFill>
                <a:srgbClr val="0070C0"/>
              </a:solidFill>
            </a:endParaRPr>
          </a:p>
        </p:txBody>
      </p:sp>
      <p:pic>
        <p:nvPicPr>
          <p:cNvPr id="3078" name="Picture 6" descr="الحسين بن طلال - ويكيبيديا">
            <a:extLst>
              <a:ext uri="{FF2B5EF4-FFF2-40B4-BE49-F238E27FC236}">
                <a16:creationId xmlns:a16="http://schemas.microsoft.com/office/drawing/2014/main" id="{8FF090E3-1036-46B0-A88A-2B130E6F5D77}"/>
              </a:ext>
            </a:extLst>
          </p:cNvPr>
          <p:cNvPicPr>
            <a:picLocks noGrp="1" noChangeAspect="1" noChangeArrowheads="1"/>
          </p:cNvPicPr>
          <p:nvPr>
            <p:ph type="pic" idx="1"/>
          </p:nvPr>
        </p:nvPicPr>
        <p:blipFill>
          <a:blip r:embed="rId9">
            <a:extLst>
              <a:ext uri="{28A0092B-C50C-407E-A947-70E740481C1C}">
                <a14:useLocalDpi xmlns:a14="http://schemas.microsoft.com/office/drawing/2010/main" val="0"/>
              </a:ext>
            </a:extLst>
          </a:blip>
          <a:srcRect t="20978" b="20978"/>
          <a:stretch>
            <a:fillRect/>
          </a:stretch>
        </p:blipFill>
        <p:spPr bwMode="auto">
          <a:xfrm>
            <a:off x="677863" y="658813"/>
            <a:ext cx="7621587" cy="2835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742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AE37127-8828-4981-B51C-3BBBF27AD5EB}"/>
              </a:ext>
            </a:extLst>
          </p:cNvPr>
          <p:cNvSpPr>
            <a:spLocks noGrp="1"/>
          </p:cNvSpPr>
          <p:nvPr>
            <p:ph type="body" sz="half" idx="2"/>
          </p:nvPr>
        </p:nvSpPr>
        <p:spPr>
          <a:xfrm>
            <a:off x="0" y="4537345"/>
            <a:ext cx="11943471" cy="2348791"/>
          </a:xfrm>
        </p:spPr>
        <p:txBody>
          <a:bodyPr>
            <a:normAutofit/>
          </a:bodyPr>
          <a:lstStyle/>
          <a:p>
            <a:pPr algn="ctr"/>
            <a:r>
              <a:rPr lang="ar-JO" sz="2800" dirty="0">
                <a:solidFill>
                  <a:srgbClr val="0070C0"/>
                </a:solidFill>
              </a:rPr>
              <a:t>تزوج الحسين بن طلال أربع مرات منفصلات، وقد أنجب من تلك الزيجات الأربع أحد عشر إبنا وابنة، وهم: </a:t>
            </a:r>
            <a:r>
              <a:rPr lang="ar-JO" sz="2800" b="1" dirty="0">
                <a:solidFill>
                  <a:srgbClr val="0070C0"/>
                </a:solidFill>
              </a:rPr>
              <a:t>عالية من زوجته دينا بنت عبد الحميد، وكلا من عبد الله، فيصل، عائشة و‌زين من زوجته الأميرة منى الحسين، كذلك هيا و‌علي من زوجته علياء الحسين، وأخيرًا حمزة، هاشم، إيمان و‌راية</a:t>
            </a:r>
            <a:r>
              <a:rPr lang="ar-JO" sz="2800" dirty="0">
                <a:solidFill>
                  <a:srgbClr val="0070C0"/>
                </a:solidFill>
              </a:rPr>
              <a:t> من زوجته التي تُوفي عنها نور الحسين.</a:t>
            </a:r>
          </a:p>
          <a:p>
            <a:pPr algn="ctr"/>
            <a:endParaRPr lang="en-US" sz="2000" dirty="0">
              <a:solidFill>
                <a:srgbClr val="0070C0"/>
              </a:solidFill>
            </a:endParaRPr>
          </a:p>
        </p:txBody>
      </p:sp>
      <p:pic>
        <p:nvPicPr>
          <p:cNvPr id="8" name="Picture Placeholder 7" descr="الملكة نور آخرهن.. تعرف على زوجات الملك الحسين الأربع | البوابة">
            <a:extLst>
              <a:ext uri="{FF2B5EF4-FFF2-40B4-BE49-F238E27FC236}">
                <a16:creationId xmlns:a16="http://schemas.microsoft.com/office/drawing/2014/main" id="{6BBD1211-150E-4122-A5F6-9F896FB1A669}"/>
              </a:ext>
            </a:extLst>
          </p:cNvPr>
          <p:cNvPicPr>
            <a:picLocks noGrp="1"/>
          </p:cNvPicPr>
          <p:nvPr>
            <p:ph type="pic" idx="1"/>
          </p:nvPr>
        </p:nvPicPr>
        <p:blipFill>
          <a:blip r:embed="rId2">
            <a:extLst>
              <a:ext uri="{28A0092B-C50C-407E-A947-70E740481C1C}">
                <a14:useLocalDpi xmlns:a14="http://schemas.microsoft.com/office/drawing/2010/main" val="0"/>
              </a:ext>
            </a:extLst>
          </a:blip>
          <a:srcRect t="16858" b="16858"/>
          <a:stretch>
            <a:fillRect/>
          </a:stretch>
        </p:blipFill>
        <p:spPr bwMode="auto">
          <a:xfrm>
            <a:off x="-98474" y="0"/>
            <a:ext cx="7723163" cy="4318782"/>
          </a:xfrm>
          <a:prstGeom prst="rect">
            <a:avLst/>
          </a:prstGeom>
          <a:noFill/>
          <a:ln>
            <a:noFill/>
          </a:ln>
        </p:spPr>
      </p:pic>
      <p:pic>
        <p:nvPicPr>
          <p:cNvPr id="9" name="Picture 8" descr="C:\Users\zain.kawar\AppData\Local\Microsoft\Windows\INetCache\Content.MSO\37F311DB.tmp">
            <a:extLst>
              <a:ext uri="{FF2B5EF4-FFF2-40B4-BE49-F238E27FC236}">
                <a16:creationId xmlns:a16="http://schemas.microsoft.com/office/drawing/2014/main" id="{4FBBDB56-F324-4D3B-BEAB-E2E0F88F124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624689" y="123824"/>
            <a:ext cx="4417256" cy="4194958"/>
          </a:xfrm>
          <a:prstGeom prst="rect">
            <a:avLst/>
          </a:prstGeom>
          <a:noFill/>
          <a:ln>
            <a:noFill/>
          </a:ln>
        </p:spPr>
      </p:pic>
    </p:spTree>
    <p:extLst>
      <p:ext uri="{BB962C8B-B14F-4D97-AF65-F5344CB8AC3E}">
        <p14:creationId xmlns:p14="http://schemas.microsoft.com/office/powerpoint/2010/main" val="1608596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B34A-C72B-4FD0-80CF-B63C48905AAB}"/>
              </a:ext>
            </a:extLst>
          </p:cNvPr>
          <p:cNvSpPr>
            <a:spLocks noGrp="1"/>
          </p:cNvSpPr>
          <p:nvPr>
            <p:ph type="title"/>
          </p:nvPr>
        </p:nvSpPr>
        <p:spPr>
          <a:xfrm>
            <a:off x="677334" y="2982351"/>
            <a:ext cx="10225128" cy="745587"/>
          </a:xfrm>
        </p:spPr>
        <p:txBody>
          <a:bodyPr>
            <a:noAutofit/>
          </a:bodyPr>
          <a:lstStyle/>
          <a:p>
            <a:pPr algn="r"/>
            <a:r>
              <a:rPr lang="ar-JO" sz="4000" dirty="0"/>
              <a:t>أنجازاته</a:t>
            </a:r>
            <a:endParaRPr lang="en-US" sz="4000" dirty="0"/>
          </a:p>
        </p:txBody>
      </p:sp>
      <p:sp>
        <p:nvSpPr>
          <p:cNvPr id="3" name="Picture Placeholder 2">
            <a:extLst>
              <a:ext uri="{FF2B5EF4-FFF2-40B4-BE49-F238E27FC236}">
                <a16:creationId xmlns:a16="http://schemas.microsoft.com/office/drawing/2014/main" id="{DC415094-072F-4B95-975D-A4215A99E386}"/>
              </a:ext>
            </a:extLst>
          </p:cNvPr>
          <p:cNvSpPr>
            <a:spLocks noGrp="1"/>
          </p:cNvSpPr>
          <p:nvPr>
            <p:ph type="pic" idx="1"/>
          </p:nvPr>
        </p:nvSpPr>
        <p:spPr>
          <a:xfrm>
            <a:off x="677334" y="609600"/>
            <a:ext cx="10225128" cy="1978855"/>
          </a:xfrm>
        </p:spPr>
      </p:sp>
      <p:sp>
        <p:nvSpPr>
          <p:cNvPr id="4" name="Text Placeholder 3">
            <a:extLst>
              <a:ext uri="{FF2B5EF4-FFF2-40B4-BE49-F238E27FC236}">
                <a16:creationId xmlns:a16="http://schemas.microsoft.com/office/drawing/2014/main" id="{650EBED8-AAF1-4CD8-A266-18E697941DE1}"/>
              </a:ext>
            </a:extLst>
          </p:cNvPr>
          <p:cNvSpPr>
            <a:spLocks noGrp="1"/>
          </p:cNvSpPr>
          <p:nvPr>
            <p:ph type="body" sz="half" idx="2"/>
          </p:nvPr>
        </p:nvSpPr>
        <p:spPr>
          <a:xfrm>
            <a:off x="677334" y="3882684"/>
            <a:ext cx="10422075" cy="2975318"/>
          </a:xfrm>
        </p:spPr>
        <p:txBody>
          <a:bodyPr>
            <a:normAutofit fontScale="25000" lnSpcReduction="20000"/>
          </a:bodyPr>
          <a:lstStyle/>
          <a:p>
            <a:pPr algn="r"/>
            <a:r>
              <a:rPr lang="ar-JO" sz="8000" dirty="0"/>
              <a:t>النهضة في مختلف القطاعات الصناعية والسياسية.</a:t>
            </a:r>
          </a:p>
          <a:p>
            <a:pPr algn="r"/>
            <a:r>
              <a:rPr lang="ar-JO" sz="8000" dirty="0"/>
              <a:t>زيادة جودة الخدمات المُقدمة للمواطنين.</a:t>
            </a:r>
            <a:br>
              <a:rPr lang="ar-JO" sz="8000" dirty="0"/>
            </a:br>
            <a:br>
              <a:rPr lang="ar-JO" sz="8000" dirty="0"/>
            </a:br>
            <a:r>
              <a:rPr lang="ar-JO" sz="8000" dirty="0"/>
              <a:t>لتأكيد على التقدم الأكاديمي وتعزيز التعليم.</a:t>
            </a:r>
            <a:br>
              <a:rPr lang="ar-JO" sz="8000" dirty="0"/>
            </a:br>
            <a:br>
              <a:rPr lang="ar-JO" sz="8000" dirty="0"/>
            </a:br>
            <a:r>
              <a:rPr lang="ar-JO" sz="8000" dirty="0"/>
              <a:t>زيادة جودة القطاع الصحي والرعاية الصحية المقدمة للمواطنين.</a:t>
            </a:r>
          </a:p>
          <a:p>
            <a:pPr algn="r"/>
            <a:r>
              <a:rPr lang="ar-JO" sz="9600" dirty="0"/>
              <a:t>دعم البنية التحتية الاقتصادية وتطور القطاع الصناعي.</a:t>
            </a:r>
            <a:br>
              <a:rPr lang="ar-JO" sz="9600" dirty="0"/>
            </a:br>
            <a:endParaRPr lang="ar-JO" sz="9600" dirty="0"/>
          </a:p>
          <a:p>
            <a:pPr algn="r"/>
            <a:br>
              <a:rPr lang="ar-JO" dirty="0"/>
            </a:br>
            <a:br>
              <a:rPr lang="ar-JO" dirty="0"/>
            </a:br>
            <a:endParaRPr lang="en-US" dirty="0"/>
          </a:p>
        </p:txBody>
      </p:sp>
      <p:pic>
        <p:nvPicPr>
          <p:cNvPr id="5" name="Picture 4" descr="صفات الملك الحسين بن طلال - موضوع">
            <a:extLst>
              <a:ext uri="{FF2B5EF4-FFF2-40B4-BE49-F238E27FC236}">
                <a16:creationId xmlns:a16="http://schemas.microsoft.com/office/drawing/2014/main" id="{E77EE2D2-31E1-403B-BC67-4ACC027A839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434905" y="506437"/>
            <a:ext cx="8412480" cy="2321167"/>
          </a:xfrm>
          <a:prstGeom prst="rect">
            <a:avLst/>
          </a:prstGeom>
          <a:noFill/>
          <a:ln>
            <a:noFill/>
          </a:ln>
        </p:spPr>
      </p:pic>
    </p:spTree>
    <p:extLst>
      <p:ext uri="{BB962C8B-B14F-4D97-AF65-F5344CB8AC3E}">
        <p14:creationId xmlns:p14="http://schemas.microsoft.com/office/powerpoint/2010/main" val="239565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6103-899E-4A88-8CE9-41DF4A484D88}"/>
              </a:ext>
            </a:extLst>
          </p:cNvPr>
          <p:cNvSpPr>
            <a:spLocks noGrp="1"/>
          </p:cNvSpPr>
          <p:nvPr>
            <p:ph type="title"/>
          </p:nvPr>
        </p:nvSpPr>
        <p:spPr/>
        <p:txBody>
          <a:bodyPr>
            <a:noAutofit/>
          </a:bodyPr>
          <a:lstStyle/>
          <a:p>
            <a:pPr algn="r"/>
            <a:r>
              <a:rPr lang="ar-JO" sz="4400" dirty="0"/>
              <a:t>وفاته </a:t>
            </a:r>
            <a:endParaRPr lang="en-US" sz="4400" dirty="0"/>
          </a:p>
        </p:txBody>
      </p:sp>
      <p:sp>
        <p:nvSpPr>
          <p:cNvPr id="4" name="Text Placeholder 3">
            <a:extLst>
              <a:ext uri="{FF2B5EF4-FFF2-40B4-BE49-F238E27FC236}">
                <a16:creationId xmlns:a16="http://schemas.microsoft.com/office/drawing/2014/main" id="{89B271C4-EAA1-4144-A186-8C978896A19A}"/>
              </a:ext>
            </a:extLst>
          </p:cNvPr>
          <p:cNvSpPr>
            <a:spLocks noGrp="1"/>
          </p:cNvSpPr>
          <p:nvPr>
            <p:ph type="body" sz="half" idx="2"/>
          </p:nvPr>
        </p:nvSpPr>
        <p:spPr>
          <a:xfrm>
            <a:off x="677334" y="5367338"/>
            <a:ext cx="10267331" cy="674024"/>
          </a:xfrm>
        </p:spPr>
        <p:txBody>
          <a:bodyPr>
            <a:normAutofit/>
          </a:bodyPr>
          <a:lstStyle/>
          <a:p>
            <a:r>
              <a:rPr lang="en-US" sz="1800" b="1" dirty="0">
                <a:solidFill>
                  <a:schemeClr val="tx1">
                    <a:lumMod val="95000"/>
                    <a:lumOff val="5000"/>
                  </a:schemeClr>
                </a:solidFill>
                <a:hlinkClick r:id="rId2"/>
              </a:rPr>
              <a:t>https://encrypted-vtbn0.gstatic.com/video?q=tbn:ANd9GcQYrhrbqgvJA1fiOQZj48BIgtWWHWTZsA95Yg</a:t>
            </a:r>
            <a:endParaRPr lang="ar-JO" sz="1800" b="1" dirty="0">
              <a:solidFill>
                <a:schemeClr val="tx1">
                  <a:lumMod val="95000"/>
                  <a:lumOff val="5000"/>
                </a:schemeClr>
              </a:solidFill>
            </a:endParaRPr>
          </a:p>
          <a:p>
            <a:endParaRPr lang="en-US" sz="1600" b="1" dirty="0">
              <a:solidFill>
                <a:schemeClr val="tx1">
                  <a:lumMod val="95000"/>
                  <a:lumOff val="5000"/>
                </a:schemeClr>
              </a:solidFill>
            </a:endParaRPr>
          </a:p>
        </p:txBody>
      </p:sp>
      <p:pic>
        <p:nvPicPr>
          <p:cNvPr id="5" name="Picture Placeholder 4" descr="C:\Users\zain.kawar\AppData\Local\Microsoft\Windows\INetCache\Content.MSO\9D027D.tmp">
            <a:extLst>
              <a:ext uri="{FF2B5EF4-FFF2-40B4-BE49-F238E27FC236}">
                <a16:creationId xmlns:a16="http://schemas.microsoft.com/office/drawing/2014/main" id="{4DC48A23-DCF1-499A-B2BB-98E1720723A5}"/>
              </a:ext>
            </a:extLst>
          </p:cNvPr>
          <p:cNvPicPr>
            <a:picLocks noGrp="1"/>
          </p:cNvPicPr>
          <p:nvPr>
            <p:ph type="pic" idx="1"/>
          </p:nvPr>
        </p:nvPicPr>
        <p:blipFill>
          <a:blip r:embed="rId3">
            <a:extLst>
              <a:ext uri="{28A0092B-C50C-407E-A947-70E740481C1C}">
                <a14:useLocalDpi xmlns:a14="http://schemas.microsoft.com/office/drawing/2010/main" val="0"/>
              </a:ext>
            </a:extLst>
          </a:blip>
          <a:srcRect t="20143" b="20143"/>
          <a:stretch>
            <a:fillRect/>
          </a:stretch>
        </p:blipFill>
        <p:spPr bwMode="auto">
          <a:prstGeom prst="rect">
            <a:avLst/>
          </a:prstGeom>
          <a:noFill/>
          <a:ln>
            <a:noFill/>
          </a:ln>
        </p:spPr>
      </p:pic>
    </p:spTree>
    <p:extLst>
      <p:ext uri="{BB962C8B-B14F-4D97-AF65-F5344CB8AC3E}">
        <p14:creationId xmlns:p14="http://schemas.microsoft.com/office/powerpoint/2010/main" val="20403259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110</TotalTime>
  <Words>346</Words>
  <Application>Microsoft Office PowerPoint</Application>
  <PresentationFormat>Widescreen</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Tahoma</vt:lpstr>
      <vt:lpstr>Trebuchet MS</vt:lpstr>
      <vt:lpstr>Wingdings 3</vt:lpstr>
      <vt:lpstr>Facet</vt:lpstr>
      <vt:lpstr>PowerPoint Presentation</vt:lpstr>
      <vt:lpstr>الطفولة</vt:lpstr>
      <vt:lpstr>توليه العهد</vt:lpstr>
      <vt:lpstr>PowerPoint Presentation</vt:lpstr>
      <vt:lpstr>أنجازاته</vt:lpstr>
      <vt:lpstr>وفاته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Zain.kawar</dc:creator>
  <cp:lastModifiedBy>Zain.kawar</cp:lastModifiedBy>
  <cp:revision>13</cp:revision>
  <dcterms:created xsi:type="dcterms:W3CDTF">2022-11-30T18:52:15Z</dcterms:created>
  <dcterms:modified xsi:type="dcterms:W3CDTF">2022-11-30T20:42:58Z</dcterms:modified>
</cp:coreProperties>
</file>