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0" r:id="rId3"/>
    <p:sldId id="257" r:id="rId4"/>
    <p:sldId id="267" r:id="rId5"/>
    <p:sldId id="266" r:id="rId6"/>
    <p:sldId id="269" r:id="rId7"/>
    <p:sldId id="258" r:id="rId8"/>
    <p:sldId id="263" r:id="rId9"/>
    <p:sldId id="260" r:id="rId10"/>
    <p:sldId id="261" r:id="rId11"/>
    <p:sldId id="264"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CB5F5F-EED1-4DE4-8A00-230FFAA6AB81}"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EB12E9-400A-43F6-BCDF-902C98575A52}" type="slidenum">
              <a:rPr lang="en-GB" smtClean="0"/>
              <a:t>‹#›</a:t>
            </a:fld>
            <a:endParaRPr lang="en-GB"/>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CB5F5F-EED1-4DE4-8A00-230FFAA6AB81}"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EB12E9-400A-43F6-BCDF-902C98575A5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CB5F5F-EED1-4DE4-8A00-230FFAA6AB81}"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EB12E9-400A-43F6-BCDF-902C98575A5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CB5F5F-EED1-4DE4-8A00-230FFAA6AB81}"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EB12E9-400A-43F6-BCDF-902C98575A5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CB5F5F-EED1-4DE4-8A00-230FFAA6AB81}"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EB12E9-400A-43F6-BCDF-902C98575A52}" type="slidenum">
              <a:rPr lang="en-GB" smtClean="0"/>
              <a:t>‹#›</a:t>
            </a:fld>
            <a:endParaRPr lang="en-GB"/>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CB5F5F-EED1-4DE4-8A00-230FFAA6AB81}"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EB12E9-400A-43F6-BCDF-902C98575A5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CB5F5F-EED1-4DE4-8A00-230FFAA6AB81}" type="datetimeFigureOut">
              <a:rPr lang="en-GB" smtClean="0"/>
              <a:t>30/11/2022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EB12E9-400A-43F6-BCDF-902C98575A52}" type="slidenum">
              <a:rPr lang="en-GB" smtClean="0"/>
              <a:t>‹#›</a:t>
            </a:fld>
            <a:endParaRPr lang="en-GB"/>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CB5F5F-EED1-4DE4-8A00-230FFAA6AB81}" type="datetimeFigureOut">
              <a:rPr lang="en-GB" smtClean="0"/>
              <a:t>30/11/2022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EB12E9-400A-43F6-BCDF-902C98575A5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B5F5F-EED1-4DE4-8A00-230FFAA6AB81}" type="datetimeFigureOut">
              <a:rPr lang="en-GB" smtClean="0"/>
              <a:t>30/11/2022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EB12E9-400A-43F6-BCDF-902C98575A5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CB5F5F-EED1-4DE4-8A00-230FFAA6AB81}"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EB12E9-400A-43F6-BCDF-902C98575A52}" type="slidenum">
              <a:rPr lang="en-GB" smtClean="0"/>
              <a:t>‹#›</a:t>
            </a:fld>
            <a:endParaRPr lang="en-GB"/>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CB5F5F-EED1-4DE4-8A00-230FFAA6AB81}"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EB12E9-400A-43F6-BCDF-902C98575A5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58CB5F5F-EED1-4DE4-8A00-230FFAA6AB81}" type="datetimeFigureOut">
              <a:rPr lang="en-GB" smtClean="0"/>
              <a:t>30/11/2022</a:t>
            </a:fld>
            <a:endParaRPr lang="en-GB"/>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2FEB12E9-400A-43F6-BCDF-902C98575A5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718049" y="1371600"/>
            <a:ext cx="6473952" cy="1200150"/>
          </a:xfrm>
        </p:spPr>
        <p:txBody>
          <a:bodyPr>
            <a:normAutofit/>
          </a:bodyPr>
          <a:lstStyle/>
          <a:p>
            <a:r>
              <a:rPr lang="ar-JO" sz="1800" dirty="0"/>
              <a:t> </a:t>
            </a:r>
            <a:endParaRPr lang="en-GB" sz="1800" dirty="0"/>
          </a:p>
        </p:txBody>
      </p:sp>
      <p:sp>
        <p:nvSpPr>
          <p:cNvPr id="3" name="Subtitle 2"/>
          <p:cNvSpPr>
            <a:spLocks noGrp="1"/>
          </p:cNvSpPr>
          <p:nvPr>
            <p:ph type="subTitle" idx="4294967295"/>
          </p:nvPr>
        </p:nvSpPr>
        <p:spPr>
          <a:xfrm>
            <a:off x="5024488" y="1655636"/>
            <a:ext cx="6646264" cy="685228"/>
          </a:xfrm>
        </p:spPr>
        <p:txBody>
          <a:bodyPr>
            <a:noAutofit/>
          </a:bodyPr>
          <a:lstStyle/>
          <a:p>
            <a:pPr marL="0" indent="0" algn="r" rtl="1">
              <a:spcBef>
                <a:spcPts val="0"/>
              </a:spcBef>
              <a:buNone/>
            </a:pPr>
            <a:r>
              <a:rPr lang="ar-JO" sz="3600" b="1" dirty="0">
                <a:latin typeface="Simplified Arabic" panose="02020603050405020304" pitchFamily="18" charset="-78"/>
                <a:cs typeface="Simplified Arabic" panose="02020603050405020304" pitchFamily="18" charset="-78"/>
              </a:rPr>
              <a:t>جلالة الملك الحسين بن طلال طيب الله ثراه  </a:t>
            </a:r>
            <a:endParaRPr lang="en-GB" sz="3600" b="1" dirty="0">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4998" y="2479249"/>
            <a:ext cx="3089447" cy="4178677"/>
          </a:xfrm>
          <a:prstGeom prst="rect">
            <a:avLst/>
          </a:prstGeom>
        </p:spPr>
      </p:pic>
      <p:sp>
        <p:nvSpPr>
          <p:cNvPr id="5" name="AutoShape 4" descr="Map Of Jordan Png - Jordan Map With Flag Clipart (#5799619) - Pin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Map Of Jordan Png - Jordan Map With Flag Clipart (#5799619) - Pin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ap Of Jordan Png - Jordan Map With Flag Clipart (#5799619) - Pin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76" y="678605"/>
            <a:ext cx="5148031" cy="6171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a:cxnSpLocks/>
          </p:cNvCxnSpPr>
          <p:nvPr/>
        </p:nvCxnSpPr>
        <p:spPr>
          <a:xfrm>
            <a:off x="5344998" y="2271860"/>
            <a:ext cx="6276985" cy="69004"/>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23740" y="6073151"/>
            <a:ext cx="2604987" cy="584775"/>
          </a:xfrm>
          <a:prstGeom prst="rect">
            <a:avLst/>
          </a:prstGeom>
          <a:noFill/>
        </p:spPr>
        <p:txBody>
          <a:bodyPr wrap="square" rtlCol="0">
            <a:spAutoFit/>
          </a:bodyPr>
          <a:lstStyle/>
          <a:p>
            <a:pPr algn="r" rtl="1"/>
            <a:r>
              <a:rPr lang="ar-JO" sz="1600" b="1" dirty="0">
                <a:latin typeface="Simplified Arabic" panose="02020603050405020304" pitchFamily="18" charset="-78"/>
                <a:cs typeface="Simplified Arabic" panose="02020603050405020304" pitchFamily="18" charset="-78"/>
              </a:rPr>
              <a:t>عمل الطالب: مايا أسامة عبد الرازق</a:t>
            </a:r>
          </a:p>
          <a:p>
            <a:pPr algn="r" rtl="1"/>
            <a:r>
              <a:rPr lang="ar-JO" sz="1600" b="1" dirty="0">
                <a:latin typeface="Simplified Arabic" panose="02020603050405020304" pitchFamily="18" charset="-78"/>
                <a:cs typeface="Simplified Arabic" panose="02020603050405020304" pitchFamily="18" charset="-78"/>
              </a:rPr>
              <a:t>الصف الخامس الدولي ( هـــ )</a:t>
            </a:r>
            <a:endParaRPr lang="en-US" sz="1600" b="1" dirty="0">
              <a:latin typeface="Simplified Arabic" panose="02020603050405020304" pitchFamily="18" charset="-78"/>
              <a:cs typeface="Simplified Arabic" panose="02020603050405020304" pitchFamily="18" charset="-78"/>
            </a:endParaRPr>
          </a:p>
        </p:txBody>
      </p:sp>
      <p:sp>
        <p:nvSpPr>
          <p:cNvPr id="12" name="TextBox 11">
            <a:extLst>
              <a:ext uri="{FF2B5EF4-FFF2-40B4-BE49-F238E27FC236}">
                <a16:creationId xmlns:a16="http://schemas.microsoft.com/office/drawing/2014/main" id="{6614E5EC-19CE-479D-A599-B49A0C1563D4}"/>
              </a:ext>
            </a:extLst>
          </p:cNvPr>
          <p:cNvSpPr txBox="1"/>
          <p:nvPr/>
        </p:nvSpPr>
        <p:spPr>
          <a:xfrm>
            <a:off x="8532536" y="2562330"/>
            <a:ext cx="3089447" cy="646331"/>
          </a:xfrm>
          <a:prstGeom prst="rect">
            <a:avLst/>
          </a:prstGeom>
          <a:noFill/>
        </p:spPr>
        <p:txBody>
          <a:bodyPr wrap="square" rtlCol="0">
            <a:spAutoFit/>
          </a:bodyPr>
          <a:lstStyle/>
          <a:p>
            <a:pPr algn="r" rtl="1"/>
            <a:r>
              <a:rPr lang="ar-JO" sz="3600" b="1" dirty="0">
                <a:latin typeface="Simplified Arabic" panose="02020603050405020304" pitchFamily="18" charset="-78"/>
                <a:cs typeface="Simplified Arabic" panose="02020603050405020304" pitchFamily="18" charset="-78"/>
              </a:rPr>
              <a:t>لقبه : الملك الباني</a:t>
            </a:r>
            <a:endParaRPr lang="en-US" sz="36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827583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391855"/>
            <a:ext cx="11003666" cy="5159415"/>
          </a:xfrm>
        </p:spPr>
        <p:txBody>
          <a:bodyPr>
            <a:noAutofit/>
          </a:bodyPr>
          <a:lstStyle/>
          <a:p>
            <a:pPr marL="0" indent="0" algn="r">
              <a:buNone/>
            </a:pPr>
            <a:r>
              <a:rPr lang="ar-JO" sz="1800" b="1" u="sng" spc="-100" dirty="0">
                <a:solidFill>
                  <a:schemeClr val="tx2"/>
                </a:solidFill>
                <a:latin typeface="Simplified Arabic" panose="02020603050405020304" pitchFamily="18" charset="-78"/>
                <a:cs typeface="Simplified Arabic" panose="02020603050405020304" pitchFamily="18" charset="-78"/>
              </a:rPr>
              <a:t>النهضة السياسية </a:t>
            </a:r>
            <a:r>
              <a:rPr lang="ar-JO" sz="1800" dirty="0"/>
              <a:t> </a:t>
            </a:r>
          </a:p>
          <a:p>
            <a:pPr marL="274320" lvl="1" indent="0" algn="r" rtl="1">
              <a:lnSpc>
                <a:spcPct val="160000"/>
              </a:lnSpc>
              <a:buNone/>
            </a:pPr>
            <a:r>
              <a:rPr lang="ar-JO" sz="1800" dirty="0">
                <a:latin typeface="Simplified Arabic" panose="02020603050405020304" pitchFamily="18" charset="-78"/>
                <a:cs typeface="Simplified Arabic" panose="02020603050405020304" pitchFamily="18" charset="-78"/>
              </a:rPr>
              <a:t>شملت هذه النهضة العديد من المظاهر الدالة على التطور ، من أبرزها:</a:t>
            </a:r>
          </a:p>
          <a:p>
            <a:pPr marL="274320" lvl="1" indent="0" algn="r" rtl="1">
              <a:lnSpc>
                <a:spcPct val="160000"/>
              </a:lnSpc>
              <a:buNone/>
            </a:pPr>
            <a:r>
              <a:rPr lang="ar-JO" sz="1800" b="1" dirty="0">
                <a:latin typeface="Simplified Arabic" panose="02020603050405020304" pitchFamily="18" charset="-78"/>
                <a:cs typeface="Simplified Arabic" panose="02020603050405020304" pitchFamily="18" charset="-78"/>
              </a:rPr>
              <a:t>أ- الحياة النيابية والديمقراطية في عهد الملك الحسين بن طلال</a:t>
            </a:r>
          </a:p>
          <a:p>
            <a:pPr lvl="1" algn="r" rtl="1">
              <a:lnSpc>
                <a:spcPct val="150000"/>
              </a:lnSpc>
              <a:buFont typeface="Wingdings" panose="05000000000000000000" pitchFamily="2" charset="2"/>
              <a:buChar char="v"/>
            </a:pPr>
            <a:r>
              <a:rPr lang="ar-JO" sz="1800" dirty="0">
                <a:latin typeface="Simplified Arabic" panose="02020603050405020304" pitchFamily="18" charset="-78"/>
                <a:cs typeface="Simplified Arabic" panose="02020603050405020304" pitchFamily="18" charset="-78"/>
              </a:rPr>
              <a:t>تطور الحياة النيابية في الأردن في عهد الملك الحسين خلال الأعوام التالية:</a:t>
            </a:r>
          </a:p>
          <a:p>
            <a:pPr lvl="1" algn="r" rtl="1">
              <a:lnSpc>
                <a:spcPct val="150000"/>
              </a:lnSpc>
              <a:buFont typeface="Wingdings" panose="05000000000000000000" pitchFamily="2" charset="2"/>
              <a:buChar char="v"/>
            </a:pPr>
            <a:r>
              <a:rPr lang="ar-JO" sz="1800" dirty="0">
                <a:latin typeface="Simplified Arabic" panose="02020603050405020304" pitchFamily="18" charset="-78"/>
                <a:cs typeface="Simplified Arabic" panose="02020603050405020304" pitchFamily="18" charset="-78"/>
              </a:rPr>
              <a:t>في عام 1956م انتخاب المجلس النيابي الخامس.</a:t>
            </a:r>
          </a:p>
          <a:p>
            <a:pPr lvl="1" algn="r" rtl="1">
              <a:lnSpc>
                <a:spcPct val="150000"/>
              </a:lnSpc>
              <a:buFont typeface="Wingdings" panose="05000000000000000000" pitchFamily="2" charset="2"/>
              <a:buChar char="v"/>
            </a:pPr>
            <a:r>
              <a:rPr lang="ar-JO" sz="1800" dirty="0">
                <a:latin typeface="Simplified Arabic" panose="02020603050405020304" pitchFamily="18" charset="-78"/>
                <a:cs typeface="Simplified Arabic" panose="02020603050405020304" pitchFamily="18" charset="-78"/>
              </a:rPr>
              <a:t>في عام 1978م تشكيل المجلس الوطني الاستشاري.</a:t>
            </a:r>
          </a:p>
          <a:p>
            <a:pPr lvl="1" algn="r" rtl="1">
              <a:lnSpc>
                <a:spcPct val="150000"/>
              </a:lnSpc>
              <a:buFont typeface="Wingdings" panose="05000000000000000000" pitchFamily="2" charset="2"/>
              <a:buChar char="v"/>
            </a:pPr>
            <a:r>
              <a:rPr lang="ar-JO" sz="1800" dirty="0">
                <a:latin typeface="Simplified Arabic" panose="02020603050405020304" pitchFamily="18" charset="-78"/>
                <a:cs typeface="Simplified Arabic" panose="02020603050405020304" pitchFamily="18" charset="-78"/>
              </a:rPr>
              <a:t>في عام 1989م استئناف الحياة النيابية ، وإجراء الانتخابات النيابية.</a:t>
            </a:r>
          </a:p>
          <a:p>
            <a:pPr marL="274320" lvl="1" indent="0" algn="r" rtl="1">
              <a:lnSpc>
                <a:spcPct val="160000"/>
              </a:lnSpc>
              <a:buNone/>
            </a:pPr>
            <a:r>
              <a:rPr lang="ar-JO" sz="1800" b="1" dirty="0">
                <a:latin typeface="Simplified Arabic" panose="02020603050405020304" pitchFamily="18" charset="-78"/>
                <a:cs typeface="Simplified Arabic" panose="02020603050405020304" pitchFamily="18" charset="-78"/>
              </a:rPr>
              <a:t>ب- الميثاق الوطني عام 1991م</a:t>
            </a:r>
          </a:p>
          <a:p>
            <a:pPr marL="274320" lvl="1" indent="0" algn="r" rtl="1">
              <a:lnSpc>
                <a:spcPct val="160000"/>
              </a:lnSpc>
              <a:buNone/>
            </a:pPr>
            <a:r>
              <a:rPr lang="ar-JO" sz="1800" dirty="0">
                <a:latin typeface="Simplified Arabic" panose="02020603050405020304" pitchFamily="18" charset="-78"/>
                <a:cs typeface="Simplified Arabic" panose="02020603050405020304" pitchFamily="18" charset="-78"/>
              </a:rPr>
              <a:t>هو مبادئ سياسية ووطنية في الأردن ، جاءت لتعزيز مفاهيم الديمقراطية والمشاركة السياسية الشاملة.</a:t>
            </a:r>
          </a:p>
          <a:p>
            <a:pPr marL="0" indent="0" algn="r">
              <a:buNone/>
            </a:pPr>
            <a:endParaRPr lang="ar-JO" sz="1800" dirty="0"/>
          </a:p>
        </p:txBody>
      </p:sp>
      <p:sp>
        <p:nvSpPr>
          <p:cNvPr id="6" name="Title 1"/>
          <p:cNvSpPr>
            <a:spLocks noGrp="1"/>
          </p:cNvSpPr>
          <p:nvPr>
            <p:ph type="title"/>
          </p:nvPr>
        </p:nvSpPr>
        <p:spPr>
          <a:xfrm>
            <a:off x="613457" y="510250"/>
            <a:ext cx="10972800" cy="843988"/>
          </a:xfrm>
        </p:spPr>
        <p:txBody>
          <a:bodyPr>
            <a:normAutofit/>
          </a:bodyPr>
          <a:lstStyle/>
          <a:p>
            <a:pPr algn="r" rtl="1"/>
            <a:r>
              <a:rPr lang="ar-JO" sz="3200" b="1" dirty="0">
                <a:latin typeface="Simplified Arabic" panose="02020603050405020304" pitchFamily="18" charset="-78"/>
                <a:cs typeface="Simplified Arabic" panose="02020603050405020304" pitchFamily="18" charset="-78"/>
              </a:rPr>
              <a:t> </a:t>
            </a:r>
            <a:r>
              <a:rPr lang="ar-JO" sz="3200" b="1" u="sng" dirty="0">
                <a:latin typeface="Simplified Arabic" panose="02020603050405020304" pitchFamily="18" charset="-78"/>
                <a:cs typeface="Simplified Arabic" panose="02020603050405020304" pitchFamily="18" charset="-78"/>
              </a:rPr>
              <a:t>النهضة الأردنية في عهد الملك الحسين بن طلال </a:t>
            </a:r>
            <a:endParaRPr lang="en-GB" sz="3200" b="1" u="sng" dirty="0">
              <a:latin typeface="Simplified Arabic" panose="02020603050405020304" pitchFamily="18" charset="-78"/>
              <a:cs typeface="Simplified Arabic" panose="02020603050405020304" pitchFamily="18"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42" y="1522696"/>
            <a:ext cx="4623758" cy="3571335"/>
          </a:xfrm>
          <a:prstGeom prst="rect">
            <a:avLst/>
          </a:prstGeom>
        </p:spPr>
      </p:pic>
    </p:spTree>
    <p:extLst>
      <p:ext uri="{BB962C8B-B14F-4D97-AF65-F5344CB8AC3E}">
        <p14:creationId xmlns:p14="http://schemas.microsoft.com/office/powerpoint/2010/main" val="105288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700" y="1409087"/>
            <a:ext cx="6927148" cy="4459278"/>
          </a:xfrm>
        </p:spPr>
        <p:txBody>
          <a:bodyPr>
            <a:noAutofit/>
          </a:bodyPr>
          <a:lstStyle/>
          <a:p>
            <a:pPr marL="0" indent="0" algn="r">
              <a:buNone/>
            </a:pPr>
            <a:r>
              <a:rPr lang="ar-JO" sz="1800" b="1" u="sng" spc="-100" dirty="0">
                <a:solidFill>
                  <a:schemeClr val="tx2"/>
                </a:solidFill>
                <a:latin typeface="Simplified Arabic" panose="02020603050405020304" pitchFamily="18" charset="-78"/>
                <a:cs typeface="Simplified Arabic" panose="02020603050405020304" pitchFamily="18" charset="-78"/>
              </a:rPr>
              <a:t>النهضة السياسية </a:t>
            </a:r>
            <a:r>
              <a:rPr lang="ar-JO" sz="1800" dirty="0"/>
              <a:t> </a:t>
            </a:r>
          </a:p>
          <a:p>
            <a:pPr marL="274320" lvl="1" indent="0" algn="r" rtl="1">
              <a:lnSpc>
                <a:spcPct val="160000"/>
              </a:lnSpc>
              <a:buNone/>
            </a:pPr>
            <a:r>
              <a:rPr lang="ar-JO" sz="1800" b="1" dirty="0">
                <a:latin typeface="Simplified Arabic" panose="02020603050405020304" pitchFamily="18" charset="-78"/>
                <a:cs typeface="Simplified Arabic" panose="02020603050405020304" pitchFamily="18" charset="-78"/>
              </a:rPr>
              <a:t>ج- العلاقات الخارجية : العربية والدولية</a:t>
            </a:r>
          </a:p>
          <a:p>
            <a:pPr marL="274320" lvl="1" indent="0" algn="r" rtl="1">
              <a:lnSpc>
                <a:spcPct val="160000"/>
              </a:lnSpc>
              <a:buNone/>
            </a:pPr>
            <a:r>
              <a:rPr lang="ar-JO" sz="1800" dirty="0">
                <a:latin typeface="Simplified Arabic" panose="02020603050405020304" pitchFamily="18" charset="-78"/>
                <a:cs typeface="Simplified Arabic" panose="02020603050405020304" pitchFamily="18" charset="-78"/>
              </a:rPr>
              <a:t>العلاقات الخارجية للأردن في عهد الملك الحسين بن طلال </a:t>
            </a:r>
          </a:p>
          <a:p>
            <a:pPr marL="274320" lvl="1" indent="0" algn="r" rtl="1">
              <a:lnSpc>
                <a:spcPct val="160000"/>
              </a:lnSpc>
              <a:buNone/>
            </a:pPr>
            <a:r>
              <a:rPr lang="ar-JO" sz="1800" b="1" u="sng" dirty="0">
                <a:latin typeface="Simplified Arabic" panose="02020603050405020304" pitchFamily="18" charset="-78"/>
                <a:cs typeface="Simplified Arabic" panose="02020603050405020304" pitchFamily="18" charset="-78"/>
              </a:rPr>
              <a:t>العلاقات الدولية</a:t>
            </a:r>
          </a:p>
          <a:p>
            <a:pPr marL="274320" lvl="1" indent="0" algn="r" rtl="1">
              <a:lnSpc>
                <a:spcPct val="160000"/>
              </a:lnSpc>
              <a:buNone/>
            </a:pPr>
            <a:r>
              <a:rPr lang="ar-JO" sz="1800" dirty="0">
                <a:latin typeface="Simplified Arabic" panose="02020603050405020304" pitchFamily="18" charset="-78"/>
                <a:cs typeface="Simplified Arabic" panose="02020603050405020304" pitchFamily="18" charset="-78"/>
              </a:rPr>
              <a:t>تقوم على احترام السيادة لكل دولة، وعدم التدخل في شؤونها الداخلية، وتبادل المصالح المشتركة والتبادل الدبلوماسي وتوطيد الأمن والسلام الدوليين.</a:t>
            </a:r>
          </a:p>
          <a:p>
            <a:pPr marL="274320" lvl="1" indent="0" algn="r" rtl="1">
              <a:lnSpc>
                <a:spcPct val="160000"/>
              </a:lnSpc>
              <a:buNone/>
            </a:pPr>
            <a:r>
              <a:rPr lang="ar-JO" sz="1800" b="1" u="sng" dirty="0">
                <a:latin typeface="Simplified Arabic" panose="02020603050405020304" pitchFamily="18" charset="-78"/>
                <a:cs typeface="Simplified Arabic" panose="02020603050405020304" pitchFamily="18" charset="-78"/>
              </a:rPr>
              <a:t>العلاقات العربية</a:t>
            </a:r>
          </a:p>
          <a:p>
            <a:pPr marL="274320" lvl="1" indent="0" algn="r" rtl="1">
              <a:lnSpc>
                <a:spcPct val="160000"/>
              </a:lnSpc>
              <a:buNone/>
            </a:pPr>
            <a:r>
              <a:rPr lang="ar-JO" sz="1800" dirty="0">
                <a:latin typeface="Simplified Arabic" panose="02020603050405020304" pitchFamily="18" charset="-78"/>
                <a:cs typeface="Simplified Arabic" panose="02020603050405020304" pitchFamily="18" charset="-78"/>
              </a:rPr>
              <a:t>وقف جلالته إلى جانب الدول العربية والدفاع عنها في قضاياها كافة، وعلى رأسها القضية الفلسطينية.</a:t>
            </a:r>
          </a:p>
        </p:txBody>
      </p:sp>
      <p:sp>
        <p:nvSpPr>
          <p:cNvPr id="6" name="Title 1"/>
          <p:cNvSpPr>
            <a:spLocks noGrp="1"/>
          </p:cNvSpPr>
          <p:nvPr>
            <p:ph type="title"/>
          </p:nvPr>
        </p:nvSpPr>
        <p:spPr>
          <a:xfrm>
            <a:off x="613457" y="510250"/>
            <a:ext cx="10972800" cy="681942"/>
          </a:xfrm>
        </p:spPr>
        <p:txBody>
          <a:bodyPr>
            <a:normAutofit/>
          </a:bodyPr>
          <a:lstStyle/>
          <a:p>
            <a:pPr algn="r" rtl="1"/>
            <a:r>
              <a:rPr lang="ar-JO" sz="3200" b="1" dirty="0">
                <a:latin typeface="Simplified Arabic" panose="02020603050405020304" pitchFamily="18" charset="-78"/>
                <a:cs typeface="Simplified Arabic" panose="02020603050405020304" pitchFamily="18" charset="-78"/>
              </a:rPr>
              <a:t> </a:t>
            </a:r>
            <a:r>
              <a:rPr lang="ar-JO" sz="3200" b="1" u="sng" dirty="0">
                <a:latin typeface="Simplified Arabic" panose="02020603050405020304" pitchFamily="18" charset="-78"/>
                <a:cs typeface="Simplified Arabic" panose="02020603050405020304" pitchFamily="18" charset="-78"/>
              </a:rPr>
              <a:t>النهضة الأردنية في عهد الملك الحسين بن طلال </a:t>
            </a:r>
            <a:endParaRPr lang="en-GB" sz="3200" b="1" u="sng" dirty="0">
              <a:latin typeface="Simplified Arabic" panose="02020603050405020304" pitchFamily="18" charset="-78"/>
              <a:cs typeface="Simplified Arabic" panose="02020603050405020304" pitchFamily="18" charset="-78"/>
            </a:endParaRPr>
          </a:p>
        </p:txBody>
      </p:sp>
      <p:pic>
        <p:nvPicPr>
          <p:cNvPr id="11266" name="Picture 2" descr="من أقوال الملك الراحل الحسين .!! - المدينة نيو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700" y="860454"/>
            <a:ext cx="3810000" cy="256222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الملك حسين يعلن إلغاء &quot;اتفاق 11 شباط 1985&quot; - بوابة الهدف الإخباري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700" y="3484480"/>
            <a:ext cx="3810000" cy="315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238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6688" y="1262605"/>
            <a:ext cx="10972800" cy="494142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rtl="1"/>
            <a:r>
              <a:rPr lang="ar-JO" sz="3200" b="1" dirty="0">
                <a:latin typeface="Simplified Arabic" panose="02020603050405020304" pitchFamily="18" charset="-78"/>
                <a:cs typeface="Simplified Arabic" panose="02020603050405020304" pitchFamily="18" charset="-78"/>
              </a:rPr>
              <a:t> </a:t>
            </a:r>
            <a:r>
              <a:rPr lang="ar-JO" sz="18500" b="1" dirty="0">
                <a:latin typeface="Simplified Arabic" panose="02020603050405020304" pitchFamily="18" charset="-78"/>
                <a:cs typeface="Simplified Arabic" panose="02020603050405020304" pitchFamily="18" charset="-78"/>
              </a:rPr>
              <a:t>شكرًا </a:t>
            </a:r>
            <a:endParaRPr lang="en-GB" sz="185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079019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JO" sz="3200" b="1" dirty="0">
                <a:latin typeface="Simplified Arabic" panose="02020603050405020304" pitchFamily="18" charset="-78"/>
                <a:cs typeface="Simplified Arabic" panose="02020603050405020304" pitchFamily="18" charset="-78"/>
              </a:rPr>
              <a:t> </a:t>
            </a:r>
            <a:r>
              <a:rPr lang="ar-JO" sz="3200" b="1" u="sng" dirty="0">
                <a:latin typeface="Simplified Arabic" panose="02020603050405020304" pitchFamily="18" charset="-78"/>
                <a:cs typeface="Simplified Arabic" panose="02020603050405020304" pitchFamily="18" charset="-78"/>
              </a:rPr>
              <a:t>نبذه عن حياة الملك الحسين بن طلال نشأته </a:t>
            </a:r>
            <a:endParaRPr lang="en-GB" sz="3200" b="1" u="sng" dirty="0">
              <a:latin typeface="Simplified Arabic" panose="02020603050405020304" pitchFamily="18" charset="-78"/>
              <a:cs typeface="Simplified Arabic" panose="02020603050405020304" pitchFamily="18"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172258"/>
            <a:ext cx="11029950" cy="2978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627" y="4165602"/>
            <a:ext cx="79533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202" y="4165602"/>
            <a:ext cx="263842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28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1704"/>
            <a:ext cx="10972800" cy="990600"/>
          </a:xfrm>
        </p:spPr>
        <p:txBody>
          <a:bodyPr>
            <a:normAutofit/>
          </a:bodyPr>
          <a:lstStyle/>
          <a:p>
            <a:pPr algn="r" rtl="1"/>
            <a:r>
              <a:rPr lang="ar-JO" sz="3200" b="1" dirty="0">
                <a:latin typeface="Simplified Arabic" panose="02020603050405020304" pitchFamily="18" charset="-78"/>
                <a:cs typeface="Simplified Arabic" panose="02020603050405020304" pitchFamily="18" charset="-78"/>
              </a:rPr>
              <a:t> </a:t>
            </a:r>
            <a:r>
              <a:rPr lang="ar-JO" sz="3200" b="1" u="sng" dirty="0">
                <a:latin typeface="Simplified Arabic" panose="02020603050405020304" pitchFamily="18" charset="-78"/>
                <a:cs typeface="Simplified Arabic" panose="02020603050405020304" pitchFamily="18" charset="-78"/>
              </a:rPr>
              <a:t>نبذه عن حياة الملك الحسين بن طلال نشأته </a:t>
            </a:r>
            <a:endParaRPr lang="en-GB" sz="3200" b="1" u="sng"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631372" y="1417345"/>
            <a:ext cx="10862288" cy="1754326"/>
          </a:xfrm>
          <a:prstGeom prst="rect">
            <a:avLst/>
          </a:prstGeom>
        </p:spPr>
        <p:txBody>
          <a:bodyPr wrap="square">
            <a:spAutoFit/>
          </a:bodyPr>
          <a:lstStyle/>
          <a:p>
            <a:pPr algn="r">
              <a:lnSpc>
                <a:spcPct val="150000"/>
              </a:lnSpc>
            </a:pPr>
            <a:r>
              <a:rPr lang="ar-JO" b="1" u="sng" dirty="0">
                <a:latin typeface="Simplified Arabic" panose="02020603050405020304" pitchFamily="18" charset="-78"/>
                <a:cs typeface="Simplified Arabic" panose="02020603050405020304" pitchFamily="18" charset="-78"/>
              </a:rPr>
              <a:t>مولده ونسبه</a:t>
            </a:r>
          </a:p>
          <a:p>
            <a:pPr algn="just" rtl="1">
              <a:lnSpc>
                <a:spcPct val="150000"/>
              </a:lnSpc>
            </a:pPr>
            <a:r>
              <a:rPr lang="ar-JO" dirty="0">
                <a:latin typeface="Simplified Arabic" panose="02020603050405020304" pitchFamily="18" charset="-78"/>
                <a:cs typeface="Simplified Arabic" panose="02020603050405020304" pitchFamily="18" charset="-78"/>
              </a:rPr>
              <a:t>الحسين بن طلال هو الحفيد الأربعون للنبي محمد صلّى الله عليه وسلّم، من ذرية الحسن بن علي، سليل أسرة عربية هاشمية.</a:t>
            </a:r>
          </a:p>
          <a:p>
            <a:pPr algn="just" rtl="1">
              <a:lnSpc>
                <a:spcPct val="150000"/>
              </a:lnSpc>
            </a:pPr>
            <a:r>
              <a:rPr lang="ar-JO" dirty="0">
                <a:latin typeface="Simplified Arabic" panose="02020603050405020304" pitchFamily="18" charset="-78"/>
                <a:cs typeface="Simplified Arabic" panose="02020603050405020304" pitchFamily="18" charset="-78"/>
              </a:rPr>
              <a:t>وُلِدَ في عمّان يوم 14 تشرين الثاني 1935، وتربّى في كنف والدَيه جلالة الملك طلال بن عبدالله وجلالة الملكة زين الشرف بنت جميل، وجدِّه جلالة الملك عبدالله بن الحسين. وللحسين شقيقان، هما سموّ الأمير محمد وسموّ الأمير الحسن، وشقيقة واحدة هي سموّ الأميرة بسمة.</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257" y="3439886"/>
            <a:ext cx="11058232" cy="268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4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3022"/>
            <a:ext cx="10972800" cy="990600"/>
          </a:xfrm>
        </p:spPr>
        <p:txBody>
          <a:bodyPr>
            <a:normAutofit/>
          </a:bodyPr>
          <a:lstStyle/>
          <a:p>
            <a:pPr algn="r" rtl="1"/>
            <a:r>
              <a:rPr lang="ar-JO" sz="3200" b="1" dirty="0">
                <a:latin typeface="Simplified Arabic" panose="02020603050405020304" pitchFamily="18" charset="-78"/>
                <a:cs typeface="Simplified Arabic" panose="02020603050405020304" pitchFamily="18" charset="-78"/>
              </a:rPr>
              <a:t> </a:t>
            </a:r>
            <a:r>
              <a:rPr lang="ar-JO" sz="3200" b="1" u="sng" dirty="0">
                <a:latin typeface="Simplified Arabic" panose="02020603050405020304" pitchFamily="18" charset="-78"/>
                <a:cs typeface="Simplified Arabic" panose="02020603050405020304" pitchFamily="18" charset="-78"/>
              </a:rPr>
              <a:t>نبذه عن حياة الملك الحسين بن طلال نشأته </a:t>
            </a:r>
            <a:endParaRPr lang="en-GB" sz="3200" b="1" u="sng"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631372" y="1098031"/>
            <a:ext cx="10862288" cy="1754326"/>
          </a:xfrm>
          <a:prstGeom prst="rect">
            <a:avLst/>
          </a:prstGeom>
        </p:spPr>
        <p:txBody>
          <a:bodyPr wrap="square">
            <a:spAutoFit/>
          </a:bodyPr>
          <a:lstStyle/>
          <a:p>
            <a:pPr algn="just" rtl="1">
              <a:lnSpc>
                <a:spcPct val="150000"/>
              </a:lnSpc>
            </a:pPr>
            <a:r>
              <a:rPr lang="ar-JO" b="1" u="sng" dirty="0">
                <a:latin typeface="Simplified Arabic" panose="02020603050405020304" pitchFamily="18" charset="-78"/>
                <a:cs typeface="Simplified Arabic" panose="02020603050405020304" pitchFamily="18" charset="-78"/>
              </a:rPr>
              <a:t>تعليمه الابتدائي والثانوي</a:t>
            </a:r>
            <a:r>
              <a:rPr lang="en-US" b="1" u="sng" dirty="0">
                <a:latin typeface="Simplified Arabic" panose="02020603050405020304" pitchFamily="18" charset="-78"/>
                <a:cs typeface="Simplified Arabic" panose="02020603050405020304" pitchFamily="18" charset="-78"/>
              </a:rPr>
              <a:t> </a:t>
            </a:r>
            <a:r>
              <a:rPr lang="ar-JO" b="1" u="sng" dirty="0">
                <a:latin typeface="Simplified Arabic" panose="02020603050405020304" pitchFamily="18" charset="-78"/>
                <a:cs typeface="Simplified Arabic" panose="02020603050405020304" pitchFamily="18" charset="-78"/>
              </a:rPr>
              <a:t> و العسكري</a:t>
            </a:r>
          </a:p>
          <a:p>
            <a:pPr algn="just" rtl="1">
              <a:lnSpc>
                <a:spcPct val="150000"/>
              </a:lnSpc>
            </a:pPr>
            <a:r>
              <a:rPr lang="ar-JO" dirty="0">
                <a:latin typeface="Simplified Arabic" panose="02020603050405020304" pitchFamily="18" charset="-78"/>
                <a:cs typeface="Simplified Arabic" panose="02020603050405020304" pitchFamily="18" charset="-78"/>
              </a:rPr>
              <a:t>أنهى الحسين دراسته الابتدائية في الكلية العلمية الإسلامية بعمّان، ثم سافر إلى مصر لمواصلة تعليمه الثانوي في مدرسة فكتوريا بالإسكندرية (1949/1950). ثم إنتقل إلى المملكة المتحدة لإكمال دراسته، فواصل الحسين تعليمه ملتحقاً منذ 19 أيلول 1952 بأكاديمية ساندهيرست العسكرية الملكية في المملكة المتحدة، حيث تلقى تعليمه العسكري وتخرج فيها مطلع عام 1953.</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53" y="2982912"/>
            <a:ext cx="11058525"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592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254" y="533400"/>
            <a:ext cx="10972800" cy="990600"/>
          </a:xfrm>
        </p:spPr>
        <p:txBody>
          <a:bodyPr>
            <a:normAutofit/>
          </a:bodyPr>
          <a:lstStyle/>
          <a:p>
            <a:pPr algn="r" rtl="1"/>
            <a:r>
              <a:rPr lang="ar-JO" sz="3200" b="1" dirty="0">
                <a:latin typeface="Simplified Arabic" panose="02020603050405020304" pitchFamily="18" charset="-78"/>
                <a:cs typeface="Simplified Arabic" panose="02020603050405020304" pitchFamily="18" charset="-78"/>
              </a:rPr>
              <a:t> </a:t>
            </a:r>
            <a:r>
              <a:rPr lang="ar-JO" sz="3200" b="1" u="sng" dirty="0">
                <a:latin typeface="Simplified Arabic" panose="02020603050405020304" pitchFamily="18" charset="-78"/>
                <a:cs typeface="Simplified Arabic" panose="02020603050405020304" pitchFamily="18" charset="-78"/>
              </a:rPr>
              <a:t>نبذه عن حياة الملك الحسين بن طلال نشأته </a:t>
            </a:r>
            <a:endParaRPr lang="en-GB" sz="3200" b="1" u="sng" dirty="0">
              <a:latin typeface="Simplified Arabic" panose="02020603050405020304" pitchFamily="18" charset="-78"/>
              <a:cs typeface="Simplified Arabic" panose="02020603050405020304"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09" y="1944914"/>
            <a:ext cx="3570515" cy="4209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22057" y="1454640"/>
            <a:ext cx="7620000" cy="5355312"/>
          </a:xfrm>
          <a:prstGeom prst="rect">
            <a:avLst/>
          </a:prstGeom>
        </p:spPr>
        <p:txBody>
          <a:bodyPr wrap="square">
            <a:spAutoFit/>
          </a:bodyPr>
          <a:lstStyle/>
          <a:p>
            <a:pPr algn="just" rtl="1">
              <a:lnSpc>
                <a:spcPct val="150000"/>
              </a:lnSpc>
            </a:pPr>
            <a:r>
              <a:rPr lang="ar-JO" b="1" u="sng" dirty="0">
                <a:latin typeface="Simplified Arabic" panose="02020603050405020304" pitchFamily="18" charset="-78"/>
                <a:cs typeface="Simplified Arabic" panose="02020603050405020304" pitchFamily="18" charset="-78"/>
              </a:rPr>
              <a:t>ولياً للعهد ثم ملكاً للأردن</a:t>
            </a:r>
          </a:p>
          <a:p>
            <a:pPr algn="just" rtl="1">
              <a:lnSpc>
                <a:spcPct val="150000"/>
              </a:lnSpc>
            </a:pPr>
            <a:r>
              <a:rPr lang="ar-JO" dirty="0">
                <a:latin typeface="Simplified Arabic" panose="02020603050405020304" pitchFamily="18" charset="-78"/>
                <a:cs typeface="Simplified Arabic" panose="02020603050405020304" pitchFamily="18" charset="-78"/>
              </a:rPr>
              <a:t>عندما تولّى الملك طلال سلطاته الدستورية، أصدر إرادته الملكية بتعيين أكبر أبنائه؛ الأمير الحسين، ولياً للعهد في 9 أيلول 1951. </a:t>
            </a:r>
            <a:endParaRPr lang="en-US" dirty="0">
              <a:latin typeface="Simplified Arabic" panose="02020603050405020304" pitchFamily="18" charset="-78"/>
              <a:cs typeface="Simplified Arabic" panose="02020603050405020304" pitchFamily="18" charset="-78"/>
            </a:endParaRPr>
          </a:p>
          <a:p>
            <a:pPr algn="just" rtl="1">
              <a:lnSpc>
                <a:spcPct val="150000"/>
              </a:lnSpc>
            </a:pPr>
            <a:endParaRPr lang="ar-JO" sz="1000" dirty="0">
              <a:latin typeface="Simplified Arabic" panose="02020603050405020304" pitchFamily="18" charset="-78"/>
              <a:cs typeface="Simplified Arabic" panose="02020603050405020304" pitchFamily="18" charset="-78"/>
            </a:endParaRPr>
          </a:p>
          <a:p>
            <a:pPr algn="just" rtl="1">
              <a:lnSpc>
                <a:spcPct val="150000"/>
              </a:lnSpc>
            </a:pPr>
            <a:r>
              <a:rPr lang="ar-JO" dirty="0">
                <a:latin typeface="Simplified Arabic" panose="02020603050405020304" pitchFamily="18" charset="-78"/>
                <a:cs typeface="Simplified Arabic" panose="02020603050405020304" pitchFamily="18" charset="-78"/>
              </a:rPr>
              <a:t>وعلى إثر مرض الملك طلال الذي حالَ دون استمراره في الحكم، نودي بالأمير الحسين بن طلال، ملكاً على المملكة الأردنية الهاشمية في 11 آب 1952. </a:t>
            </a:r>
            <a:endParaRPr lang="en-US" dirty="0">
              <a:latin typeface="Simplified Arabic" panose="02020603050405020304" pitchFamily="18" charset="-78"/>
              <a:cs typeface="Simplified Arabic" panose="02020603050405020304" pitchFamily="18" charset="-78"/>
            </a:endParaRPr>
          </a:p>
          <a:p>
            <a:pPr algn="just" rtl="1">
              <a:lnSpc>
                <a:spcPct val="150000"/>
              </a:lnSpc>
            </a:pPr>
            <a:endParaRPr lang="ar-JO" sz="1000" dirty="0">
              <a:latin typeface="Simplified Arabic" panose="02020603050405020304" pitchFamily="18" charset="-78"/>
              <a:cs typeface="Simplified Arabic" panose="02020603050405020304" pitchFamily="18" charset="-78"/>
            </a:endParaRPr>
          </a:p>
          <a:p>
            <a:pPr algn="just" rtl="1">
              <a:lnSpc>
                <a:spcPct val="150000"/>
              </a:lnSpc>
            </a:pPr>
            <a:r>
              <a:rPr lang="ar-JO" dirty="0">
                <a:latin typeface="Simplified Arabic" panose="02020603050405020304" pitchFamily="18" charset="-78"/>
                <a:cs typeface="Simplified Arabic" panose="02020603050405020304" pitchFamily="18" charset="-78"/>
              </a:rPr>
              <a:t>تمَّ الحسين بن طلال ثماني عشرة سنة قمرية من عمره في 2 أيار 1953، فتولّى سلطاته الدستورية مدشّناً مرحلة جديدة في تاريخ الأردن الحديث، استمرت سبعة وأربعين عاماً (1952-1999)</a:t>
            </a:r>
            <a:r>
              <a:rPr lang="en-US" dirty="0">
                <a:latin typeface="Simplified Arabic" panose="02020603050405020304" pitchFamily="18" charset="-78"/>
                <a:cs typeface="Simplified Arabic" panose="02020603050405020304" pitchFamily="18" charset="-78"/>
              </a:rPr>
              <a:t>.</a:t>
            </a:r>
          </a:p>
          <a:p>
            <a:pPr algn="just" rtl="1">
              <a:lnSpc>
                <a:spcPct val="150000"/>
              </a:lnSpc>
            </a:pPr>
            <a:endParaRPr lang="ar-JO" sz="1000" dirty="0">
              <a:latin typeface="Simplified Arabic" panose="02020603050405020304" pitchFamily="18" charset="-78"/>
              <a:cs typeface="Simplified Arabic" panose="02020603050405020304" pitchFamily="18" charset="-78"/>
            </a:endParaRPr>
          </a:p>
          <a:p>
            <a:pPr algn="r">
              <a:lnSpc>
                <a:spcPct val="150000"/>
              </a:lnSpc>
            </a:pPr>
            <a:r>
              <a:rPr lang="ar-JO" dirty="0">
                <a:latin typeface="Simplified Arabic" panose="02020603050405020304" pitchFamily="18" charset="-78"/>
                <a:cs typeface="Simplified Arabic" panose="02020603050405020304" pitchFamily="18" charset="-78"/>
              </a:rPr>
              <a:t>حكم البلاد نحو خمسة عقود، شهدت انتهاء الانتداب البريطاني، وتثبيت دعائم الملكية، وهزيمة 1967، وحرب أيلول الأسود. واختتم حياته بالتوقيع على معاهدة سلام.</a:t>
            </a:r>
          </a:p>
          <a:p>
            <a:pPr algn="r">
              <a:lnSpc>
                <a:spcPct val="150000"/>
              </a:lnSpc>
            </a:pPr>
            <a:endParaRPr lang="ar-JO" sz="1000" dirty="0">
              <a:latin typeface="Simplified Arabic" panose="02020603050405020304" pitchFamily="18" charset="-78"/>
              <a:cs typeface="Simplified Arabic" panose="02020603050405020304" pitchFamily="18" charset="-78"/>
            </a:endParaRPr>
          </a:p>
          <a:p>
            <a:pPr algn="r">
              <a:lnSpc>
                <a:spcPct val="150000"/>
              </a:lnSpc>
            </a:pPr>
            <a:r>
              <a:rPr lang="ar-JO" dirty="0">
                <a:latin typeface="Simplified Arabic" panose="02020603050405020304" pitchFamily="18" charset="-78"/>
                <a:cs typeface="Simplified Arabic" panose="02020603050405020304" pitchFamily="18" charset="-78"/>
              </a:rPr>
              <a:t>تميز عهده بالعديد من الإنجازات على جميع الصعد, التعليمية والاقتصادية والسياسية والعسكرية.</a:t>
            </a:r>
          </a:p>
        </p:txBody>
      </p:sp>
    </p:spTree>
    <p:extLst>
      <p:ext uri="{BB962C8B-B14F-4D97-AF65-F5344CB8AC3E}">
        <p14:creationId xmlns:p14="http://schemas.microsoft.com/office/powerpoint/2010/main" val="304378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618" y="533400"/>
            <a:ext cx="10972800" cy="990600"/>
          </a:xfrm>
        </p:spPr>
        <p:txBody>
          <a:bodyPr>
            <a:normAutofit/>
          </a:bodyPr>
          <a:lstStyle/>
          <a:p>
            <a:pPr algn="r" rtl="1"/>
            <a:r>
              <a:rPr lang="ar-JO" sz="3200" b="1" dirty="0">
                <a:latin typeface="Simplified Arabic" panose="02020603050405020304" pitchFamily="18" charset="-78"/>
                <a:cs typeface="Simplified Arabic" panose="02020603050405020304" pitchFamily="18" charset="-78"/>
              </a:rPr>
              <a:t> </a:t>
            </a:r>
            <a:r>
              <a:rPr lang="ar-JO" sz="3200" b="1" u="sng" dirty="0">
                <a:latin typeface="Simplified Arabic" panose="02020603050405020304" pitchFamily="18" charset="-78"/>
                <a:cs typeface="Simplified Arabic" panose="02020603050405020304" pitchFamily="18" charset="-78"/>
              </a:rPr>
              <a:t>نبذه عن حياة الملك الحسين بن طلال نشأته </a:t>
            </a:r>
            <a:endParaRPr lang="en-GB" sz="3200" b="1" u="sng" dirty="0">
              <a:latin typeface="Simplified Arabic" panose="02020603050405020304" pitchFamily="18" charset="-78"/>
              <a:cs typeface="Simplified Arabic" panose="02020603050405020304" pitchFamily="18" charset="-78"/>
            </a:endParaRPr>
          </a:p>
        </p:txBody>
      </p:sp>
      <p:sp>
        <p:nvSpPr>
          <p:cNvPr id="6" name="Rectangle 5"/>
          <p:cNvSpPr/>
          <p:nvPr/>
        </p:nvSpPr>
        <p:spPr>
          <a:xfrm>
            <a:off x="6691086" y="1639239"/>
            <a:ext cx="5167083" cy="3831818"/>
          </a:xfrm>
          <a:prstGeom prst="rect">
            <a:avLst/>
          </a:prstGeom>
        </p:spPr>
        <p:txBody>
          <a:bodyPr wrap="square">
            <a:spAutoFit/>
          </a:bodyPr>
          <a:lstStyle/>
          <a:p>
            <a:pPr algn="just" rtl="1">
              <a:lnSpc>
                <a:spcPct val="150000"/>
              </a:lnSpc>
            </a:pPr>
            <a:r>
              <a:rPr lang="ar-JO" b="1" u="sng" dirty="0">
                <a:latin typeface="Simplified Arabic" panose="02020603050405020304" pitchFamily="18" charset="-78"/>
                <a:cs typeface="Simplified Arabic" panose="02020603050405020304" pitchFamily="18" charset="-78"/>
              </a:rPr>
              <a:t>زواجه </a:t>
            </a:r>
          </a:p>
          <a:p>
            <a:pPr algn="just" rtl="1">
              <a:lnSpc>
                <a:spcPct val="150000"/>
              </a:lnSpc>
            </a:pPr>
            <a:r>
              <a:rPr lang="ar-JO" dirty="0">
                <a:latin typeface="Simplified Arabic" panose="02020603050405020304" pitchFamily="18" charset="-78"/>
                <a:cs typeface="Simplified Arabic" panose="02020603050405020304" pitchFamily="18" charset="-78"/>
              </a:rPr>
              <a:t>تزوج اربع زيجات منفصله</a:t>
            </a:r>
            <a:r>
              <a:rPr lang="en-US" dirty="0">
                <a:latin typeface="Simplified Arabic" panose="02020603050405020304" pitchFamily="18" charset="-78"/>
                <a:cs typeface="Simplified Arabic" panose="02020603050405020304" pitchFamily="18" charset="-78"/>
              </a:rPr>
              <a:t>.</a:t>
            </a:r>
          </a:p>
          <a:p>
            <a:pPr algn="just" rtl="1">
              <a:lnSpc>
                <a:spcPct val="150000"/>
              </a:lnSpc>
            </a:pPr>
            <a:endParaRPr lang="en-US" dirty="0">
              <a:latin typeface="Simplified Arabic" panose="02020603050405020304" pitchFamily="18" charset="-78"/>
              <a:cs typeface="Simplified Arabic" panose="02020603050405020304" pitchFamily="18" charset="-78"/>
            </a:endParaRPr>
          </a:p>
          <a:p>
            <a:pPr algn="just" rtl="1">
              <a:lnSpc>
                <a:spcPct val="150000"/>
              </a:lnSpc>
            </a:pPr>
            <a:r>
              <a:rPr lang="ar-JO" dirty="0">
                <a:latin typeface="Simplified Arabic" panose="02020603050405020304" pitchFamily="18" charset="-78"/>
                <a:cs typeface="Simplified Arabic" panose="02020603050405020304" pitchFamily="18" charset="-78"/>
              </a:rPr>
              <a:t>وأنجب احدى عشر من الذكور والاناث. حيث وُلد للحسين خمسة أبناء وستّ بنات.</a:t>
            </a:r>
            <a:r>
              <a:rPr lang="ar-JO" dirty="0"/>
              <a:t> </a:t>
            </a:r>
          </a:p>
          <a:p>
            <a:pPr algn="just" rtl="1">
              <a:lnSpc>
                <a:spcPct val="150000"/>
              </a:lnSpc>
            </a:pPr>
            <a:endParaRPr lang="ar-JO" dirty="0"/>
          </a:p>
          <a:p>
            <a:pPr algn="just" rtl="1">
              <a:lnSpc>
                <a:spcPct val="150000"/>
              </a:lnSpc>
            </a:pPr>
            <a:endParaRPr lang="ar-JO" dirty="0">
              <a:latin typeface="Simplified Arabic" panose="02020603050405020304" pitchFamily="18" charset="-78"/>
              <a:cs typeface="Simplified Arabic" panose="02020603050405020304" pitchFamily="18" charset="-78"/>
            </a:endParaRPr>
          </a:p>
          <a:p>
            <a:pPr algn="just" rtl="1">
              <a:lnSpc>
                <a:spcPct val="150000"/>
              </a:lnSpc>
            </a:pPr>
            <a:r>
              <a:rPr lang="ar-JO" b="1" u="sng" dirty="0">
                <a:latin typeface="Simplified Arabic" panose="02020603050405020304" pitchFamily="18" charset="-78"/>
                <a:cs typeface="Simplified Arabic" panose="02020603050405020304" pitchFamily="18" charset="-78"/>
              </a:rPr>
              <a:t>وفاته</a:t>
            </a:r>
          </a:p>
          <a:p>
            <a:pPr algn="just" rtl="1">
              <a:lnSpc>
                <a:spcPct val="150000"/>
              </a:lnSpc>
            </a:pPr>
            <a:r>
              <a:rPr lang="ar-JO" dirty="0">
                <a:latin typeface="Simplified Arabic" panose="02020603050405020304" pitchFamily="18" charset="-78"/>
                <a:cs typeface="Simplified Arabic" panose="02020603050405020304" pitchFamily="18" charset="-78"/>
              </a:rPr>
              <a:t>توفي الملك الحسين بن طلال طيب الله ثراه في  7 شباط 1999.</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31" y="413364"/>
            <a:ext cx="6156097" cy="245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C:\Users\lina.aladham\Desktop\kids huss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45" y="2836086"/>
            <a:ext cx="6156097" cy="399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08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8971" y="2558004"/>
            <a:ext cx="5980986" cy="3675927"/>
          </a:xfrm>
        </p:spPr>
        <p:txBody>
          <a:bodyPr>
            <a:normAutofit/>
          </a:bodyPr>
          <a:lstStyle/>
          <a:p>
            <a:pPr marL="0" indent="0" algn="r" rtl="1">
              <a:buNone/>
            </a:pPr>
            <a:r>
              <a:rPr lang="ar-JO" sz="2800" b="1" u="sng" spc="-100" dirty="0">
                <a:solidFill>
                  <a:schemeClr val="tx2"/>
                </a:solidFill>
                <a:latin typeface="Simplified Arabic" panose="02020603050405020304" pitchFamily="18" charset="-78"/>
                <a:ea typeface="+mj-ea"/>
                <a:cs typeface="Simplified Arabic" panose="02020603050405020304" pitchFamily="18" charset="-78"/>
              </a:rPr>
              <a:t>أ. المجال الاقتصادي:</a:t>
            </a:r>
          </a:p>
          <a:p>
            <a:pPr marL="0" indent="0" algn="r" rtl="1">
              <a:buNone/>
            </a:pPr>
            <a:endParaRPr lang="ar-JO" sz="1800" b="1" u="sng" spc="-100" dirty="0">
              <a:solidFill>
                <a:schemeClr val="tx2"/>
              </a:solidFill>
              <a:latin typeface="Simplified Arabic" panose="02020603050405020304" pitchFamily="18" charset="-78"/>
              <a:ea typeface="+mj-ea"/>
              <a:cs typeface="Simplified Arabic" panose="02020603050405020304" pitchFamily="18" charset="-78"/>
            </a:endParaRPr>
          </a:p>
          <a:p>
            <a:pPr marL="0" indent="0" algn="r" rtl="1">
              <a:buNone/>
            </a:pPr>
            <a:r>
              <a:rPr lang="ar-JO" sz="1800" dirty="0">
                <a:latin typeface="Simplified Arabic" panose="02020603050405020304" pitchFamily="18" charset="-78"/>
                <a:cs typeface="Simplified Arabic" panose="02020603050405020304" pitchFamily="18" charset="-78"/>
              </a:rPr>
              <a:t>شملت النهضة في المجال الاقتصادي العديد من المظاهر الدالة على التطور ، من أبرزها</a:t>
            </a:r>
            <a:r>
              <a:rPr lang="en-US" sz="1800" dirty="0">
                <a:latin typeface="Simplified Arabic" panose="02020603050405020304" pitchFamily="18" charset="-78"/>
                <a:cs typeface="Simplified Arabic" panose="02020603050405020304" pitchFamily="18" charset="-78"/>
              </a:rPr>
              <a:t>:</a:t>
            </a:r>
            <a:endParaRPr lang="ar-JO" sz="1800" dirty="0">
              <a:latin typeface="Simplified Arabic" panose="02020603050405020304" pitchFamily="18" charset="-78"/>
              <a:cs typeface="Simplified Arabic" panose="02020603050405020304" pitchFamily="18" charset="-78"/>
            </a:endParaRPr>
          </a:p>
          <a:p>
            <a:pPr algn="r" rtl="1"/>
            <a:endParaRPr lang="ar-JO" sz="1800" dirty="0"/>
          </a:p>
          <a:p>
            <a:pPr lvl="1" algn="r" rtl="1">
              <a:lnSpc>
                <a:spcPct val="150000"/>
              </a:lnSpc>
              <a:buFont typeface="Wingdings" panose="05000000000000000000" pitchFamily="2" charset="2"/>
              <a:buChar char="v"/>
            </a:pPr>
            <a:r>
              <a:rPr lang="ar-JO" sz="1800" dirty="0">
                <a:latin typeface="Simplified Arabic" panose="02020603050405020304" pitchFamily="18" charset="-78"/>
                <a:cs typeface="Simplified Arabic" panose="02020603050405020304" pitchFamily="18" charset="-78"/>
              </a:rPr>
              <a:t>انشاء ميناء العقبة الاقتصادي.</a:t>
            </a:r>
          </a:p>
          <a:p>
            <a:pPr lvl="1" algn="r" rtl="1">
              <a:lnSpc>
                <a:spcPct val="150000"/>
              </a:lnSpc>
              <a:buFont typeface="Wingdings" panose="05000000000000000000" pitchFamily="2" charset="2"/>
              <a:buChar char="v"/>
            </a:pPr>
            <a:r>
              <a:rPr lang="ar-JO" sz="1800" dirty="0">
                <a:latin typeface="Simplified Arabic" panose="02020603050405020304" pitchFamily="18" charset="-78"/>
                <a:cs typeface="Simplified Arabic" panose="02020603050405020304" pitchFamily="18" charset="-78"/>
              </a:rPr>
              <a:t>انشاء العديد من المدن الصناعية الاستثمارية.</a:t>
            </a:r>
          </a:p>
          <a:p>
            <a:pPr lvl="1" algn="r" rtl="1">
              <a:lnSpc>
                <a:spcPct val="150000"/>
              </a:lnSpc>
              <a:buFont typeface="Wingdings" panose="05000000000000000000" pitchFamily="2" charset="2"/>
              <a:buChar char="v"/>
            </a:pPr>
            <a:r>
              <a:rPr lang="ar-JO" sz="1800" dirty="0">
                <a:latin typeface="Simplified Arabic" panose="02020603050405020304" pitchFamily="18" charset="-78"/>
                <a:cs typeface="Simplified Arabic" panose="02020603050405020304" pitchFamily="18" charset="-78"/>
              </a:rPr>
              <a:t>انشاء شبكة متطورة من الطرق التجارية.</a:t>
            </a:r>
          </a:p>
          <a:p>
            <a:pPr lvl="1" algn="r" rtl="1">
              <a:lnSpc>
                <a:spcPct val="150000"/>
              </a:lnSpc>
              <a:buFont typeface="Wingdings" panose="05000000000000000000" pitchFamily="2" charset="2"/>
              <a:buChar char="v"/>
            </a:pPr>
            <a:r>
              <a:rPr lang="ar-JO" sz="1800" dirty="0">
                <a:latin typeface="Simplified Arabic" panose="02020603050405020304" pitchFamily="18" charset="-78"/>
                <a:cs typeface="Simplified Arabic" panose="02020603050405020304" pitchFamily="18" charset="-78"/>
              </a:rPr>
              <a:t>سن القوانين اللازمة لتشجيع الاستثمار.</a:t>
            </a:r>
            <a:endParaRPr lang="en-GB" sz="1800" dirty="0">
              <a:latin typeface="Simplified Arabic" panose="02020603050405020304" pitchFamily="18" charset="-78"/>
              <a:cs typeface="Simplified Arabic" panose="02020603050405020304" pitchFamily="18" charset="-78"/>
            </a:endParaRPr>
          </a:p>
          <a:p>
            <a:pPr marL="0" indent="0" algn="r" rtl="1">
              <a:buNone/>
            </a:pPr>
            <a:endParaRPr lang="ar-JO" sz="1800" b="1" u="sng" spc="-100" dirty="0">
              <a:solidFill>
                <a:schemeClr val="tx2"/>
              </a:solidFill>
              <a:latin typeface="Simplified Arabic" panose="02020603050405020304" pitchFamily="18" charset="-78"/>
              <a:ea typeface="+mj-ea"/>
              <a:cs typeface="Simplified Arabic" panose="02020603050405020304" pitchFamily="18" charset="-78"/>
            </a:endParaRPr>
          </a:p>
        </p:txBody>
      </p:sp>
      <p:sp>
        <p:nvSpPr>
          <p:cNvPr id="4" name="Title 1"/>
          <p:cNvSpPr>
            <a:spLocks noGrp="1"/>
          </p:cNvSpPr>
          <p:nvPr>
            <p:ph type="title"/>
          </p:nvPr>
        </p:nvSpPr>
        <p:spPr>
          <a:xfrm>
            <a:off x="613457" y="510250"/>
            <a:ext cx="10972800" cy="990600"/>
          </a:xfrm>
        </p:spPr>
        <p:txBody>
          <a:bodyPr>
            <a:normAutofit/>
          </a:bodyPr>
          <a:lstStyle/>
          <a:p>
            <a:pPr algn="r" rtl="1"/>
            <a:r>
              <a:rPr lang="ar-JO" sz="3200" b="1" dirty="0">
                <a:latin typeface="Simplified Arabic" panose="02020603050405020304" pitchFamily="18" charset="-78"/>
                <a:cs typeface="Simplified Arabic" panose="02020603050405020304" pitchFamily="18" charset="-78"/>
              </a:rPr>
              <a:t> </a:t>
            </a:r>
            <a:r>
              <a:rPr lang="ar-JO" sz="3200" b="1" u="sng" dirty="0">
                <a:latin typeface="Simplified Arabic" panose="02020603050405020304" pitchFamily="18" charset="-78"/>
                <a:cs typeface="Simplified Arabic" panose="02020603050405020304" pitchFamily="18" charset="-78"/>
              </a:rPr>
              <a:t>أهم إنجازات الملك حسين ابن طلال طيب الله ثراه</a:t>
            </a:r>
            <a:endParaRPr lang="en-GB" sz="3200" b="1" u="sng" dirty="0">
              <a:latin typeface="Simplified Arabic" panose="02020603050405020304" pitchFamily="18" charset="-78"/>
              <a:cs typeface="Simplified Arabic" panose="02020603050405020304" pitchFamily="18" charset="-78"/>
            </a:endParaRPr>
          </a:p>
        </p:txBody>
      </p:sp>
      <p:sp>
        <p:nvSpPr>
          <p:cNvPr id="5" name="Rectangle 4"/>
          <p:cNvSpPr/>
          <p:nvPr/>
        </p:nvSpPr>
        <p:spPr>
          <a:xfrm>
            <a:off x="555585" y="1404753"/>
            <a:ext cx="10984374" cy="888705"/>
          </a:xfrm>
          <a:prstGeom prst="rect">
            <a:avLst/>
          </a:prstGeom>
        </p:spPr>
        <p:txBody>
          <a:bodyPr wrap="square">
            <a:spAutoFit/>
          </a:bodyPr>
          <a:lstStyle/>
          <a:p>
            <a:pPr algn="just" rtl="1">
              <a:lnSpc>
                <a:spcPct val="150000"/>
              </a:lnSpc>
            </a:pPr>
            <a:r>
              <a:rPr lang="ar-JO" dirty="0">
                <a:latin typeface="Simplified Arabic" panose="02020603050405020304" pitchFamily="18" charset="-78"/>
                <a:cs typeface="Simplified Arabic" panose="02020603050405020304" pitchFamily="18" charset="-78"/>
              </a:rPr>
              <a:t>شهدت المملكة الأردنية الهاشمية في عهد الملك الحسين بن طلال نهضة واسعة في جميع المجالات و الميادين. ومن أبرز مجالات النهضة في عهده النهضة الإقتصادية، النهضة الإجتماعية و شملت الصحة و التعليم بشكل أساسي، إضافة إلى النهضة في المجال العسكري و السياسي.</a:t>
            </a:r>
          </a:p>
        </p:txBody>
      </p:sp>
      <p:pic>
        <p:nvPicPr>
          <p:cNvPr id="7170" name="Picture 2" descr="C:\Users\lina.aladham\Desktop\ميناء-الحاويات-العقب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63" y="2627085"/>
            <a:ext cx="5044694" cy="35124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77783" y="6139542"/>
            <a:ext cx="2233304" cy="430887"/>
          </a:xfrm>
          <a:prstGeom prst="rect">
            <a:avLst/>
          </a:prstGeom>
        </p:spPr>
        <p:txBody>
          <a:bodyPr wrap="none">
            <a:spAutoFit/>
          </a:bodyPr>
          <a:lstStyle/>
          <a:p>
            <a:pPr lvl="1" algn="r" rtl="1">
              <a:lnSpc>
                <a:spcPct val="150000"/>
              </a:lnSpc>
            </a:pPr>
            <a:r>
              <a:rPr lang="ar-JO" sz="1600" b="1" dirty="0">
                <a:latin typeface="Simplified Arabic" panose="02020603050405020304" pitchFamily="18" charset="-78"/>
                <a:cs typeface="Simplified Arabic" panose="02020603050405020304" pitchFamily="18" charset="-78"/>
              </a:rPr>
              <a:t>ميناء العقبة الاقتصادي.</a:t>
            </a:r>
          </a:p>
        </p:txBody>
      </p:sp>
    </p:spTree>
    <p:extLst>
      <p:ext uri="{BB962C8B-B14F-4D97-AF65-F5344CB8AC3E}">
        <p14:creationId xmlns:p14="http://schemas.microsoft.com/office/powerpoint/2010/main" val="3230174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3372" y="1571172"/>
            <a:ext cx="7736114" cy="4876800"/>
          </a:xfrm>
        </p:spPr>
        <p:txBody>
          <a:bodyPr>
            <a:normAutofit fontScale="92500" lnSpcReduction="20000"/>
          </a:bodyPr>
          <a:lstStyle/>
          <a:p>
            <a:pPr marL="0" indent="0" algn="r" rtl="1">
              <a:buNone/>
            </a:pPr>
            <a:r>
              <a:rPr lang="ar-JO" b="1" u="sng" spc="-100" dirty="0">
                <a:solidFill>
                  <a:schemeClr val="tx2"/>
                </a:solidFill>
                <a:latin typeface="Simplified Arabic" panose="02020603050405020304" pitchFamily="18" charset="-78"/>
                <a:cs typeface="Simplified Arabic" panose="02020603050405020304" pitchFamily="18" charset="-78"/>
              </a:rPr>
              <a:t>ب. المجال الاجتماعي:</a:t>
            </a:r>
          </a:p>
          <a:p>
            <a:pPr marL="0" indent="0" algn="r" rtl="1">
              <a:buNone/>
            </a:pPr>
            <a:r>
              <a:rPr lang="ar-JO" dirty="0">
                <a:latin typeface="Simplified Arabic" panose="02020603050405020304" pitchFamily="18" charset="-78"/>
                <a:cs typeface="Simplified Arabic" panose="02020603050405020304" pitchFamily="18" charset="-78"/>
              </a:rPr>
              <a:t>شهدت النهضة في المجال الاجتماعي العديد من المظاهر الدالة على التطور، من أبرزها</a:t>
            </a:r>
            <a:r>
              <a:rPr lang="en-US" dirty="0">
                <a:latin typeface="Simplified Arabic" panose="02020603050405020304" pitchFamily="18" charset="-78"/>
                <a:cs typeface="Simplified Arabic" panose="02020603050405020304" pitchFamily="18" charset="-78"/>
              </a:rPr>
              <a:t>:</a:t>
            </a:r>
            <a:endParaRPr lang="ar-JO" dirty="0">
              <a:latin typeface="Simplified Arabic" panose="02020603050405020304" pitchFamily="18" charset="-78"/>
              <a:cs typeface="Simplified Arabic" panose="02020603050405020304" pitchFamily="18" charset="-78"/>
            </a:endParaRPr>
          </a:p>
          <a:p>
            <a:pPr marL="0" indent="0" algn="r" rtl="1">
              <a:buNone/>
            </a:pPr>
            <a:endParaRPr lang="ar-JO" sz="1000" dirty="0">
              <a:latin typeface="Simplified Arabic" panose="02020603050405020304" pitchFamily="18" charset="-78"/>
              <a:cs typeface="Simplified Arabic" panose="02020603050405020304" pitchFamily="18" charset="-78"/>
            </a:endParaRPr>
          </a:p>
          <a:p>
            <a:pPr algn="r" rtl="1"/>
            <a:r>
              <a:rPr lang="ar-JO" b="1" u="sng" spc="-100" dirty="0">
                <a:solidFill>
                  <a:schemeClr val="tx2"/>
                </a:solidFill>
                <a:latin typeface="Simplified Arabic" panose="02020603050405020304" pitchFamily="18" charset="-78"/>
                <a:cs typeface="Simplified Arabic" panose="02020603050405020304" pitchFamily="18" charset="-78"/>
              </a:rPr>
              <a:t>التعليم </a:t>
            </a:r>
          </a:p>
          <a:p>
            <a:pPr lvl="2" algn="r" rtl="1">
              <a:lnSpc>
                <a:spcPct val="150000"/>
              </a:lnSpc>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انشاء الجامعة الاردنية و جامعات اليرموك والعلوم والتكنولوجيا وجامعة مؤته.</a:t>
            </a:r>
          </a:p>
          <a:p>
            <a:pPr lvl="2" algn="r" rtl="1">
              <a:lnSpc>
                <a:spcPct val="150000"/>
              </a:lnSpc>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فرض التعليم الالزامي علي جميع الذكور والاناث من سن السادسة.</a:t>
            </a:r>
          </a:p>
          <a:p>
            <a:pPr lvl="2" algn="r" rtl="1">
              <a:lnSpc>
                <a:spcPct val="150000"/>
              </a:lnSpc>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انشاء المدارس في جميع المدن والقرى والبادية.</a:t>
            </a:r>
          </a:p>
          <a:p>
            <a:pPr lvl="2" algn="r" rtl="1">
              <a:lnSpc>
                <a:spcPct val="150000"/>
              </a:lnSpc>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ارسال العديد من الخبرات الوطنية لاكمال الدراسات العليا في الخارج.</a:t>
            </a:r>
          </a:p>
          <a:p>
            <a:pPr algn="r" rtl="1">
              <a:lnSpc>
                <a:spcPct val="150000"/>
              </a:lnSpc>
            </a:pPr>
            <a:r>
              <a:rPr lang="ar-JO" b="1" u="sng" spc="-100" dirty="0">
                <a:solidFill>
                  <a:schemeClr val="tx2"/>
                </a:solidFill>
                <a:latin typeface="Simplified Arabic" panose="02020603050405020304" pitchFamily="18" charset="-78"/>
                <a:cs typeface="Simplified Arabic" panose="02020603050405020304" pitchFamily="18" charset="-78"/>
              </a:rPr>
              <a:t>الصحة</a:t>
            </a:r>
          </a:p>
          <a:p>
            <a:pPr lvl="2" algn="r" rtl="1">
              <a:lnSpc>
                <a:spcPct val="150000"/>
              </a:lnSpc>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انشاء المدينة الطبية الملكية.</a:t>
            </a:r>
          </a:p>
          <a:p>
            <a:pPr lvl="2" algn="r" rtl="1">
              <a:lnSpc>
                <a:spcPct val="150000"/>
              </a:lnSpc>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انشاء العديد من المستشفيات والمراكز الصحية في المدن و القرة والبادية.</a:t>
            </a:r>
          </a:p>
          <a:p>
            <a:pPr lvl="2" algn="r" rtl="1">
              <a:lnSpc>
                <a:spcPct val="150000"/>
              </a:lnSpc>
              <a:buFont typeface="Wingdings" panose="05000000000000000000" pitchFamily="2" charset="2"/>
              <a:buChar char="v"/>
            </a:pPr>
            <a:r>
              <a:rPr lang="ar-JO" dirty="0">
                <a:latin typeface="Simplified Arabic" panose="02020603050405020304" pitchFamily="18" charset="-78"/>
                <a:cs typeface="Simplified Arabic" panose="02020603050405020304" pitchFamily="18" charset="-78"/>
              </a:rPr>
              <a:t>اصبح الاردن مقصدا للعلاج للعديد من دول المنتفة.</a:t>
            </a:r>
          </a:p>
          <a:p>
            <a:endParaRPr lang="en-US" dirty="0"/>
          </a:p>
        </p:txBody>
      </p:sp>
      <p:sp>
        <p:nvSpPr>
          <p:cNvPr id="4" name="Title 1"/>
          <p:cNvSpPr>
            <a:spLocks noGrp="1"/>
          </p:cNvSpPr>
          <p:nvPr>
            <p:ph type="title"/>
          </p:nvPr>
        </p:nvSpPr>
        <p:spPr>
          <a:xfrm>
            <a:off x="613457" y="510250"/>
            <a:ext cx="10972800" cy="990600"/>
          </a:xfrm>
        </p:spPr>
        <p:txBody>
          <a:bodyPr>
            <a:normAutofit/>
          </a:bodyPr>
          <a:lstStyle/>
          <a:p>
            <a:pPr algn="r" rtl="1"/>
            <a:r>
              <a:rPr lang="ar-JO" sz="3200" b="1" dirty="0">
                <a:latin typeface="Simplified Arabic" panose="02020603050405020304" pitchFamily="18" charset="-78"/>
                <a:cs typeface="Simplified Arabic" panose="02020603050405020304" pitchFamily="18" charset="-78"/>
              </a:rPr>
              <a:t> </a:t>
            </a:r>
            <a:r>
              <a:rPr lang="ar-JO" sz="3200" b="1" u="sng" dirty="0">
                <a:latin typeface="Simplified Arabic" panose="02020603050405020304" pitchFamily="18" charset="-78"/>
                <a:cs typeface="Simplified Arabic" panose="02020603050405020304" pitchFamily="18" charset="-78"/>
              </a:rPr>
              <a:t>النهضة الأردنية في عهد الملك الحسين بن طلال </a:t>
            </a:r>
            <a:endParaRPr lang="en-GB" sz="3200" b="1" u="sng" dirty="0">
              <a:latin typeface="Simplified Arabic" panose="02020603050405020304" pitchFamily="18" charset="-78"/>
              <a:cs typeface="Simplified Arabic" panose="02020603050405020304" pitchFamily="18" charset="-78"/>
            </a:endParaRPr>
          </a:p>
        </p:txBody>
      </p:sp>
      <p:pic>
        <p:nvPicPr>
          <p:cNvPr id="8194" name="Picture 2" descr="C:\Users\lina.aladham\Desktop\قطاع_التعليم.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470" y="543928"/>
            <a:ext cx="4207871" cy="269231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70" y="3715988"/>
            <a:ext cx="4207871" cy="246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078395" y="3234133"/>
            <a:ext cx="2521844" cy="430887"/>
          </a:xfrm>
          <a:prstGeom prst="rect">
            <a:avLst/>
          </a:prstGeom>
        </p:spPr>
        <p:txBody>
          <a:bodyPr wrap="none">
            <a:spAutoFit/>
          </a:bodyPr>
          <a:lstStyle/>
          <a:p>
            <a:pPr lvl="1" algn="just" rtl="1">
              <a:lnSpc>
                <a:spcPct val="150000"/>
              </a:lnSpc>
            </a:pPr>
            <a:r>
              <a:rPr lang="ar-JO" sz="1600" b="1" dirty="0">
                <a:latin typeface="Simplified Arabic" panose="02020603050405020304" pitchFamily="18" charset="-78"/>
                <a:cs typeface="Simplified Arabic" panose="02020603050405020304" pitchFamily="18" charset="-78"/>
              </a:rPr>
              <a:t>مدرسة الكرك الثانوية للبنين.</a:t>
            </a:r>
          </a:p>
        </p:txBody>
      </p:sp>
      <p:sp>
        <p:nvSpPr>
          <p:cNvPr id="10" name="Rectangle 9"/>
          <p:cNvSpPr/>
          <p:nvPr/>
        </p:nvSpPr>
        <p:spPr>
          <a:xfrm>
            <a:off x="433367" y="6174875"/>
            <a:ext cx="3978974" cy="461665"/>
          </a:xfrm>
          <a:prstGeom prst="rect">
            <a:avLst/>
          </a:prstGeom>
        </p:spPr>
        <p:txBody>
          <a:bodyPr wrap="none">
            <a:spAutoFit/>
          </a:bodyPr>
          <a:lstStyle/>
          <a:p>
            <a:pPr lvl="1" algn="just" rtl="1">
              <a:lnSpc>
                <a:spcPct val="150000"/>
              </a:lnSpc>
            </a:pPr>
            <a:r>
              <a:rPr lang="ar-JO" sz="1600" b="1" dirty="0">
                <a:latin typeface="Simplified Arabic" panose="02020603050405020304" pitchFamily="18" charset="-78"/>
                <a:cs typeface="Simplified Arabic" panose="02020603050405020304" pitchFamily="18" charset="-78"/>
              </a:rPr>
              <a:t>مستشفى المدينة الطبية – الخدمات الطبية الملكية.</a:t>
            </a:r>
          </a:p>
        </p:txBody>
      </p:sp>
    </p:spTree>
    <p:extLst>
      <p:ext uri="{BB962C8B-B14F-4D97-AF65-F5344CB8AC3E}">
        <p14:creationId xmlns:p14="http://schemas.microsoft.com/office/powerpoint/2010/main" val="204306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4619" y="1600200"/>
            <a:ext cx="5737779" cy="4876800"/>
          </a:xfrm>
        </p:spPr>
        <p:txBody>
          <a:bodyPr/>
          <a:lstStyle/>
          <a:p>
            <a:pPr marL="0" indent="0" algn="just" rtl="1">
              <a:buNone/>
            </a:pPr>
            <a:r>
              <a:rPr lang="ar-JO" b="1" u="sng" spc="-100" dirty="0">
                <a:solidFill>
                  <a:schemeClr val="tx2"/>
                </a:solidFill>
                <a:latin typeface="Simplified Arabic" panose="02020603050405020304" pitchFamily="18" charset="-78"/>
                <a:cs typeface="Simplified Arabic" panose="02020603050405020304" pitchFamily="18" charset="-78"/>
              </a:rPr>
              <a:t>ج. المجال العسكري:</a:t>
            </a:r>
          </a:p>
          <a:p>
            <a:pPr marL="0" indent="0" algn="just" rtl="1">
              <a:lnSpc>
                <a:spcPct val="150000"/>
              </a:lnSpc>
              <a:buNone/>
            </a:pPr>
            <a:endParaRPr lang="en-US" sz="1000" dirty="0">
              <a:latin typeface="Simplified Arabic" panose="02020603050405020304" pitchFamily="18" charset="-78"/>
              <a:cs typeface="Simplified Arabic" panose="02020603050405020304" pitchFamily="18" charset="-78"/>
            </a:endParaRPr>
          </a:p>
          <a:p>
            <a:pPr marL="0" indent="0" algn="just" rtl="1">
              <a:lnSpc>
                <a:spcPct val="150000"/>
              </a:lnSpc>
              <a:buNone/>
            </a:pPr>
            <a:r>
              <a:rPr lang="ar-JO" sz="1800" dirty="0">
                <a:latin typeface="Simplified Arabic" panose="02020603050405020304" pitchFamily="18" charset="-78"/>
                <a:cs typeface="Simplified Arabic" panose="02020603050405020304" pitchFamily="18" charset="-78"/>
              </a:rPr>
              <a:t>لقد كان للنهضة في المجال العسكري الجزء الأكبر من التطور في عهد الملك الحسين بن طلال، و من أبرز المظاهر الدالة على هذا التطور:</a:t>
            </a:r>
            <a:endParaRPr lang="en-US" sz="1800" dirty="0">
              <a:latin typeface="Simplified Arabic" panose="02020603050405020304" pitchFamily="18" charset="-78"/>
              <a:cs typeface="Simplified Arabic" panose="02020603050405020304" pitchFamily="18" charset="-78"/>
            </a:endParaRPr>
          </a:p>
          <a:p>
            <a:pPr marL="0" indent="0" algn="just" rtl="1">
              <a:lnSpc>
                <a:spcPct val="150000"/>
              </a:lnSpc>
              <a:buNone/>
            </a:pPr>
            <a:endParaRPr lang="ar-JO" sz="1000" dirty="0"/>
          </a:p>
          <a:p>
            <a:pPr lvl="1" algn="just" rtl="1">
              <a:lnSpc>
                <a:spcPct val="150000"/>
              </a:lnSpc>
              <a:buFont typeface="Wingdings" panose="05000000000000000000" pitchFamily="2" charset="2"/>
              <a:buChar char="v"/>
            </a:pPr>
            <a:r>
              <a:rPr lang="ar-JO" sz="1800" dirty="0">
                <a:latin typeface="Simplified Arabic" panose="02020603050405020304" pitchFamily="18" charset="-78"/>
                <a:cs typeface="Simplified Arabic" panose="02020603050405020304" pitchFamily="18" charset="-78"/>
              </a:rPr>
              <a:t>تطوير الجيش العربي ليواكب أحدث الجيوش في المنطقة برفده بأحدث الأسلحة والمعدات العسكرية.</a:t>
            </a:r>
          </a:p>
          <a:p>
            <a:pPr lvl="1" algn="just" rtl="1">
              <a:lnSpc>
                <a:spcPct val="150000"/>
              </a:lnSpc>
              <a:buFont typeface="Wingdings" panose="05000000000000000000" pitchFamily="2" charset="2"/>
              <a:buChar char="v"/>
            </a:pPr>
            <a:r>
              <a:rPr lang="ar-JO" sz="1800" dirty="0">
                <a:latin typeface="Simplified Arabic" panose="02020603050405020304" pitchFamily="18" charset="-78"/>
                <a:cs typeface="Simplified Arabic" panose="02020603050405020304" pitchFamily="18" charset="-78"/>
              </a:rPr>
              <a:t>الاهتمام بالاستمرار بتدريب منتسبين الجيش العربي علي أحدث العلوم العسكرية.</a:t>
            </a:r>
          </a:p>
          <a:p>
            <a:pPr lvl="1" algn="just" rtl="1">
              <a:lnSpc>
                <a:spcPct val="150000"/>
              </a:lnSpc>
              <a:buFont typeface="Wingdings" panose="05000000000000000000" pitchFamily="2" charset="2"/>
              <a:buChar char="v"/>
            </a:pPr>
            <a:r>
              <a:rPr lang="ar-JO" sz="1800" dirty="0">
                <a:latin typeface="Simplified Arabic" panose="02020603050405020304" pitchFamily="18" charset="-78"/>
                <a:cs typeface="Simplified Arabic" panose="02020603050405020304" pitchFamily="18" charset="-78"/>
              </a:rPr>
              <a:t>وضع الجيش العربي كاحد الجيوش المتميزة في المنطقه من حيث الاحترافية والمهنية.</a:t>
            </a:r>
          </a:p>
        </p:txBody>
      </p:sp>
      <p:sp>
        <p:nvSpPr>
          <p:cNvPr id="5" name="Title 1"/>
          <p:cNvSpPr>
            <a:spLocks noGrp="1"/>
          </p:cNvSpPr>
          <p:nvPr>
            <p:ph type="title"/>
          </p:nvPr>
        </p:nvSpPr>
        <p:spPr>
          <a:xfrm>
            <a:off x="613457" y="510250"/>
            <a:ext cx="10972800" cy="990600"/>
          </a:xfrm>
        </p:spPr>
        <p:txBody>
          <a:bodyPr>
            <a:normAutofit/>
          </a:bodyPr>
          <a:lstStyle/>
          <a:p>
            <a:pPr algn="r" rtl="1"/>
            <a:r>
              <a:rPr lang="ar-JO" sz="3200" b="1" dirty="0">
                <a:latin typeface="Simplified Arabic" panose="02020603050405020304" pitchFamily="18" charset="-78"/>
                <a:cs typeface="Simplified Arabic" panose="02020603050405020304" pitchFamily="18" charset="-78"/>
              </a:rPr>
              <a:t> </a:t>
            </a:r>
            <a:r>
              <a:rPr lang="ar-JO" sz="3200" b="1" u="sng" dirty="0">
                <a:latin typeface="Simplified Arabic" panose="02020603050405020304" pitchFamily="18" charset="-78"/>
                <a:cs typeface="Simplified Arabic" panose="02020603050405020304" pitchFamily="18" charset="-78"/>
              </a:rPr>
              <a:t>النهضة الأردنية في عهد الملك الحسين بن طلال </a:t>
            </a:r>
            <a:endParaRPr lang="en-GB" sz="3200" b="1" u="sng" dirty="0">
              <a:latin typeface="Simplified Arabic" panose="02020603050405020304" pitchFamily="18" charset="-78"/>
              <a:cs typeface="Simplified Arabic" panose="02020603050405020304" pitchFamily="18" charset="-78"/>
            </a:endParaRPr>
          </a:p>
        </p:txBody>
      </p:sp>
      <p:pic>
        <p:nvPicPr>
          <p:cNvPr id="9218" name="Picture 2" descr="http://alrai.com/uploads/images/2020/03/01/214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81" y="544259"/>
            <a:ext cx="5089585" cy="307883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تعريب قيادة الجيش العربي .. قصة وطن وشجاعة - المدينة نيو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80" y="3812875"/>
            <a:ext cx="5089585" cy="291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9389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464</TotalTime>
  <Words>843</Words>
  <Application>Microsoft Office PowerPoint</Application>
  <PresentationFormat>Widescreen</PresentationFormat>
  <Paragraphs>86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Simplified Arabic</vt:lpstr>
      <vt:lpstr>Wingdings</vt:lpstr>
      <vt:lpstr>Clarity</vt:lpstr>
      <vt:lpstr> </vt:lpstr>
      <vt:lpstr> نبذه عن حياة الملك الحسين بن طلال نشأته </vt:lpstr>
      <vt:lpstr> نبذه عن حياة الملك الحسين بن طلال نشأته </vt:lpstr>
      <vt:lpstr> نبذه عن حياة الملك الحسين بن طلال نشأته </vt:lpstr>
      <vt:lpstr> نبذه عن حياة الملك الحسين بن طلال نشأته </vt:lpstr>
      <vt:lpstr> نبذه عن حياة الملك الحسين بن طلال نشأته </vt:lpstr>
      <vt:lpstr> أهم إنجازات الملك حسين ابن طلال طيب الله ثراه</vt:lpstr>
      <vt:lpstr> النهضة الأردنية في عهد الملك الحسين بن طلال </vt:lpstr>
      <vt:lpstr> النهضة الأردنية في عهد الملك الحسين بن طلال </vt:lpstr>
      <vt:lpstr> النهضة الأردنية في عهد الملك الحسين بن طلال </vt:lpstr>
      <vt:lpstr> النهضة الأردنية في عهد الملك الحسين بن طلال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الملك حسين</dc:title>
  <dc:creator>administrator</dc:creator>
  <cp:lastModifiedBy>Lina AlAdham</cp:lastModifiedBy>
  <cp:revision>133</cp:revision>
  <dcterms:created xsi:type="dcterms:W3CDTF">2021-04-17T19:08:24Z</dcterms:created>
  <dcterms:modified xsi:type="dcterms:W3CDTF">2022-11-30T19:33:44Z</dcterms:modified>
</cp:coreProperties>
</file>