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94364" autoAdjust="0"/>
  </p:normalViewPr>
  <p:slideViewPr>
    <p:cSldViewPr snapToGrid="0">
      <p:cViewPr>
        <p:scale>
          <a:sx n="66" d="100"/>
          <a:sy n="66" d="100"/>
        </p:scale>
        <p:origin x="1314"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D4E50D-659B-499F-BCA2-CE88384E4D31}" type="datetimeFigureOut">
              <a:rPr lang="en-US" smtClean="0"/>
              <a:t>11/30/2022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3316724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D4E50D-659B-499F-BCA2-CE88384E4D31}"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1751768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D4E50D-659B-499F-BCA2-CE88384E4D3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1389563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D4E50D-659B-499F-BCA2-CE88384E4D3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1041817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D4E50D-659B-499F-BCA2-CE88384E4D3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525217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D4E50D-659B-499F-BCA2-CE88384E4D3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5053383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D4E50D-659B-499F-BCA2-CE88384E4D3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2197024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D4E50D-659B-499F-BCA2-CE88384E4D3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40560627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D4E50D-659B-499F-BCA2-CE88384E4D3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4170609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D4E50D-659B-499F-BCA2-CE88384E4D3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3437668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D4E50D-659B-499F-BCA2-CE88384E4D31}"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3111873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D4E50D-659B-499F-BCA2-CE88384E4D31}"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3736732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D4E50D-659B-499F-BCA2-CE88384E4D31}"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1143754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D4E50D-659B-499F-BCA2-CE88384E4D31}"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157592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4E50D-659B-499F-BCA2-CE88384E4D31}"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2964235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D4E50D-659B-499F-BCA2-CE88384E4D31}"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675231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D4E50D-659B-499F-BCA2-CE88384E4D31}"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AC167B-94A5-496D-8493-6495AA142BE5}" type="slidenum">
              <a:rPr lang="en-US" smtClean="0"/>
              <a:t>‹#›</a:t>
            </a:fld>
            <a:endParaRPr lang="en-US"/>
          </a:p>
        </p:txBody>
      </p:sp>
    </p:spTree>
    <p:extLst>
      <p:ext uri="{BB962C8B-B14F-4D97-AF65-F5344CB8AC3E}">
        <p14:creationId xmlns:p14="http://schemas.microsoft.com/office/powerpoint/2010/main" val="1725864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DD4E50D-659B-499F-BCA2-CE88384E4D31}" type="datetimeFigureOut">
              <a:rPr lang="en-US" smtClean="0"/>
              <a:t>11/30/2022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DAC167B-94A5-496D-8493-6495AA142BE5}" type="slidenum">
              <a:rPr lang="en-US" smtClean="0"/>
              <a:t>‹#›</a:t>
            </a:fld>
            <a:endParaRPr lang="en-US"/>
          </a:p>
        </p:txBody>
      </p:sp>
    </p:spTree>
    <p:extLst>
      <p:ext uri="{BB962C8B-B14F-4D97-AF65-F5344CB8AC3E}">
        <p14:creationId xmlns:p14="http://schemas.microsoft.com/office/powerpoint/2010/main" val="3589682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0CE7F-F46C-450E-A6A7-71AB66F592A4}"/>
              </a:ext>
            </a:extLst>
          </p:cNvPr>
          <p:cNvSpPr>
            <a:spLocks noGrp="1"/>
          </p:cNvSpPr>
          <p:nvPr>
            <p:ph type="ctrTitle"/>
          </p:nvPr>
        </p:nvSpPr>
        <p:spPr/>
        <p:txBody>
          <a:bodyPr/>
          <a:lstStyle/>
          <a:p>
            <a:r>
              <a:rPr lang="ar-JO" dirty="0"/>
              <a:t>الملك الحسين بن طلال  </a:t>
            </a:r>
            <a:endParaRPr lang="en-US" dirty="0"/>
          </a:p>
        </p:txBody>
      </p:sp>
      <p:sp>
        <p:nvSpPr>
          <p:cNvPr id="3" name="Subtitle 2">
            <a:extLst>
              <a:ext uri="{FF2B5EF4-FFF2-40B4-BE49-F238E27FC236}">
                <a16:creationId xmlns:a16="http://schemas.microsoft.com/office/drawing/2014/main" id="{E6137231-5F3C-4AD7-B1A9-FA2A0B04A4F5}"/>
              </a:ext>
            </a:extLst>
          </p:cNvPr>
          <p:cNvSpPr>
            <a:spLocks noGrp="1"/>
          </p:cNvSpPr>
          <p:nvPr>
            <p:ph type="subTitle" idx="1"/>
          </p:nvPr>
        </p:nvSpPr>
        <p:spPr/>
        <p:txBody>
          <a:bodyPr/>
          <a:lstStyle/>
          <a:p>
            <a:r>
              <a:rPr lang="ar-JO" dirty="0"/>
              <a:t>طيب الله ثراه</a:t>
            </a:r>
            <a:endParaRPr lang="en-US" dirty="0"/>
          </a:p>
        </p:txBody>
      </p:sp>
    </p:spTree>
    <p:extLst>
      <p:ext uri="{BB962C8B-B14F-4D97-AF65-F5344CB8AC3E}">
        <p14:creationId xmlns:p14="http://schemas.microsoft.com/office/powerpoint/2010/main" val="1244305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6AD30037-67ED-4367-9BE0-45787510BF1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الحسين بن طلال">
            <a:extLst>
              <a:ext uri="{FF2B5EF4-FFF2-40B4-BE49-F238E27FC236}">
                <a16:creationId xmlns:a16="http://schemas.microsoft.com/office/drawing/2014/main" id="{227AC488-4CFD-450B-8B31-0477D146C2E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524" r="19524"/>
          <a:stretch/>
        </p:blipFill>
        <p:spPr bwMode="auto">
          <a:xfrm>
            <a:off x="6892924" y="10"/>
            <a:ext cx="5299077" cy="6857990"/>
          </a:xfrm>
          <a:custGeom>
            <a:avLst/>
            <a:gdLst/>
            <a:ahLst/>
            <a:cxnLst/>
            <a:rect l="l" t="t" r="r" b="b"/>
            <a:pathLst>
              <a:path w="5299077" h="6858000">
                <a:moveTo>
                  <a:pt x="836871" y="0"/>
                </a:moveTo>
                <a:lnTo>
                  <a:pt x="5299077" y="0"/>
                </a:lnTo>
                <a:lnTo>
                  <a:pt x="5299077" y="6858000"/>
                </a:lnTo>
                <a:lnTo>
                  <a:pt x="1911312" y="6858000"/>
                </a:lnTo>
                <a:lnTo>
                  <a:pt x="0" y="5333999"/>
                </a:lnTo>
                <a:close/>
              </a:path>
            </a:pathLst>
          </a:custGeom>
          <a:noFill/>
          <a:extLst>
            <a:ext uri="{909E8E84-426E-40DD-AFC4-6F175D3DCCD1}">
              <a14:hiddenFill xmlns:a14="http://schemas.microsoft.com/office/drawing/2010/main">
                <a:solidFill>
                  <a:srgbClr val="FFFFFF"/>
                </a:solidFill>
              </a14:hiddenFill>
            </a:ext>
          </a:extLst>
        </p:spPr>
      </p:pic>
      <p:grpSp>
        <p:nvGrpSpPr>
          <p:cNvPr id="73" name="Group 72">
            <a:extLst>
              <a:ext uri="{FF2B5EF4-FFF2-40B4-BE49-F238E27FC236}">
                <a16:creationId xmlns:a16="http://schemas.microsoft.com/office/drawing/2014/main" id="{50841A4E-5BC1-44B4-83CF-D524E8AEAD6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32760" y="0"/>
            <a:ext cx="2436813" cy="6858001"/>
            <a:chOff x="1320800" y="0"/>
            <a:chExt cx="2436813" cy="6858001"/>
          </a:xfrm>
        </p:grpSpPr>
        <p:sp>
          <p:nvSpPr>
            <p:cNvPr id="74" name="Freeform 6">
              <a:extLst>
                <a:ext uri="{FF2B5EF4-FFF2-40B4-BE49-F238E27FC236}">
                  <a16:creationId xmlns:a16="http://schemas.microsoft.com/office/drawing/2014/main" id="{BF371BCC-8954-44E2-8C4F-29DC188727A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5" name="Freeform 7">
              <a:extLst>
                <a:ext uri="{FF2B5EF4-FFF2-40B4-BE49-F238E27FC236}">
                  <a16:creationId xmlns:a16="http://schemas.microsoft.com/office/drawing/2014/main" id="{CD3505BE-B420-41C5-BE34-3E7652D37A5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6" name="Freeform 8">
              <a:extLst>
                <a:ext uri="{FF2B5EF4-FFF2-40B4-BE49-F238E27FC236}">
                  <a16:creationId xmlns:a16="http://schemas.microsoft.com/office/drawing/2014/main" id="{4B68A05B-A78B-4D59-8CF9-1900731A21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77" name="Freeform 9">
              <a:extLst>
                <a:ext uri="{FF2B5EF4-FFF2-40B4-BE49-F238E27FC236}">
                  <a16:creationId xmlns:a16="http://schemas.microsoft.com/office/drawing/2014/main" id="{84D57A01-C112-4FF2-B5ED-0B762AAD9CE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78" name="Freeform 10">
              <a:extLst>
                <a:ext uri="{FF2B5EF4-FFF2-40B4-BE49-F238E27FC236}">
                  <a16:creationId xmlns:a16="http://schemas.microsoft.com/office/drawing/2014/main" id="{6CCCCDF1-5D4F-4CA1-8400-DFBB96BB011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79" name="Freeform 11">
              <a:extLst>
                <a:ext uri="{FF2B5EF4-FFF2-40B4-BE49-F238E27FC236}">
                  <a16:creationId xmlns:a16="http://schemas.microsoft.com/office/drawing/2014/main" id="{20A090B2-5344-43CD-BC70-A6D44F15E80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73FDAE59-8826-41E3-81EF-6D778181837D}"/>
              </a:ext>
            </a:extLst>
          </p:cNvPr>
          <p:cNvSpPr>
            <a:spLocks noGrp="1"/>
          </p:cNvSpPr>
          <p:nvPr>
            <p:ph type="title"/>
          </p:nvPr>
        </p:nvSpPr>
        <p:spPr>
          <a:xfrm>
            <a:off x="972080" y="685800"/>
            <a:ext cx="5260680" cy="1752599"/>
          </a:xfrm>
        </p:spPr>
        <p:txBody>
          <a:bodyPr>
            <a:normAutofit/>
          </a:bodyPr>
          <a:lstStyle/>
          <a:p>
            <a:pPr>
              <a:lnSpc>
                <a:spcPct val="90000"/>
              </a:lnSpc>
            </a:pPr>
            <a:r>
              <a:rPr lang="ar-JO" dirty="0"/>
              <a:t>نبذة عن حياة الملك الحسين بن طلال ونشأته</a:t>
            </a:r>
            <a:endParaRPr lang="en-US" dirty="0"/>
          </a:p>
        </p:txBody>
      </p:sp>
      <p:sp>
        <p:nvSpPr>
          <p:cNvPr id="3" name="Content Placeholder 2">
            <a:extLst>
              <a:ext uri="{FF2B5EF4-FFF2-40B4-BE49-F238E27FC236}">
                <a16:creationId xmlns:a16="http://schemas.microsoft.com/office/drawing/2014/main" id="{43CEFE8C-2A27-40FF-9467-5B4A9ABED911}"/>
              </a:ext>
            </a:extLst>
          </p:cNvPr>
          <p:cNvSpPr>
            <a:spLocks noGrp="1"/>
          </p:cNvSpPr>
          <p:nvPr>
            <p:ph idx="1"/>
          </p:nvPr>
        </p:nvSpPr>
        <p:spPr>
          <a:xfrm>
            <a:off x="643468" y="2666999"/>
            <a:ext cx="5260680" cy="3124201"/>
          </a:xfrm>
        </p:spPr>
        <p:txBody>
          <a:bodyPr>
            <a:normAutofit/>
          </a:bodyPr>
          <a:lstStyle/>
          <a:p>
            <a:pPr algn="r" rtl="1"/>
            <a:r>
              <a:rPr lang="ar-JO" sz="2000" i="0" dirty="0">
                <a:effectLst/>
                <a:latin typeface="arial" panose="020B0604020202020204" pitchFamily="34" charset="0"/>
              </a:rPr>
              <a:t> </a:t>
            </a:r>
            <a:r>
              <a:rPr lang="ar-JO" sz="2000" i="0" dirty="0" smtClean="0">
                <a:effectLst/>
                <a:latin typeface="arial" panose="020B0604020202020204" pitchFamily="34" charset="0"/>
              </a:rPr>
              <a:t>هُو </a:t>
            </a:r>
            <a:r>
              <a:rPr lang="ar-JO" sz="2000" i="0" dirty="0">
                <a:effectLst/>
                <a:latin typeface="arial" panose="020B0604020202020204" pitchFamily="34" charset="0"/>
              </a:rPr>
              <a:t>ملك الأردن الثالث. تولى الحكم من الحادي عشر من أغسطس عام 1952 حتى وفاته في السابع من فبراير عام 1999</a:t>
            </a:r>
            <a:r>
              <a:rPr lang="ar-JO" sz="2000" i="0" dirty="0" smtClean="0">
                <a:effectLst/>
                <a:latin typeface="arial" panose="020B0604020202020204" pitchFamily="34" charset="0"/>
              </a:rPr>
              <a:t>.</a:t>
            </a:r>
          </a:p>
          <a:p>
            <a:pPr algn="r" rtl="1"/>
            <a:r>
              <a:rPr lang="ar-JO" sz="2000" dirty="0">
                <a:latin typeface="arial" panose="020B0604020202020204" pitchFamily="34" charset="0"/>
              </a:rPr>
              <a:t>بدأ دراسته في عمّان </a:t>
            </a:r>
            <a:r>
              <a:rPr lang="ar-JO" sz="2000" dirty="0" smtClean="0">
                <a:latin typeface="arial" panose="020B0604020202020204" pitchFamily="34" charset="0"/>
              </a:rPr>
              <a:t>في الكلية العلمية الاسلامية، </a:t>
            </a:r>
            <a:r>
              <a:rPr lang="ar-JO" sz="2000" dirty="0">
                <a:latin typeface="arial" panose="020B0604020202020204" pitchFamily="34" charset="0"/>
              </a:rPr>
              <a:t>بينما أكمل تعليمه في </a:t>
            </a:r>
            <a:r>
              <a:rPr lang="ar-JO" sz="2000" dirty="0" smtClean="0">
                <a:latin typeface="arial" panose="020B0604020202020204" pitchFamily="34" charset="0"/>
              </a:rPr>
              <a:t>الخارج بالمملكة المتحدة.</a:t>
            </a:r>
          </a:p>
          <a:p>
            <a:pPr algn="r" rtl="1"/>
            <a:r>
              <a:rPr lang="ar-JO" sz="2000" dirty="0">
                <a:latin typeface="arial" panose="020B0604020202020204" pitchFamily="34" charset="0"/>
              </a:rPr>
              <a:t>تزوج الحسين بن طلال أربع مرات منفصلات، وقد أنجب من تلك الزيجات الأربع أحد عشر إبنا </a:t>
            </a:r>
            <a:r>
              <a:rPr lang="ar-JO" sz="2000" dirty="0" smtClean="0">
                <a:latin typeface="arial" panose="020B0604020202020204" pitchFamily="34" charset="0"/>
              </a:rPr>
              <a:t>وابنة.</a:t>
            </a:r>
            <a:endParaRPr lang="en-US" sz="2000" dirty="0">
              <a:latin typeface="arial" panose="020B0604020202020204" pitchFamily="34" charset="0"/>
            </a:endParaRPr>
          </a:p>
        </p:txBody>
      </p:sp>
    </p:spTree>
    <p:extLst>
      <p:ext uri="{BB962C8B-B14F-4D97-AF65-F5344CB8AC3E}">
        <p14:creationId xmlns:p14="http://schemas.microsoft.com/office/powerpoint/2010/main" val="3416623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A2E861A3-F23C-46B8-A38A-4A22E453D99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72" name="Freeform 6">
              <a:extLst>
                <a:ext uri="{FF2B5EF4-FFF2-40B4-BE49-F238E27FC236}">
                  <a16:creationId xmlns:a16="http://schemas.microsoft.com/office/drawing/2014/main" id="{8BC3D220-643B-4160-B5A9-59DF5D21F41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3" name="Freeform 7">
              <a:extLst>
                <a:ext uri="{FF2B5EF4-FFF2-40B4-BE49-F238E27FC236}">
                  <a16:creationId xmlns:a16="http://schemas.microsoft.com/office/drawing/2014/main" id="{B92237DE-D518-4625-8392-66D7084588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4" name="Freeform 8">
              <a:extLst>
                <a:ext uri="{FF2B5EF4-FFF2-40B4-BE49-F238E27FC236}">
                  <a16:creationId xmlns:a16="http://schemas.microsoft.com/office/drawing/2014/main" id="{F290F0DD-E80A-4263-94E1-A41F57D84C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75" name="Freeform 9">
              <a:extLst>
                <a:ext uri="{FF2B5EF4-FFF2-40B4-BE49-F238E27FC236}">
                  <a16:creationId xmlns:a16="http://schemas.microsoft.com/office/drawing/2014/main" id="{D78EA7D2-CCEA-435E-873D-36BF0522FF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76" name="Freeform 10">
              <a:extLst>
                <a:ext uri="{FF2B5EF4-FFF2-40B4-BE49-F238E27FC236}">
                  <a16:creationId xmlns:a16="http://schemas.microsoft.com/office/drawing/2014/main" id="{9DFA731E-D6BB-42CC-AA05-64023DC81FE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77" name="Freeform 11">
              <a:extLst>
                <a:ext uri="{FF2B5EF4-FFF2-40B4-BE49-F238E27FC236}">
                  <a16:creationId xmlns:a16="http://schemas.microsoft.com/office/drawing/2014/main" id="{B00D0483-90FB-4EB4-9770-CA8A310D5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A91E2D3E-63E6-4B30-B0E2-1086C4775F26}"/>
              </a:ext>
            </a:extLst>
          </p:cNvPr>
          <p:cNvSpPr>
            <a:spLocks noGrp="1"/>
          </p:cNvSpPr>
          <p:nvPr>
            <p:ph type="title"/>
          </p:nvPr>
        </p:nvSpPr>
        <p:spPr>
          <a:xfrm>
            <a:off x="1484312" y="685800"/>
            <a:ext cx="4278928" cy="1752599"/>
          </a:xfrm>
        </p:spPr>
        <p:txBody>
          <a:bodyPr>
            <a:normAutofit fontScale="90000"/>
          </a:bodyPr>
          <a:lstStyle/>
          <a:p>
            <a:pPr rtl="1"/>
            <a:r>
              <a:rPr lang="en-US" dirty="0" err="1" smtClean="0">
                <a:solidFill>
                  <a:schemeClr val="accent1">
                    <a:lumMod val="50000"/>
                  </a:schemeClr>
                </a:solidFill>
              </a:rPr>
              <a:t>النهضة</a:t>
            </a:r>
            <a:r>
              <a:rPr lang="en-US" dirty="0" smtClean="0">
                <a:solidFill>
                  <a:schemeClr val="accent1">
                    <a:lumMod val="50000"/>
                  </a:schemeClr>
                </a:solidFill>
              </a:rPr>
              <a:t> </a:t>
            </a:r>
            <a:r>
              <a:rPr lang="en-US" dirty="0" err="1">
                <a:solidFill>
                  <a:schemeClr val="accent1">
                    <a:lumMod val="50000"/>
                  </a:schemeClr>
                </a:solidFill>
              </a:rPr>
              <a:t>الأردنية</a:t>
            </a:r>
            <a:r>
              <a:rPr lang="en-US" dirty="0">
                <a:solidFill>
                  <a:schemeClr val="accent1">
                    <a:lumMod val="50000"/>
                  </a:schemeClr>
                </a:solidFill>
              </a:rPr>
              <a:t> </a:t>
            </a:r>
            <a:r>
              <a:rPr lang="en-US" dirty="0" err="1">
                <a:solidFill>
                  <a:schemeClr val="accent1">
                    <a:lumMod val="50000"/>
                  </a:schemeClr>
                </a:solidFill>
              </a:rPr>
              <a:t>في</a:t>
            </a:r>
            <a:r>
              <a:rPr lang="en-US" dirty="0">
                <a:solidFill>
                  <a:schemeClr val="accent1">
                    <a:lumMod val="50000"/>
                  </a:schemeClr>
                </a:solidFill>
              </a:rPr>
              <a:t> </a:t>
            </a:r>
            <a:r>
              <a:rPr lang="en-US" dirty="0" err="1">
                <a:solidFill>
                  <a:schemeClr val="accent1">
                    <a:lumMod val="50000"/>
                  </a:schemeClr>
                </a:solidFill>
              </a:rPr>
              <a:t>عهد</a:t>
            </a:r>
            <a:r>
              <a:rPr lang="en-US" dirty="0">
                <a:solidFill>
                  <a:schemeClr val="accent1">
                    <a:lumMod val="50000"/>
                  </a:schemeClr>
                </a:solidFill>
              </a:rPr>
              <a:t> </a:t>
            </a:r>
            <a:r>
              <a:rPr lang="en-US" dirty="0" err="1">
                <a:solidFill>
                  <a:schemeClr val="accent1">
                    <a:lumMod val="50000"/>
                  </a:schemeClr>
                </a:solidFill>
              </a:rPr>
              <a:t>الملك</a:t>
            </a:r>
            <a:r>
              <a:rPr lang="en-US" dirty="0">
                <a:solidFill>
                  <a:schemeClr val="accent1">
                    <a:lumMod val="50000"/>
                  </a:schemeClr>
                </a:solidFill>
              </a:rPr>
              <a:t> </a:t>
            </a:r>
            <a:r>
              <a:rPr lang="en-US" dirty="0" err="1">
                <a:solidFill>
                  <a:schemeClr val="accent1">
                    <a:lumMod val="50000"/>
                  </a:schemeClr>
                </a:solidFill>
              </a:rPr>
              <a:t>الحسين</a:t>
            </a:r>
            <a:r>
              <a:rPr lang="en-US" dirty="0">
                <a:solidFill>
                  <a:schemeClr val="accent1">
                    <a:lumMod val="50000"/>
                  </a:schemeClr>
                </a:solidFill>
              </a:rPr>
              <a:t> </a:t>
            </a:r>
            <a:r>
              <a:rPr lang="en-US" dirty="0" err="1">
                <a:solidFill>
                  <a:schemeClr val="accent1">
                    <a:lumMod val="50000"/>
                  </a:schemeClr>
                </a:solidFill>
              </a:rPr>
              <a:t>بن</a:t>
            </a:r>
            <a:r>
              <a:rPr lang="en-US" dirty="0">
                <a:solidFill>
                  <a:schemeClr val="accent1">
                    <a:lumMod val="50000"/>
                  </a:schemeClr>
                </a:solidFill>
              </a:rPr>
              <a:t> </a:t>
            </a:r>
            <a:r>
              <a:rPr lang="en-US" dirty="0" err="1" smtClean="0">
                <a:solidFill>
                  <a:schemeClr val="accent1">
                    <a:lumMod val="50000"/>
                  </a:schemeClr>
                </a:solidFill>
              </a:rPr>
              <a:t>طلال</a:t>
            </a:r>
            <a:r>
              <a:rPr lang="ar-JO" dirty="0" smtClean="0">
                <a:solidFill>
                  <a:schemeClr val="accent1">
                    <a:lumMod val="50000"/>
                  </a:schemeClr>
                </a:solidFill>
              </a:rPr>
              <a:t>:</a:t>
            </a:r>
            <a:r>
              <a:rPr lang="ar-JO" dirty="0" smtClean="0"/>
              <a:t/>
            </a:r>
            <a:br>
              <a:rPr lang="ar-JO" dirty="0" smtClean="0"/>
            </a:br>
            <a:r>
              <a:rPr lang="ar-JO" dirty="0"/>
              <a:t/>
            </a:r>
            <a:br>
              <a:rPr lang="ar-JO" dirty="0"/>
            </a:br>
            <a:r>
              <a:rPr lang="ar-JO" sz="3600" dirty="0">
                <a:ea typeface="Times New Roman" panose="02020603050405020304" pitchFamily="18" charset="0"/>
                <a:cs typeface="Simplified Arabic" panose="02020603050405020304" pitchFamily="18" charset="-78"/>
              </a:rPr>
              <a:t>المجال </a:t>
            </a:r>
            <a:r>
              <a:rPr lang="ar-JO" sz="3600" dirty="0" smtClean="0">
                <a:ea typeface="Times New Roman" panose="02020603050405020304" pitchFamily="18" charset="0"/>
                <a:cs typeface="Simplified Arabic" panose="02020603050405020304" pitchFamily="18" charset="-78"/>
              </a:rPr>
              <a:t>الاقتصادي</a:t>
            </a:r>
            <a:endParaRPr lang="en-US" sz="3600" dirty="0"/>
          </a:p>
        </p:txBody>
      </p:sp>
      <p:sp>
        <p:nvSpPr>
          <p:cNvPr id="3" name="Content Placeholder 2">
            <a:extLst>
              <a:ext uri="{FF2B5EF4-FFF2-40B4-BE49-F238E27FC236}">
                <a16:creationId xmlns:a16="http://schemas.microsoft.com/office/drawing/2014/main" id="{1B6A5ACE-BBCE-40CC-83E5-0E5C34C72454}"/>
              </a:ext>
            </a:extLst>
          </p:cNvPr>
          <p:cNvSpPr>
            <a:spLocks noGrp="1"/>
          </p:cNvSpPr>
          <p:nvPr>
            <p:ph idx="1"/>
          </p:nvPr>
        </p:nvSpPr>
        <p:spPr>
          <a:xfrm>
            <a:off x="1484310" y="2666999"/>
            <a:ext cx="4278929" cy="3124201"/>
          </a:xfrm>
        </p:spPr>
        <p:txBody>
          <a:bodyPr>
            <a:normAutofit/>
          </a:bodyPr>
          <a:lstStyle/>
          <a:p>
            <a:pPr algn="r" rtl="1"/>
            <a:r>
              <a:rPr lang="ar-JO" sz="2100" dirty="0" smtClean="0">
                <a:latin typeface="Arial" panose="020B0604020202020204" pitchFamily="34" charset="0"/>
              </a:rPr>
              <a:t>ركّز </a:t>
            </a:r>
            <a:r>
              <a:rPr lang="ar-JO" sz="2100" dirty="0">
                <a:latin typeface="Arial" panose="020B0604020202020204" pitchFamily="34" charset="0"/>
              </a:rPr>
              <a:t>منذ توليه السلطة على </a:t>
            </a:r>
            <a:r>
              <a:rPr lang="ar-JO" sz="2100" dirty="0" smtClean="0">
                <a:latin typeface="Arial" panose="020B0604020202020204" pitchFamily="34" charset="0"/>
              </a:rPr>
              <a:t>بناء بنية تحتية</a:t>
            </a:r>
            <a:r>
              <a:rPr lang="ar-JO" sz="2100" dirty="0">
                <a:latin typeface="Arial" panose="020B0604020202020204" pitchFamily="34" charset="0"/>
              </a:rPr>
              <a:t> اقتصادية وصناعية، وأدّى ذلك إلى تطور الصناعات الرئيسية </a:t>
            </a:r>
            <a:r>
              <a:rPr lang="ar-JO" sz="2100" dirty="0" smtClean="0">
                <a:latin typeface="Arial" panose="020B0604020202020204" pitchFamily="34" charset="0"/>
              </a:rPr>
              <a:t>في الفوسفات، البوتاس والاسمنت، </a:t>
            </a:r>
            <a:r>
              <a:rPr lang="ar-JO" sz="2100" dirty="0">
                <a:latin typeface="Arial" panose="020B0604020202020204" pitchFamily="34" charset="0"/>
              </a:rPr>
              <a:t>كما أنشأ شبكة من الطرق تغطي أنحاء المملكة كافة</a:t>
            </a:r>
            <a:endParaRPr lang="en-US" sz="2100" dirty="0">
              <a:latin typeface="Arial" panose="020B0604020202020204" pitchFamily="34" charset="0"/>
            </a:endParaRPr>
          </a:p>
        </p:txBody>
      </p:sp>
      <p:sp>
        <p:nvSpPr>
          <p:cNvPr id="79" name="Rounded Rectangle 16">
            <a:extLst>
              <a:ext uri="{FF2B5EF4-FFF2-40B4-BE49-F238E27FC236}">
                <a16:creationId xmlns:a16="http://schemas.microsoft.com/office/drawing/2014/main" id="{DD7EED39-224E-4230-8FD1-B1E1AF6C6E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648931"/>
            <a:ext cx="5407023"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دروس ملخصة في الاقتصاد السياسي">
            <a:extLst>
              <a:ext uri="{FF2B5EF4-FFF2-40B4-BE49-F238E27FC236}">
                <a16:creationId xmlns:a16="http://schemas.microsoft.com/office/drawing/2014/main" id="{FCD6BF7F-BB05-475F-93E6-80A8F935770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975" r="22411" b="1"/>
          <a:stretch/>
        </p:blipFill>
        <p:spPr bwMode="auto">
          <a:xfrm>
            <a:off x="6434407" y="1011765"/>
            <a:ext cx="4744154" cy="4546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729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139" name="Group 138">
            <a:extLst>
              <a:ext uri="{FF2B5EF4-FFF2-40B4-BE49-F238E27FC236}">
                <a16:creationId xmlns:a16="http://schemas.microsoft.com/office/drawing/2014/main" id="{E4C39A5A-6D63-4FAC-B6C2-D37778B97AC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140" name="Freeform 6">
              <a:extLst>
                <a:ext uri="{FF2B5EF4-FFF2-40B4-BE49-F238E27FC236}">
                  <a16:creationId xmlns:a16="http://schemas.microsoft.com/office/drawing/2014/main" id="{80E46C4F-3514-46CB-AE42-CB60783526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1" name="Freeform 7">
              <a:extLst>
                <a:ext uri="{FF2B5EF4-FFF2-40B4-BE49-F238E27FC236}">
                  <a16:creationId xmlns:a16="http://schemas.microsoft.com/office/drawing/2014/main" id="{E5084902-5C24-45E2-B5A3-092541E3CE7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42" name="Freeform 8">
              <a:extLst>
                <a:ext uri="{FF2B5EF4-FFF2-40B4-BE49-F238E27FC236}">
                  <a16:creationId xmlns:a16="http://schemas.microsoft.com/office/drawing/2014/main" id="{37FA1E91-A8BC-48A2-AC9A-E89FD9612F7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43" name="Freeform 9">
              <a:extLst>
                <a:ext uri="{FF2B5EF4-FFF2-40B4-BE49-F238E27FC236}">
                  <a16:creationId xmlns:a16="http://schemas.microsoft.com/office/drawing/2014/main" id="{764E3167-8F97-4F74-BF1C-06B09CB712D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44" name="Freeform 10">
              <a:extLst>
                <a:ext uri="{FF2B5EF4-FFF2-40B4-BE49-F238E27FC236}">
                  <a16:creationId xmlns:a16="http://schemas.microsoft.com/office/drawing/2014/main" id="{7008DBEC-8AE7-4A3E-92FB-A56EDF90DF0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45" name="Freeform 11">
              <a:extLst>
                <a:ext uri="{FF2B5EF4-FFF2-40B4-BE49-F238E27FC236}">
                  <a16:creationId xmlns:a16="http://schemas.microsoft.com/office/drawing/2014/main" id="{0A04160F-52CD-4394-AAF9-EE7B5A1F47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BEB7DD87-8514-4D70-A9E1-A44F1FD8FAA5}"/>
              </a:ext>
            </a:extLst>
          </p:cNvPr>
          <p:cNvSpPr>
            <a:spLocks noGrp="1"/>
          </p:cNvSpPr>
          <p:nvPr>
            <p:ph type="title"/>
          </p:nvPr>
        </p:nvSpPr>
        <p:spPr>
          <a:xfrm>
            <a:off x="1753496" y="47180"/>
            <a:ext cx="2543201" cy="1549392"/>
          </a:xfrm>
        </p:spPr>
        <p:txBody>
          <a:bodyPr anchor="b">
            <a:normAutofit/>
          </a:bodyPr>
          <a:lstStyle/>
          <a:p>
            <a:r>
              <a:rPr lang="ar-JO" sz="3200" dirty="0" smtClean="0">
                <a:effectLst/>
                <a:ea typeface="Times New Roman" panose="02020603050405020304" pitchFamily="18" charset="0"/>
                <a:cs typeface="Simplified Arabic" panose="02020603050405020304" pitchFamily="18" charset="-78"/>
              </a:rPr>
              <a:t>مجال الصحة </a:t>
            </a:r>
            <a:r>
              <a:rPr lang="ar-JO" sz="3200" dirty="0">
                <a:effectLst/>
                <a:ea typeface="Times New Roman" panose="02020603050405020304" pitchFamily="18" charset="0"/>
                <a:cs typeface="Simplified Arabic" panose="02020603050405020304" pitchFamily="18" charset="-78"/>
              </a:rPr>
              <a:t>والتعليم</a:t>
            </a:r>
            <a:endParaRPr lang="en-US" sz="3200" dirty="0"/>
          </a:p>
        </p:txBody>
      </p:sp>
      <p:sp>
        <p:nvSpPr>
          <p:cNvPr id="3" name="Content Placeholder 2">
            <a:extLst>
              <a:ext uri="{FF2B5EF4-FFF2-40B4-BE49-F238E27FC236}">
                <a16:creationId xmlns:a16="http://schemas.microsoft.com/office/drawing/2014/main" id="{FEED01AF-1ED9-4A5A-BE01-C9269FC20D69}"/>
              </a:ext>
            </a:extLst>
          </p:cNvPr>
          <p:cNvSpPr>
            <a:spLocks noGrp="1"/>
          </p:cNvSpPr>
          <p:nvPr>
            <p:ph idx="1"/>
          </p:nvPr>
        </p:nvSpPr>
        <p:spPr>
          <a:xfrm>
            <a:off x="1484310" y="1847403"/>
            <a:ext cx="2936826" cy="4277626"/>
          </a:xfrm>
        </p:spPr>
        <p:txBody>
          <a:bodyPr anchor="t">
            <a:normAutofit/>
          </a:bodyPr>
          <a:lstStyle/>
          <a:p>
            <a:pPr algn="r" rtl="1"/>
            <a:r>
              <a:rPr lang="ar-JO" sz="1800" dirty="0" smtClean="0">
                <a:latin typeface="Arial" panose="020B0604020202020204" pitchFamily="34" charset="0"/>
              </a:rPr>
              <a:t>ارتفعت </a:t>
            </a:r>
            <a:r>
              <a:rPr lang="ar-JO" sz="1800" dirty="0">
                <a:latin typeface="Arial" panose="020B0604020202020204" pitchFamily="34" charset="0"/>
              </a:rPr>
              <a:t>خلال عهده نسبة المتعلمين إلى 85.5% في </a:t>
            </a:r>
            <a:r>
              <a:rPr lang="ar-JO" sz="1800" dirty="0" smtClean="0">
                <a:latin typeface="Arial" panose="020B0604020202020204" pitchFamily="34" charset="0"/>
              </a:rPr>
              <a:t>عام 1996</a:t>
            </a:r>
            <a:r>
              <a:rPr lang="ar-JO" sz="1800" dirty="0">
                <a:latin typeface="Arial" panose="020B0604020202020204" pitchFamily="34" charset="0"/>
              </a:rPr>
              <a:t> </a:t>
            </a:r>
            <a:r>
              <a:rPr lang="ar-JO" sz="1800" dirty="0" smtClean="0">
                <a:latin typeface="Arial" panose="020B0604020202020204" pitchFamily="34" charset="0"/>
              </a:rPr>
              <a:t>بعد </a:t>
            </a:r>
            <a:r>
              <a:rPr lang="ar-JO" sz="1800" dirty="0">
                <a:latin typeface="Arial" panose="020B0604020202020204" pitchFamily="34" charset="0"/>
              </a:rPr>
              <a:t>أن كانت 33% بعام </a:t>
            </a:r>
            <a:r>
              <a:rPr lang="ar-JO" sz="1800" dirty="0" smtClean="0">
                <a:latin typeface="Arial" panose="020B0604020202020204" pitchFamily="34" charset="0"/>
              </a:rPr>
              <a:t>1960.</a:t>
            </a:r>
          </a:p>
          <a:p>
            <a:pPr algn="r" rtl="1"/>
            <a:r>
              <a:rPr lang="ar-JO" sz="1800" dirty="0">
                <a:latin typeface="Arial" panose="020B0604020202020204" pitchFamily="34" charset="0"/>
              </a:rPr>
              <a:t> </a:t>
            </a:r>
            <a:r>
              <a:rPr lang="ar-JO" sz="1800" dirty="0">
                <a:latin typeface="Arial" panose="020B0604020202020204" pitchFamily="34" charset="0"/>
              </a:rPr>
              <a:t> حقق الاردن -خلال </a:t>
            </a:r>
            <a:r>
              <a:rPr lang="ar-JO" sz="1800" dirty="0">
                <a:latin typeface="Arial" panose="020B0604020202020204" pitchFamily="34" charset="0"/>
              </a:rPr>
              <a:t>عهده- أسرع نسبة سنوية في العالم في مجال انخفاض وفيات الأطفال دون السنة من عمرهم من 70 حالة وفاة لكل 1000 حالة ولادة في عام 1981 إلى 37 حالة وفاة لكل 1000 حالة ولادة في </a:t>
            </a:r>
            <a:r>
              <a:rPr lang="ar-JO" sz="1800" dirty="0" smtClean="0">
                <a:latin typeface="Arial" panose="020B0604020202020204" pitchFamily="34" charset="0"/>
              </a:rPr>
              <a:t>عام 1991.</a:t>
            </a:r>
            <a:endParaRPr lang="en-US" sz="1800" dirty="0">
              <a:latin typeface="Arial" panose="020B0604020202020204" pitchFamily="34" charset="0"/>
            </a:endParaRPr>
          </a:p>
        </p:txBody>
      </p:sp>
      <p:sp>
        <p:nvSpPr>
          <p:cNvPr id="147" name="Rounded Rectangle 16">
            <a:extLst>
              <a:ext uri="{FF2B5EF4-FFF2-40B4-BE49-F238E27FC236}">
                <a16:creationId xmlns:a16="http://schemas.microsoft.com/office/drawing/2014/main" id="{55599FE3-8CCE-4364-9F89-0C11699C4F6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1162" y="648931"/>
            <a:ext cx="6881862"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2" name="Picture 6" descr="SEHA | Abu Dhabi Health Services Co | &quot;صحة&quot; تنتهي من برنامج مسرعات  الاستجابة لجائحة كوفي...">
            <a:extLst>
              <a:ext uri="{FF2B5EF4-FFF2-40B4-BE49-F238E27FC236}">
                <a16:creationId xmlns:a16="http://schemas.microsoft.com/office/drawing/2014/main" id="{7AE13B5D-861B-46E7-A7B4-238CC062EF2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399" r="1805" b="2"/>
          <a:stretch/>
        </p:blipFill>
        <p:spPr bwMode="auto">
          <a:xfrm>
            <a:off x="4941202" y="1011765"/>
            <a:ext cx="6237359" cy="4546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482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A2E861A3-F23C-46B8-A38A-4A22E453D993}"/>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0812" y="0"/>
            <a:ext cx="2436813" cy="6858001"/>
            <a:chOff x="1320800" y="0"/>
            <a:chExt cx="2436813" cy="6858001"/>
          </a:xfrm>
        </p:grpSpPr>
        <p:sp>
          <p:nvSpPr>
            <p:cNvPr id="72" name="Freeform 6">
              <a:extLst>
                <a:ext uri="{FF2B5EF4-FFF2-40B4-BE49-F238E27FC236}">
                  <a16:creationId xmlns:a16="http://schemas.microsoft.com/office/drawing/2014/main" id="{8BC3D220-643B-4160-B5A9-59DF5D21F41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3" name="Freeform 7">
              <a:extLst>
                <a:ext uri="{FF2B5EF4-FFF2-40B4-BE49-F238E27FC236}">
                  <a16:creationId xmlns:a16="http://schemas.microsoft.com/office/drawing/2014/main" id="{B92237DE-D518-4625-8392-66D7084588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4" name="Freeform 8">
              <a:extLst>
                <a:ext uri="{FF2B5EF4-FFF2-40B4-BE49-F238E27FC236}">
                  <a16:creationId xmlns:a16="http://schemas.microsoft.com/office/drawing/2014/main" id="{F290F0DD-E80A-4263-94E1-A41F57D84C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75" name="Freeform 9">
              <a:extLst>
                <a:ext uri="{FF2B5EF4-FFF2-40B4-BE49-F238E27FC236}">
                  <a16:creationId xmlns:a16="http://schemas.microsoft.com/office/drawing/2014/main" id="{D78EA7D2-CCEA-435E-873D-36BF0522FFE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76" name="Freeform 10">
              <a:extLst>
                <a:ext uri="{FF2B5EF4-FFF2-40B4-BE49-F238E27FC236}">
                  <a16:creationId xmlns:a16="http://schemas.microsoft.com/office/drawing/2014/main" id="{9DFA731E-D6BB-42CC-AA05-64023DC81FE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77" name="Freeform 11">
              <a:extLst>
                <a:ext uri="{FF2B5EF4-FFF2-40B4-BE49-F238E27FC236}">
                  <a16:creationId xmlns:a16="http://schemas.microsoft.com/office/drawing/2014/main" id="{B00D0483-90FB-4EB4-9770-CA8A310D503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E0D473F9-EA94-4AF3-A2E4-D934BF868A1A}"/>
              </a:ext>
            </a:extLst>
          </p:cNvPr>
          <p:cNvSpPr>
            <a:spLocks noGrp="1"/>
          </p:cNvSpPr>
          <p:nvPr>
            <p:ph type="title"/>
          </p:nvPr>
        </p:nvSpPr>
        <p:spPr>
          <a:xfrm>
            <a:off x="1484312" y="685800"/>
            <a:ext cx="4278928" cy="1752599"/>
          </a:xfrm>
        </p:spPr>
        <p:txBody>
          <a:bodyPr>
            <a:normAutofit/>
          </a:bodyPr>
          <a:lstStyle/>
          <a:p>
            <a:r>
              <a:rPr lang="ar-JO">
                <a:effectLst/>
                <a:ea typeface="Times New Roman" panose="02020603050405020304" pitchFamily="18" charset="0"/>
                <a:cs typeface="Simplified Arabic" panose="02020603050405020304" pitchFamily="18" charset="-78"/>
              </a:rPr>
              <a:t>المجال العسكري</a:t>
            </a:r>
            <a:endParaRPr lang="en-US"/>
          </a:p>
        </p:txBody>
      </p:sp>
      <p:sp>
        <p:nvSpPr>
          <p:cNvPr id="3" name="Content Placeholder 2">
            <a:extLst>
              <a:ext uri="{FF2B5EF4-FFF2-40B4-BE49-F238E27FC236}">
                <a16:creationId xmlns:a16="http://schemas.microsoft.com/office/drawing/2014/main" id="{4B35D2D8-A88F-4518-90A7-697601430408}"/>
              </a:ext>
            </a:extLst>
          </p:cNvPr>
          <p:cNvSpPr>
            <a:spLocks noGrp="1"/>
          </p:cNvSpPr>
          <p:nvPr>
            <p:ph idx="1"/>
          </p:nvPr>
        </p:nvSpPr>
        <p:spPr>
          <a:xfrm>
            <a:off x="1484310" y="1915887"/>
            <a:ext cx="4344991" cy="3875314"/>
          </a:xfrm>
        </p:spPr>
        <p:txBody>
          <a:bodyPr>
            <a:normAutofit fontScale="92500" lnSpcReduction="10000"/>
          </a:bodyPr>
          <a:lstStyle/>
          <a:p>
            <a:pPr algn="r" rtl="1"/>
            <a:r>
              <a:rPr lang="ar-JO" sz="2000" dirty="0" smtClean="0">
                <a:latin typeface="Amethysta"/>
              </a:rPr>
              <a:t>اتخذ </a:t>
            </a:r>
            <a:r>
              <a:rPr lang="ar-JO" sz="2000" dirty="0">
                <a:latin typeface="Amethysta"/>
              </a:rPr>
              <a:t>الملك الحسين قرار تعريب قيادة الجيش في تاريخ 1 آذار من عام </a:t>
            </a:r>
            <a:r>
              <a:rPr lang="ar-JO" sz="2000" dirty="0" smtClean="0">
                <a:latin typeface="Amethysta"/>
              </a:rPr>
              <a:t>1956.</a:t>
            </a:r>
          </a:p>
          <a:p>
            <a:pPr algn="r" rtl="1"/>
            <a:r>
              <a:rPr lang="ar-JO" sz="2000" dirty="0" smtClean="0">
                <a:latin typeface="Amethysta"/>
              </a:rPr>
              <a:t>ألغى </a:t>
            </a:r>
            <a:r>
              <a:rPr lang="ar-JO" sz="2000" dirty="0">
                <a:latin typeface="Amethysta"/>
              </a:rPr>
              <a:t>المعاهدة الأردنية البريطانية في تاريخ 13 آذار من عام </a:t>
            </a:r>
            <a:r>
              <a:rPr lang="ar-JO" sz="2000" dirty="0" smtClean="0">
                <a:latin typeface="Amethysta"/>
              </a:rPr>
              <a:t>1957.</a:t>
            </a:r>
          </a:p>
          <a:p>
            <a:pPr algn="r" rtl="1"/>
            <a:r>
              <a:rPr lang="ar-JO" sz="2000" dirty="0" smtClean="0">
                <a:latin typeface="Amethysta"/>
              </a:rPr>
              <a:t>استطاع </a:t>
            </a:r>
            <a:r>
              <a:rPr lang="ar-JO" sz="2000" dirty="0">
                <a:latin typeface="Amethysta"/>
              </a:rPr>
              <a:t>الملك الحسين تحقيق نصر خالد في معركة الكرامة التي حدثت بتاريخ 21 آذار من عام </a:t>
            </a:r>
            <a:r>
              <a:rPr lang="ar-JO" sz="2000" dirty="0" smtClean="0">
                <a:latin typeface="Amethysta"/>
              </a:rPr>
              <a:t>1968 </a:t>
            </a:r>
            <a:r>
              <a:rPr lang="ar-JO" sz="2000" dirty="0">
                <a:latin typeface="Amethysta"/>
              </a:rPr>
              <a:t>ضد العدو الصهيوني</a:t>
            </a:r>
            <a:br>
              <a:rPr lang="ar-JO" sz="2000" dirty="0">
                <a:latin typeface="Amethysta"/>
              </a:rPr>
            </a:br>
            <a:r>
              <a:rPr lang="ar-JO" sz="2000" dirty="0">
                <a:latin typeface="Amethysta"/>
              </a:rPr>
              <a:t/>
            </a:r>
            <a:br>
              <a:rPr lang="ar-JO" sz="2000" dirty="0">
                <a:latin typeface="Amethysta"/>
              </a:rPr>
            </a:br>
            <a:r>
              <a:rPr lang="ar-JO" dirty="0"/>
              <a:t/>
            </a:r>
            <a:br>
              <a:rPr lang="ar-JO" dirty="0"/>
            </a:br>
            <a:r>
              <a:rPr lang="ar-JO" dirty="0"/>
              <a:t/>
            </a:r>
            <a:br>
              <a:rPr lang="ar-JO" dirty="0"/>
            </a:br>
            <a:endParaRPr lang="en-US" sz="2000" dirty="0"/>
          </a:p>
        </p:txBody>
      </p:sp>
      <p:sp>
        <p:nvSpPr>
          <p:cNvPr id="79" name="Rounded Rectangle 16">
            <a:extLst>
              <a:ext uri="{FF2B5EF4-FFF2-40B4-BE49-F238E27FC236}">
                <a16:creationId xmlns:a16="http://schemas.microsoft.com/office/drawing/2014/main" id="{DD7EED39-224E-4230-8FD1-B1E1AF6C6E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648931"/>
            <a:ext cx="5407023"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A group of people in military uniforms&#10;&#10;Description automatically generated with low confidence">
            <a:extLst>
              <a:ext uri="{FF2B5EF4-FFF2-40B4-BE49-F238E27FC236}">
                <a16:creationId xmlns:a16="http://schemas.microsoft.com/office/drawing/2014/main" id="{393B30B7-6BF8-4D29-B87F-B81DED7091D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1239" r="16937" b="-2"/>
          <a:stretch/>
        </p:blipFill>
        <p:spPr bwMode="auto">
          <a:xfrm>
            <a:off x="6434407" y="1011765"/>
            <a:ext cx="4744154" cy="4546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73253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115</TotalTime>
  <Words>95</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Amethysta</vt:lpstr>
      <vt:lpstr>Arial</vt:lpstr>
      <vt:lpstr>Arial</vt:lpstr>
      <vt:lpstr>Corbel</vt:lpstr>
      <vt:lpstr>Simplified Arabic</vt:lpstr>
      <vt:lpstr>Tahoma</vt:lpstr>
      <vt:lpstr>Times New Roman</vt:lpstr>
      <vt:lpstr>Parallax</vt:lpstr>
      <vt:lpstr>الملك الحسين بن طلال  </vt:lpstr>
      <vt:lpstr>نبذة عن حياة الملك الحسين بن طلال ونشأته</vt:lpstr>
      <vt:lpstr>النهضة الأردنية في عهد الملك الحسين بن طلال:  المجال الاقتصادي</vt:lpstr>
      <vt:lpstr>مجال الصحة والتعليم</vt:lpstr>
      <vt:lpstr>المجال العسكري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الحسين</dc:title>
  <dc:creator>ashraf.alfanek@outlook.com</dc:creator>
  <cp:lastModifiedBy>Windows User</cp:lastModifiedBy>
  <cp:revision>18</cp:revision>
  <dcterms:created xsi:type="dcterms:W3CDTF">2021-03-30T08:41:21Z</dcterms:created>
  <dcterms:modified xsi:type="dcterms:W3CDTF">2022-11-30T18:58:50Z</dcterms:modified>
</cp:coreProperties>
</file>