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59" r:id="rId4"/>
    <p:sldId id="262" r:id="rId5"/>
    <p:sldId id="263"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7E24B4B-C264-4F96-B935-B295A42A36D6}" type="datetimeFigureOut">
              <a:rPr lang="en-GB" smtClean="0"/>
              <a:t>30/11/2022</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299D8386-915B-44D4-BF3F-CF38E48E4D6B}"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64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E24B4B-C264-4F96-B935-B295A42A36D6}"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9D8386-915B-44D4-BF3F-CF38E48E4D6B}" type="slidenum">
              <a:rPr lang="en-GB" smtClean="0"/>
              <a:t>‹#›</a:t>
            </a:fld>
            <a:endParaRPr lang="en-GB"/>
          </a:p>
        </p:txBody>
      </p:sp>
    </p:spTree>
    <p:extLst>
      <p:ext uri="{BB962C8B-B14F-4D97-AF65-F5344CB8AC3E}">
        <p14:creationId xmlns:p14="http://schemas.microsoft.com/office/powerpoint/2010/main" val="211397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E24B4B-C264-4F96-B935-B295A42A36D6}"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D8386-915B-44D4-BF3F-CF38E48E4D6B}"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6255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E24B4B-C264-4F96-B935-B295A42A36D6}"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D8386-915B-44D4-BF3F-CF38E48E4D6B}"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54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E24B4B-C264-4F96-B935-B295A42A36D6}"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D8386-915B-44D4-BF3F-CF38E48E4D6B}" type="slidenum">
              <a:rPr lang="en-GB" smtClean="0"/>
              <a:t>‹#›</a:t>
            </a:fld>
            <a:endParaRPr lang="en-GB"/>
          </a:p>
        </p:txBody>
      </p:sp>
    </p:spTree>
    <p:extLst>
      <p:ext uri="{BB962C8B-B14F-4D97-AF65-F5344CB8AC3E}">
        <p14:creationId xmlns:p14="http://schemas.microsoft.com/office/powerpoint/2010/main" val="363652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E24B4B-C264-4F96-B935-B295A42A36D6}"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D8386-915B-44D4-BF3F-CF38E48E4D6B}"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83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E24B4B-C264-4F96-B935-B295A42A36D6}"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D8386-915B-44D4-BF3F-CF38E48E4D6B}"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92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24B4B-C264-4F96-B935-B295A42A36D6}"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D8386-915B-44D4-BF3F-CF38E48E4D6B}"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237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24B4B-C264-4F96-B935-B295A42A36D6}"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D8386-915B-44D4-BF3F-CF38E48E4D6B}"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64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E24B4B-C264-4F96-B935-B295A42A36D6}"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D8386-915B-44D4-BF3F-CF38E48E4D6B}" type="slidenum">
              <a:rPr lang="en-GB" smtClean="0"/>
              <a:t>‹#›</a:t>
            </a:fld>
            <a:endParaRPr lang="en-GB"/>
          </a:p>
        </p:txBody>
      </p:sp>
    </p:spTree>
    <p:extLst>
      <p:ext uri="{BB962C8B-B14F-4D97-AF65-F5344CB8AC3E}">
        <p14:creationId xmlns:p14="http://schemas.microsoft.com/office/powerpoint/2010/main" val="313785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E24B4B-C264-4F96-B935-B295A42A36D6}" type="datetimeFigureOut">
              <a:rPr lang="en-GB" smtClean="0"/>
              <a:t>30/11/2022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9D8386-915B-44D4-BF3F-CF38E48E4D6B}"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3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E24B4B-C264-4F96-B935-B295A42A36D6}"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9D8386-915B-44D4-BF3F-CF38E48E4D6B}" type="slidenum">
              <a:rPr lang="en-GB" smtClean="0"/>
              <a:t>‹#›</a:t>
            </a:fld>
            <a:endParaRPr lang="en-GB"/>
          </a:p>
        </p:txBody>
      </p:sp>
    </p:spTree>
    <p:extLst>
      <p:ext uri="{BB962C8B-B14F-4D97-AF65-F5344CB8AC3E}">
        <p14:creationId xmlns:p14="http://schemas.microsoft.com/office/powerpoint/2010/main" val="193772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E24B4B-C264-4F96-B935-B295A42A36D6}" type="datetimeFigureOut">
              <a:rPr lang="en-GB" smtClean="0"/>
              <a:t>30/11/2022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9D8386-915B-44D4-BF3F-CF38E48E4D6B}"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485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E24B4B-C264-4F96-B935-B295A42A36D6}" type="datetimeFigureOut">
              <a:rPr lang="en-GB" smtClean="0"/>
              <a:t>30/11/2022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9D8386-915B-44D4-BF3F-CF38E48E4D6B}"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577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24B4B-C264-4F96-B935-B295A42A36D6}" type="datetimeFigureOut">
              <a:rPr lang="en-GB" smtClean="0"/>
              <a:t>30/11/2022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9D8386-915B-44D4-BF3F-CF38E48E4D6B}" type="slidenum">
              <a:rPr lang="en-GB" smtClean="0"/>
              <a:t>‹#›</a:t>
            </a:fld>
            <a:endParaRPr lang="en-GB"/>
          </a:p>
        </p:txBody>
      </p:sp>
    </p:spTree>
    <p:extLst>
      <p:ext uri="{BB962C8B-B14F-4D97-AF65-F5344CB8AC3E}">
        <p14:creationId xmlns:p14="http://schemas.microsoft.com/office/powerpoint/2010/main" val="81856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E24B4B-C264-4F96-B935-B295A42A36D6}"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9D8386-915B-44D4-BF3F-CF38E48E4D6B}"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849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E24B4B-C264-4F96-B935-B295A42A36D6}" type="datetimeFigureOut">
              <a:rPr lang="en-GB" smtClean="0"/>
              <a:t>30/11/2022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9D8386-915B-44D4-BF3F-CF38E48E4D6B}" type="slidenum">
              <a:rPr lang="en-GB" smtClean="0"/>
              <a:t>‹#›</a:t>
            </a:fld>
            <a:endParaRPr lang="en-GB"/>
          </a:p>
        </p:txBody>
      </p:sp>
    </p:spTree>
    <p:extLst>
      <p:ext uri="{BB962C8B-B14F-4D97-AF65-F5344CB8AC3E}">
        <p14:creationId xmlns:p14="http://schemas.microsoft.com/office/powerpoint/2010/main" val="389671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E24B4B-C264-4F96-B935-B295A42A36D6}" type="datetimeFigureOut">
              <a:rPr lang="en-GB" smtClean="0"/>
              <a:t>30/11/2022</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9D8386-915B-44D4-BF3F-CF38E48E4D6B}" type="slidenum">
              <a:rPr lang="en-GB" smtClean="0"/>
              <a:t>‹#›</a:t>
            </a:fld>
            <a:endParaRPr lang="en-GB"/>
          </a:p>
        </p:txBody>
      </p:sp>
    </p:spTree>
    <p:extLst>
      <p:ext uri="{BB962C8B-B14F-4D97-AF65-F5344CB8AC3E}">
        <p14:creationId xmlns:p14="http://schemas.microsoft.com/office/powerpoint/2010/main" val="3374909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4109" y="681554"/>
            <a:ext cx="7152480" cy="1303867"/>
          </a:xfrm>
        </p:spPr>
        <p:txBody>
          <a:bodyPr/>
          <a:lstStyle/>
          <a:p>
            <a:pPr algn="ctr" rtl="1"/>
            <a:r>
              <a:rPr lang="ar-JO" dirty="0">
                <a:solidFill>
                  <a:srgbClr val="C00000"/>
                </a:solidFill>
                <a:latin typeface="Simplified Arabic" panose="02020603050405020304" pitchFamily="18" charset="-78"/>
                <a:cs typeface="Simplified Arabic" panose="02020603050405020304" pitchFamily="18" charset="-78"/>
              </a:rPr>
              <a:t>جلالة الملك طلال بن عبدالله </a:t>
            </a:r>
            <a:r>
              <a:rPr lang="ar-JO" sz="3000" dirty="0">
                <a:solidFill>
                  <a:srgbClr val="C00000"/>
                </a:solidFill>
                <a:latin typeface="Simplified Arabic" panose="02020603050405020304" pitchFamily="18" charset="-78"/>
                <a:cs typeface="Simplified Arabic" panose="02020603050405020304" pitchFamily="18" charset="-78"/>
              </a:rPr>
              <a:t>طيّب الله ثراه</a:t>
            </a:r>
            <a:endParaRPr lang="en-GB" sz="3000" dirty="0">
              <a:solidFill>
                <a:srgbClr val="C00000"/>
              </a:solidFill>
              <a:latin typeface="Simplified Arabic" panose="02020603050405020304" pitchFamily="18" charset="-78"/>
              <a:cs typeface="Simplified Arabic" panose="02020603050405020304" pitchFamily="18" charset="-78"/>
            </a:endParaRPr>
          </a:p>
        </p:txBody>
      </p:sp>
      <p:pic>
        <p:nvPicPr>
          <p:cNvPr id="1026" name="Picture 2" descr="طلال بن عبد الله بن الحسين - ويكيبيديا">
            <a:extLst>
              <a:ext uri="{FF2B5EF4-FFF2-40B4-BE49-F238E27FC236}">
                <a16:creationId xmlns:a16="http://schemas.microsoft.com/office/drawing/2014/main" id="{012EA2D7-C288-465E-8CE6-244452E87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305" y="2056444"/>
            <a:ext cx="2627513" cy="39990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من هو طلال بن عبدالله؟ – e3arabi – إي عربي">
            <a:extLst>
              <a:ext uri="{FF2B5EF4-FFF2-40B4-BE49-F238E27FC236}">
                <a16:creationId xmlns:a16="http://schemas.microsoft.com/office/drawing/2014/main" id="{F8DF9931-8702-4C45-8FFC-7BD1B8E4C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001" y="2663995"/>
            <a:ext cx="4517485" cy="30061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أبناء الملك طلال بن عبد الله - موضوع">
            <a:extLst>
              <a:ext uri="{FF2B5EF4-FFF2-40B4-BE49-F238E27FC236}">
                <a16:creationId xmlns:a16="http://schemas.microsoft.com/office/drawing/2014/main" id="{C0DD0E8C-6EE6-445E-A6FA-85B54C4983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5150" y="810890"/>
            <a:ext cx="1842148" cy="8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5650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54864" y="939008"/>
            <a:ext cx="9601196" cy="1303867"/>
          </a:xfrm>
        </p:spPr>
        <p:txBody>
          <a:bodyPr/>
          <a:lstStyle/>
          <a:p>
            <a:pPr algn="ctr" rtl="1"/>
            <a:r>
              <a:rPr lang="ar-JO" dirty="0">
                <a:solidFill>
                  <a:srgbClr val="C00000"/>
                </a:solidFill>
                <a:latin typeface="Simplified Arabic" panose="02020603050405020304" pitchFamily="18" charset="-78"/>
                <a:cs typeface="Simplified Arabic" panose="02020603050405020304" pitchFamily="18" charset="-78"/>
              </a:rPr>
              <a:t>نبذة عن حياة الملك طلال بن عبدالله</a:t>
            </a:r>
            <a:endParaRPr lang="en-GB" dirty="0">
              <a:solidFill>
                <a:srgbClr val="C00000"/>
              </a:solidFill>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612559" y="2651250"/>
            <a:ext cx="10533285" cy="3492098"/>
          </a:xfrm>
        </p:spPr>
        <p:txBody>
          <a:bodyPr>
            <a:normAutofit/>
          </a:bodyPr>
          <a:lstStyle/>
          <a:p>
            <a:pPr marL="0" indent="0" algn="r" rtl="1">
              <a:buNone/>
            </a:pPr>
            <a:r>
              <a:rPr lang="ar-JO" b="1" dirty="0"/>
              <a:t>طلال بن عبد الله بن الحسين الهاشمي</a:t>
            </a:r>
            <a:r>
              <a:rPr lang="ar-JO" dirty="0"/>
              <a:t> (8 يناير 1909 - 7 يوليو 1972)، ثاني ملوك المملكة الأردنية الهاشمية، تولّى الحكم من 20 يوليو 1951 إلى 11 أغسطس 1952.</a:t>
            </a:r>
            <a:endParaRPr lang="ar-JO" sz="1800" b="1" dirty="0">
              <a:latin typeface="Simplified Arabic" panose="02020603050405020304" pitchFamily="18" charset="-78"/>
              <a:cs typeface="Simplified Arabic" panose="02020603050405020304" pitchFamily="18" charset="-78"/>
            </a:endParaRPr>
          </a:p>
          <a:p>
            <a:pPr marL="0" indent="0" algn="r" rtl="1">
              <a:buNone/>
            </a:pPr>
            <a:r>
              <a:rPr lang="ar-JO" dirty="0"/>
              <a:t>وُلد في عام 1909 في مكة المكرمة وهو الابن الأكبر للملك عبدالله بن الحسين مؤسس المملكة الأردنية الهاشمية وأول ملوكها. أشقاؤه هم نايف وهيا ومنيرة ومقبولة. تلقّى تعليمه الأساسي في عمّان، بينما أكمله في الخارج في كلية ساندهيرست العسكرية في بريطانيا، وتخرّج برتبة ملازم، ثم ذهب إلى العراق والتحق بالجيش العراقي، ثم عاد إلى عمان فأتم تدريبه العسكري في قوة الحدود.</a:t>
            </a:r>
          </a:p>
          <a:p>
            <a:pPr marL="0" indent="0" algn="r" rtl="1">
              <a:buNone/>
            </a:pPr>
            <a:r>
              <a:rPr lang="ar-JO" dirty="0"/>
              <a:t>تزوج الأمير طلال من زين الشرف بنت الشريف جميل بن ناصر وأنجب منها أربعة أبناء: الملك الحسين وهو ثالث ملوك المملكة الأردنية الهاشمية، والأمير محمد، والأمير الحسن، والأميرة بسمة.</a:t>
            </a:r>
            <a:endParaRPr lang="ar-JO" sz="1800" b="1" dirty="0">
              <a:latin typeface="Simplified Arabic" panose="02020603050405020304" pitchFamily="18" charset="-78"/>
              <a:cs typeface="Simplified Arabic" panose="02020603050405020304" pitchFamily="18" charset="-78"/>
            </a:endParaRPr>
          </a:p>
        </p:txBody>
      </p:sp>
      <p:pic>
        <p:nvPicPr>
          <p:cNvPr id="2050" name="Picture 2" descr="طلال بن عبد الله بن الحسين - ويكيبيديا">
            <a:extLst>
              <a:ext uri="{FF2B5EF4-FFF2-40B4-BE49-F238E27FC236}">
                <a16:creationId xmlns:a16="http://schemas.microsoft.com/office/drawing/2014/main" id="{DACEFBAE-EC68-4083-BCDF-987EFF7D1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91" y="-25098"/>
            <a:ext cx="173355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1260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047567"/>
            <a:ext cx="9601196" cy="1673440"/>
          </a:xfrm>
        </p:spPr>
        <p:txBody>
          <a:bodyPr>
            <a:normAutofit fontScale="90000"/>
          </a:bodyPr>
          <a:lstStyle/>
          <a:p>
            <a:pPr algn="r" rtl="1"/>
            <a:r>
              <a:rPr lang="ar-JO" dirty="0">
                <a:solidFill>
                  <a:srgbClr val="C00000"/>
                </a:solidFill>
                <a:latin typeface="Simplified Arabic" panose="02020603050405020304" pitchFamily="18" charset="-78"/>
                <a:cs typeface="Simplified Arabic" panose="02020603050405020304" pitchFamily="18" charset="-78"/>
              </a:rPr>
              <a:t>انجازات الملك طلال بن عبدالله</a:t>
            </a:r>
            <a:br>
              <a:rPr lang="ar-JO" dirty="0">
                <a:solidFill>
                  <a:srgbClr val="C00000"/>
                </a:solidFill>
                <a:latin typeface="Simplified Arabic" panose="02020603050405020304" pitchFamily="18" charset="-78"/>
                <a:cs typeface="Simplified Arabic" panose="02020603050405020304" pitchFamily="18" charset="-78"/>
              </a:rPr>
            </a:br>
            <a:r>
              <a:rPr lang="ar-JO" sz="2700" dirty="0"/>
              <a:t>بالرغم من قصر مدة حكم الملك طلال التي دامت لسنة واحدة فقط إلا أنه حقق العديد من الإنجازات من أهمها:</a:t>
            </a:r>
            <a:br>
              <a:rPr lang="ar-JO" sz="2700" dirty="0"/>
            </a:br>
            <a:endParaRPr lang="en-GB" sz="2700"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3497802" y="2556932"/>
            <a:ext cx="7816045" cy="3318936"/>
          </a:xfrm>
        </p:spPr>
        <p:txBody>
          <a:bodyPr>
            <a:noAutofit/>
          </a:bodyPr>
          <a:lstStyle/>
          <a:p>
            <a:pPr algn="r" rtl="1">
              <a:buClr>
                <a:srgbClr val="C00000"/>
              </a:buClr>
              <a:buFont typeface="Wingdings" panose="05000000000000000000" pitchFamily="2" charset="2"/>
              <a:buChar char="ü"/>
            </a:pPr>
            <a:r>
              <a:rPr lang="ar-JO" dirty="0"/>
              <a:t>إصدار دستور عام 1952 الذي حلَّ مكان القانون الأساسي الذي كان معمولًا به في إمارة شرق الأردن.</a:t>
            </a:r>
          </a:p>
          <a:p>
            <a:pPr algn="r" rtl="1">
              <a:buClr>
                <a:srgbClr val="C00000"/>
              </a:buClr>
              <a:buFont typeface="Wingdings" panose="05000000000000000000" pitchFamily="2" charset="2"/>
              <a:buChar char="ü"/>
            </a:pPr>
            <a:endParaRPr lang="ar-JO" dirty="0"/>
          </a:p>
          <a:p>
            <a:pPr algn="r" rtl="1">
              <a:buClr>
                <a:srgbClr val="C00000"/>
              </a:buClr>
              <a:buFont typeface="Wingdings" panose="05000000000000000000" pitchFamily="2" charset="2"/>
              <a:buChar char="ü"/>
            </a:pPr>
            <a:endParaRPr lang="ar-JO" dirty="0"/>
          </a:p>
          <a:p>
            <a:pPr algn="r" rtl="1">
              <a:buClr>
                <a:srgbClr val="C00000"/>
              </a:buClr>
              <a:buFont typeface="Wingdings" panose="05000000000000000000" pitchFamily="2" charset="2"/>
              <a:buChar char="ü"/>
            </a:pPr>
            <a:r>
              <a:rPr lang="ar-JO" dirty="0"/>
              <a:t>إقرار حقّ التعليم المجاني حيث يعد هذا القرار الأول من نوعه في الأردن والوطن العربي، وكان له الأثر الكبير في النهضة التعليمية التي شهدتها البلاد.</a:t>
            </a:r>
          </a:p>
        </p:txBody>
      </p:sp>
      <p:pic>
        <p:nvPicPr>
          <p:cNvPr id="3074" name="Picture 2" descr="قراءة في دستور 1952 | موقع عمان نت">
            <a:extLst>
              <a:ext uri="{FF2B5EF4-FFF2-40B4-BE49-F238E27FC236}">
                <a16:creationId xmlns:a16="http://schemas.microsoft.com/office/drawing/2014/main" id="{6DD9AAA4-0163-434E-8948-BBC36688F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51" y="2448526"/>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صور و عبارات عن حق الطفل في التعليم | المرسال">
            <a:extLst>
              <a:ext uri="{FF2B5EF4-FFF2-40B4-BE49-F238E27FC236}">
                <a16:creationId xmlns:a16="http://schemas.microsoft.com/office/drawing/2014/main" id="{26FF028B-7746-4CEA-A62B-32526B776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38" y="4121966"/>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8292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047567"/>
            <a:ext cx="9601196" cy="1673440"/>
          </a:xfrm>
        </p:spPr>
        <p:txBody>
          <a:bodyPr>
            <a:normAutofit/>
          </a:bodyPr>
          <a:lstStyle/>
          <a:p>
            <a:pPr algn="r" rtl="1"/>
            <a:r>
              <a:rPr lang="ar-JO" dirty="0">
                <a:solidFill>
                  <a:srgbClr val="C00000"/>
                </a:solidFill>
                <a:latin typeface="Simplified Arabic" panose="02020603050405020304" pitchFamily="18" charset="-78"/>
                <a:cs typeface="Simplified Arabic" panose="02020603050405020304" pitchFamily="18" charset="-78"/>
              </a:rPr>
              <a:t>انجازات الملك طلال بن عبدالله</a:t>
            </a:r>
            <a:br>
              <a:rPr lang="ar-JO" dirty="0">
                <a:solidFill>
                  <a:srgbClr val="C00000"/>
                </a:solidFill>
                <a:latin typeface="Simplified Arabic" panose="02020603050405020304" pitchFamily="18" charset="-78"/>
                <a:cs typeface="Simplified Arabic" panose="02020603050405020304" pitchFamily="18" charset="-78"/>
              </a:rPr>
            </a:br>
            <a:endParaRPr lang="en-GB" sz="2700"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3915052" y="2477030"/>
            <a:ext cx="7398795" cy="3318936"/>
          </a:xfrm>
        </p:spPr>
        <p:txBody>
          <a:bodyPr>
            <a:noAutofit/>
          </a:bodyPr>
          <a:lstStyle/>
          <a:p>
            <a:pPr algn="r" rtl="1">
              <a:buClr>
                <a:srgbClr val="C00000"/>
              </a:buClr>
              <a:buFont typeface="Wingdings" panose="05000000000000000000" pitchFamily="2" charset="2"/>
              <a:buChar char="ü"/>
            </a:pPr>
            <a:r>
              <a:rPr lang="ar-JO" dirty="0"/>
              <a:t>إصدار قانون خط السكة الحديدية عام 1952 الذي ينص على اعتبار هذا الخط وقفًا إسلاميًا.</a:t>
            </a:r>
          </a:p>
          <a:p>
            <a:pPr algn="r" rtl="1">
              <a:buClr>
                <a:srgbClr val="C00000"/>
              </a:buClr>
              <a:buFont typeface="Wingdings" panose="05000000000000000000" pitchFamily="2" charset="2"/>
              <a:buChar char="ü"/>
            </a:pPr>
            <a:endParaRPr lang="ar-JO" dirty="0"/>
          </a:p>
          <a:p>
            <a:pPr algn="r" rtl="1">
              <a:buClr>
                <a:srgbClr val="C00000"/>
              </a:buClr>
              <a:buFont typeface="Wingdings" panose="05000000000000000000" pitchFamily="2" charset="2"/>
              <a:buChar char="ü"/>
            </a:pPr>
            <a:endParaRPr lang="ar-JO" dirty="0"/>
          </a:p>
          <a:p>
            <a:pPr algn="r" rtl="1">
              <a:buClr>
                <a:srgbClr val="C00000"/>
              </a:buClr>
              <a:buFont typeface="Wingdings" panose="05000000000000000000" pitchFamily="2" charset="2"/>
              <a:buChar char="ü"/>
            </a:pPr>
            <a:endParaRPr lang="ar-JO" dirty="0"/>
          </a:p>
          <a:p>
            <a:pPr algn="r" rtl="1">
              <a:buClr>
                <a:srgbClr val="C00000"/>
              </a:buClr>
              <a:buFont typeface="Wingdings" panose="05000000000000000000" pitchFamily="2" charset="2"/>
              <a:buChar char="ü"/>
            </a:pPr>
            <a:r>
              <a:rPr lang="ar-JO" dirty="0"/>
              <a:t>تشكيل قوة خفر السواحل الأردنية في خليج العقبة.</a:t>
            </a:r>
          </a:p>
          <a:p>
            <a:pPr algn="r" rtl="1">
              <a:buClr>
                <a:srgbClr val="C00000"/>
              </a:buClr>
              <a:buFont typeface="Wingdings" panose="05000000000000000000" pitchFamily="2" charset="2"/>
              <a:buChar char="ü"/>
            </a:pPr>
            <a:endParaRPr lang="ar-JO" dirty="0"/>
          </a:p>
        </p:txBody>
      </p:sp>
      <p:pic>
        <p:nvPicPr>
          <p:cNvPr id="4098" name="Picture 2" descr="نصوص و مواد قانون الخط الحجازي الأردني - استشارات قانونية مجانية">
            <a:extLst>
              <a:ext uri="{FF2B5EF4-FFF2-40B4-BE49-F238E27FC236}">
                <a16:creationId xmlns:a16="http://schemas.microsoft.com/office/drawing/2014/main" id="{234388CD-0B54-4EEF-8CA2-B2202E456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490" y="221648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العقبة.. &quot;القوة البحرية الملكية&quot; تنقذ 6 سائحين تعرض زورقهم لعطل فني - جريدة  الغد">
            <a:extLst>
              <a:ext uri="{FF2B5EF4-FFF2-40B4-BE49-F238E27FC236}">
                <a16:creationId xmlns:a16="http://schemas.microsoft.com/office/drawing/2014/main" id="{1F4BD125-D8FA-4B30-A934-54E0C64C2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426" y="4291521"/>
            <a:ext cx="4248876" cy="167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802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047567"/>
            <a:ext cx="9601196" cy="1673440"/>
          </a:xfrm>
        </p:spPr>
        <p:txBody>
          <a:bodyPr>
            <a:normAutofit/>
          </a:bodyPr>
          <a:lstStyle/>
          <a:p>
            <a:pPr algn="r" rtl="1"/>
            <a:r>
              <a:rPr lang="ar-JO" dirty="0">
                <a:solidFill>
                  <a:srgbClr val="C00000"/>
                </a:solidFill>
                <a:latin typeface="Simplified Arabic" panose="02020603050405020304" pitchFamily="18" charset="-78"/>
                <a:cs typeface="Simplified Arabic" panose="02020603050405020304" pitchFamily="18" charset="-78"/>
              </a:rPr>
              <a:t>انجازات الملك طلال بن عبدالله</a:t>
            </a:r>
            <a:br>
              <a:rPr lang="ar-JO" dirty="0">
                <a:solidFill>
                  <a:srgbClr val="C00000"/>
                </a:solidFill>
                <a:latin typeface="Simplified Arabic" panose="02020603050405020304" pitchFamily="18" charset="-78"/>
                <a:cs typeface="Simplified Arabic" panose="02020603050405020304" pitchFamily="18" charset="-78"/>
              </a:rPr>
            </a:br>
            <a:endParaRPr lang="en-GB" sz="2700"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967666" y="2627628"/>
            <a:ext cx="10346181" cy="801372"/>
          </a:xfrm>
        </p:spPr>
        <p:txBody>
          <a:bodyPr>
            <a:noAutofit/>
          </a:bodyPr>
          <a:lstStyle/>
          <a:p>
            <a:pPr algn="r" rtl="1">
              <a:buClr>
                <a:srgbClr val="C00000"/>
              </a:buClr>
              <a:buFont typeface="Wingdings" panose="05000000000000000000" pitchFamily="2" charset="2"/>
              <a:buChar char="ü"/>
            </a:pPr>
            <a:r>
              <a:rPr lang="ar-JO" dirty="0"/>
              <a:t>توطيد العلاقات الأردنية مع كل من السعودية وسوريا ومصر، وكان له دور بارز في توقيع اتفاقية (الضمان الجماعي العربي).</a:t>
            </a:r>
            <a:endParaRPr lang="en-GB" sz="1800" dirty="0">
              <a:latin typeface="Simplified Arabic" panose="02020603050405020304" pitchFamily="18" charset="-78"/>
              <a:cs typeface="Simplified Arabic" panose="02020603050405020304" pitchFamily="18" charset="-78"/>
            </a:endParaRPr>
          </a:p>
        </p:txBody>
      </p:sp>
      <p:pic>
        <p:nvPicPr>
          <p:cNvPr id="5122" name="Picture 2" descr="تحالف مصري – سعودي في سوريا وليبيا والعراق - RT Arabic">
            <a:extLst>
              <a:ext uri="{FF2B5EF4-FFF2-40B4-BE49-F238E27FC236}">
                <a16:creationId xmlns:a16="http://schemas.microsoft.com/office/drawing/2014/main" id="{A970B421-61BB-4701-BE67-2442BCB40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524" y="4562015"/>
            <a:ext cx="4971359" cy="16925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الجمهورية العربية المتحدة - ويكيبيديا">
            <a:extLst>
              <a:ext uri="{FF2B5EF4-FFF2-40B4-BE49-F238E27FC236}">
                <a16:creationId xmlns:a16="http://schemas.microsoft.com/office/drawing/2014/main" id="{94C70C51-DE56-4CA7-81FC-1E893F3DD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883" y="4582607"/>
            <a:ext cx="2512517" cy="16719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من هو طلال بن عبدالله؟ – e3arabi – إي عربي">
            <a:extLst>
              <a:ext uri="{FF2B5EF4-FFF2-40B4-BE49-F238E27FC236}">
                <a16:creationId xmlns:a16="http://schemas.microsoft.com/office/drawing/2014/main" id="{955554A3-9BF5-49E8-8838-480E7084F5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9497" y="3128011"/>
            <a:ext cx="2185868" cy="145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213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B4C3C0-991D-482D-A3F3-8170DF05F8AD}"/>
              </a:ext>
            </a:extLst>
          </p:cNvPr>
          <p:cNvSpPr>
            <a:spLocks noGrp="1"/>
          </p:cNvSpPr>
          <p:nvPr>
            <p:ph type="title"/>
          </p:nvPr>
        </p:nvSpPr>
        <p:spPr>
          <a:xfrm>
            <a:off x="1375301" y="3023996"/>
            <a:ext cx="9601196" cy="2391383"/>
          </a:xfrm>
        </p:spPr>
        <p:txBody>
          <a:bodyPr>
            <a:normAutofit fontScale="90000"/>
          </a:bodyPr>
          <a:lstStyle/>
          <a:p>
            <a:pPr rtl="1"/>
            <a:r>
              <a:rPr lang="ar-JO" dirty="0"/>
              <a:t>شكرا جزيلا</a:t>
            </a:r>
            <a:br>
              <a:rPr lang="ar-JO" dirty="0"/>
            </a:br>
            <a:r>
              <a:rPr lang="ar-JO" dirty="0"/>
              <a:t>إعداد الطالبة: نايا حجارة</a:t>
            </a:r>
            <a:br>
              <a:rPr lang="ar-JO" dirty="0"/>
            </a:br>
            <a:r>
              <a:rPr lang="ar-JO" dirty="0"/>
              <a:t>الصف: الخامس "د"</a:t>
            </a:r>
            <a:br>
              <a:rPr lang="ar-JO" dirty="0"/>
            </a:br>
            <a:endParaRPr lang="en-US" dirty="0"/>
          </a:p>
        </p:txBody>
      </p:sp>
    </p:spTree>
    <p:extLst>
      <p:ext uri="{BB962C8B-B14F-4D97-AF65-F5344CB8AC3E}">
        <p14:creationId xmlns:p14="http://schemas.microsoft.com/office/powerpoint/2010/main" val="1835033005"/>
      </p:ext>
    </p:extLst>
  </p:cSld>
  <p:clrMapOvr>
    <a:masterClrMapping/>
  </p:clrMapOvr>
  <p:transition spd="med">
    <p:pull/>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1011</TotalTime>
  <Words>341</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Garamond</vt:lpstr>
      <vt:lpstr>Simplified Arabic</vt:lpstr>
      <vt:lpstr>Times New Roman</vt:lpstr>
      <vt:lpstr>Wingdings</vt:lpstr>
      <vt:lpstr>Organic</vt:lpstr>
      <vt:lpstr>جلالة الملك طلال بن عبدالله طيّب الله ثراه</vt:lpstr>
      <vt:lpstr>نبذة عن حياة الملك طلال بن عبدالله</vt:lpstr>
      <vt:lpstr>انجازات الملك طلال بن عبدالله بالرغم من قصر مدة حكم الملك طلال التي دامت لسنة واحدة فقط إلا أنه حقق العديد من الإنجازات من أهمها: </vt:lpstr>
      <vt:lpstr>انجازات الملك طلال بن عبدالله </vt:lpstr>
      <vt:lpstr>انجازات الملك طلال بن عبدالله </vt:lpstr>
      <vt:lpstr>شكرا جزيلا إعداد الطالبة: نايا حجارة الصف: الخامس "د"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الملك الحسين بن طلال</dc:title>
  <dc:creator>NOS</dc:creator>
  <cp:lastModifiedBy>N.Zabaneh</cp:lastModifiedBy>
  <cp:revision>21</cp:revision>
  <dcterms:created xsi:type="dcterms:W3CDTF">2021-04-16T13:10:32Z</dcterms:created>
  <dcterms:modified xsi:type="dcterms:W3CDTF">2022-11-30T18:24:51Z</dcterms:modified>
</cp:coreProperties>
</file>